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8288000" cy="10287000"/>
  <p:notesSz cx="6858000" cy="9144000"/>
  <p:embeddedFontLst>
    <p:embeddedFont>
      <p:font typeface="Archivo Black" panose="020B0604020202020204" charset="0"/>
      <p:regular r:id="rId28"/>
    </p:embeddedFont>
    <p:embeddedFont>
      <p:font typeface="Calibri (MS)" panose="020B0604020202020204" charset="0"/>
      <p:regular r:id="rId29"/>
    </p:embeddedFont>
    <p:embeddedFont>
      <p:font typeface="Calibri (MS) Bold" panose="020B0604020202020204" charset="0"/>
      <p:regular r:id="rId30"/>
    </p:embeddedFont>
    <p:embeddedFont>
      <p:font typeface="Montserrat" panose="020B0604020202020204" charset="0"/>
      <p:regular r:id="rId31"/>
      <p:bold r:id="rId32"/>
      <p:italic r:id="rId33"/>
      <p:boldItalic r:id="rId34"/>
    </p:embeddedFont>
    <p:embeddedFont>
      <p:font typeface="Montserrat Bold" panose="020B0604020202020204" charset="0"/>
      <p:regular r:id="rId35"/>
      <p:bold r:id="rId36"/>
    </p:embeddedFont>
    <p:embeddedFont>
      <p:font typeface="Poppins" panose="020B060402020202020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DB5AC9-865A-4520-A253-FABC3AC875F3}" v="53" dt="2026-09-08T08:23:10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 Lenart Štefanič" userId="39ab7526-8660-451f-b85d-4c151b458338" providerId="ADAL" clId="{5320FB8A-9EE4-4FB0-9569-7C8887D481B0}"/>
    <pc:docChg chg="custSel modSld">
      <pc:chgData name="Lea Lenart Štefanič" userId="39ab7526-8660-451f-b85d-4c151b458338" providerId="ADAL" clId="{5320FB8A-9EE4-4FB0-9569-7C8887D481B0}" dt="2026-09-08T08:23:10.961" v="52" actId="1076"/>
      <pc:docMkLst>
        <pc:docMk/>
      </pc:docMkLst>
      <pc:sldChg chg="addSp modSp mod modAnim">
        <pc:chgData name="Lea Lenart Štefanič" userId="39ab7526-8660-451f-b85d-4c151b458338" providerId="ADAL" clId="{5320FB8A-9EE4-4FB0-9569-7C8887D481B0}" dt="2026-09-08T07:45:12.643" v="1" actId="1076"/>
        <pc:sldMkLst>
          <pc:docMk/>
          <pc:sldMk cId="0" sldId="256"/>
        </pc:sldMkLst>
        <pc:picChg chg="add mod">
          <ac:chgData name="Lea Lenart Štefanič" userId="39ab7526-8660-451f-b85d-4c151b458338" providerId="ADAL" clId="{5320FB8A-9EE4-4FB0-9569-7C8887D481B0}" dt="2026-09-08T07:45:12.643" v="1" actId="1076"/>
          <ac:picMkLst>
            <pc:docMk/>
            <pc:sldMk cId="0" sldId="256"/>
            <ac:picMk id="17" creationId="{4D9A99CD-4DAF-0CCE-D8BD-8A466A353157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46:12.909" v="3" actId="1076"/>
        <pc:sldMkLst>
          <pc:docMk/>
          <pc:sldMk cId="0" sldId="257"/>
        </pc:sldMkLst>
        <pc:picChg chg="add mod">
          <ac:chgData name="Lea Lenart Štefanič" userId="39ab7526-8660-451f-b85d-4c151b458338" providerId="ADAL" clId="{5320FB8A-9EE4-4FB0-9569-7C8887D481B0}" dt="2026-09-08T07:46:12.909" v="3" actId="1076"/>
          <ac:picMkLst>
            <pc:docMk/>
            <pc:sldMk cId="0" sldId="257"/>
            <ac:picMk id="52" creationId="{10BAE7D7-0D5F-AC06-5B4F-46687A48A171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47:11.016" v="5" actId="1076"/>
        <pc:sldMkLst>
          <pc:docMk/>
          <pc:sldMk cId="0" sldId="258"/>
        </pc:sldMkLst>
        <pc:picChg chg="add mod">
          <ac:chgData name="Lea Lenart Štefanič" userId="39ab7526-8660-451f-b85d-4c151b458338" providerId="ADAL" clId="{5320FB8A-9EE4-4FB0-9569-7C8887D481B0}" dt="2026-09-08T07:47:11.016" v="5" actId="1076"/>
          <ac:picMkLst>
            <pc:docMk/>
            <pc:sldMk cId="0" sldId="258"/>
            <ac:picMk id="46" creationId="{32649F90-02E7-EEFD-B6FE-D32D06A12C9A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48:08.319" v="7" actId="1076"/>
        <pc:sldMkLst>
          <pc:docMk/>
          <pc:sldMk cId="0" sldId="259"/>
        </pc:sldMkLst>
        <pc:picChg chg="add mod">
          <ac:chgData name="Lea Lenart Štefanič" userId="39ab7526-8660-451f-b85d-4c151b458338" providerId="ADAL" clId="{5320FB8A-9EE4-4FB0-9569-7C8887D481B0}" dt="2026-09-08T07:48:08.319" v="7" actId="1076"/>
          <ac:picMkLst>
            <pc:docMk/>
            <pc:sldMk cId="0" sldId="259"/>
            <ac:picMk id="42" creationId="{D262BFEC-3886-2D98-9498-C3CB4A9F8B80}"/>
          </ac:picMkLst>
        </pc:picChg>
      </pc:sldChg>
      <pc:sldChg chg="addSp delSp modSp mod delAnim modAnim modNotes">
        <pc:chgData name="Lea Lenart Štefanič" userId="39ab7526-8660-451f-b85d-4c151b458338" providerId="ADAL" clId="{5320FB8A-9EE4-4FB0-9569-7C8887D481B0}" dt="2026-09-08T07:49:21.340" v="12" actId="1076"/>
        <pc:sldMkLst>
          <pc:docMk/>
          <pc:sldMk cId="0" sldId="260"/>
        </pc:sldMkLst>
        <pc:picChg chg="add del mod">
          <ac:chgData name="Lea Lenart Štefanič" userId="39ab7526-8660-451f-b85d-4c151b458338" providerId="ADAL" clId="{5320FB8A-9EE4-4FB0-9569-7C8887D481B0}" dt="2026-09-08T07:49:12.319" v="10" actId="478"/>
          <ac:picMkLst>
            <pc:docMk/>
            <pc:sldMk cId="0" sldId="260"/>
            <ac:picMk id="51" creationId="{F7F9632A-FE89-0C3E-50E8-F5AD9F238A53}"/>
          </ac:picMkLst>
        </pc:picChg>
        <pc:picChg chg="add mod">
          <ac:chgData name="Lea Lenart Štefanič" userId="39ab7526-8660-451f-b85d-4c151b458338" providerId="ADAL" clId="{5320FB8A-9EE4-4FB0-9569-7C8887D481B0}" dt="2026-09-08T07:49:21.340" v="12" actId="1076"/>
          <ac:picMkLst>
            <pc:docMk/>
            <pc:sldMk cId="0" sldId="260"/>
            <ac:picMk id="52" creationId="{2EA0FFEA-8564-4E93-D9FA-BEB782085AEF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50:22.936" v="14" actId="1076"/>
        <pc:sldMkLst>
          <pc:docMk/>
          <pc:sldMk cId="0" sldId="261"/>
        </pc:sldMkLst>
        <pc:picChg chg="add mod">
          <ac:chgData name="Lea Lenart Štefanič" userId="39ab7526-8660-451f-b85d-4c151b458338" providerId="ADAL" clId="{5320FB8A-9EE4-4FB0-9569-7C8887D481B0}" dt="2026-09-08T07:50:22.936" v="14" actId="1076"/>
          <ac:picMkLst>
            <pc:docMk/>
            <pc:sldMk cId="0" sldId="261"/>
            <ac:picMk id="52" creationId="{616F377C-41B1-6F6C-60C0-D81FEEB0B157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50:57.200" v="16" actId="1076"/>
        <pc:sldMkLst>
          <pc:docMk/>
          <pc:sldMk cId="0" sldId="262"/>
        </pc:sldMkLst>
        <pc:picChg chg="add mod">
          <ac:chgData name="Lea Lenart Štefanič" userId="39ab7526-8660-451f-b85d-4c151b458338" providerId="ADAL" clId="{5320FB8A-9EE4-4FB0-9569-7C8887D481B0}" dt="2026-09-08T07:50:57.200" v="16" actId="1076"/>
          <ac:picMkLst>
            <pc:docMk/>
            <pc:sldMk cId="0" sldId="262"/>
            <ac:picMk id="51" creationId="{317239B1-D4C8-F3AB-1991-3D9D456155A7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52:05.700" v="18" actId="1076"/>
        <pc:sldMkLst>
          <pc:docMk/>
          <pc:sldMk cId="0" sldId="263"/>
        </pc:sldMkLst>
        <pc:picChg chg="add mod">
          <ac:chgData name="Lea Lenart Štefanič" userId="39ab7526-8660-451f-b85d-4c151b458338" providerId="ADAL" clId="{5320FB8A-9EE4-4FB0-9569-7C8887D481B0}" dt="2026-09-08T07:52:05.700" v="18" actId="1076"/>
          <ac:picMkLst>
            <pc:docMk/>
            <pc:sldMk cId="0" sldId="263"/>
            <ac:picMk id="54" creationId="{C044D9CB-F9BF-BB51-3F5B-F00D06250B81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52:41.856" v="20" actId="1076"/>
        <pc:sldMkLst>
          <pc:docMk/>
          <pc:sldMk cId="0" sldId="264"/>
        </pc:sldMkLst>
        <pc:picChg chg="add mod">
          <ac:chgData name="Lea Lenart Štefanič" userId="39ab7526-8660-451f-b85d-4c151b458338" providerId="ADAL" clId="{5320FB8A-9EE4-4FB0-9569-7C8887D481B0}" dt="2026-09-08T07:52:41.856" v="20" actId="1076"/>
          <ac:picMkLst>
            <pc:docMk/>
            <pc:sldMk cId="0" sldId="264"/>
            <ac:picMk id="51" creationId="{B1005354-D658-EC57-7291-4BB815377499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53:44.320" v="22" actId="1076"/>
        <pc:sldMkLst>
          <pc:docMk/>
          <pc:sldMk cId="0" sldId="265"/>
        </pc:sldMkLst>
        <pc:picChg chg="add mod">
          <ac:chgData name="Lea Lenart Štefanič" userId="39ab7526-8660-451f-b85d-4c151b458338" providerId="ADAL" clId="{5320FB8A-9EE4-4FB0-9569-7C8887D481B0}" dt="2026-09-08T07:53:44.320" v="22" actId="1076"/>
          <ac:picMkLst>
            <pc:docMk/>
            <pc:sldMk cId="0" sldId="265"/>
            <ac:picMk id="51" creationId="{D494E6D6-2121-1A0D-2259-77DB1AAADB12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54:32.530" v="24" actId="1076"/>
        <pc:sldMkLst>
          <pc:docMk/>
          <pc:sldMk cId="0" sldId="266"/>
        </pc:sldMkLst>
        <pc:picChg chg="add mod">
          <ac:chgData name="Lea Lenart Štefanič" userId="39ab7526-8660-451f-b85d-4c151b458338" providerId="ADAL" clId="{5320FB8A-9EE4-4FB0-9569-7C8887D481B0}" dt="2026-09-08T07:54:32.530" v="24" actId="1076"/>
          <ac:picMkLst>
            <pc:docMk/>
            <pc:sldMk cId="0" sldId="266"/>
            <ac:picMk id="52" creationId="{823BF053-8995-09FD-035C-9E36807704E0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55:22.163" v="26" actId="1076"/>
        <pc:sldMkLst>
          <pc:docMk/>
          <pc:sldMk cId="0" sldId="267"/>
        </pc:sldMkLst>
        <pc:picChg chg="add mod">
          <ac:chgData name="Lea Lenart Štefanič" userId="39ab7526-8660-451f-b85d-4c151b458338" providerId="ADAL" clId="{5320FB8A-9EE4-4FB0-9569-7C8887D481B0}" dt="2026-09-08T07:55:22.163" v="26" actId="1076"/>
          <ac:picMkLst>
            <pc:docMk/>
            <pc:sldMk cId="0" sldId="267"/>
            <ac:picMk id="51" creationId="{6C28D288-23B5-C311-BC4D-CB5C277C5EDE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57:36.636" v="28" actId="1076"/>
        <pc:sldMkLst>
          <pc:docMk/>
          <pc:sldMk cId="0" sldId="268"/>
        </pc:sldMkLst>
        <pc:picChg chg="add mod">
          <ac:chgData name="Lea Lenart Štefanič" userId="39ab7526-8660-451f-b85d-4c151b458338" providerId="ADAL" clId="{5320FB8A-9EE4-4FB0-9569-7C8887D481B0}" dt="2026-09-08T07:57:36.636" v="28" actId="1076"/>
          <ac:picMkLst>
            <pc:docMk/>
            <pc:sldMk cId="0" sldId="268"/>
            <ac:picMk id="51" creationId="{0D46CD1E-ECF8-37E0-E914-D0F3F594BFDB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7:58:30.067" v="31" actId="1076"/>
        <pc:sldMkLst>
          <pc:docMk/>
          <pc:sldMk cId="0" sldId="269"/>
        </pc:sldMkLst>
        <pc:picChg chg="add mod">
          <ac:chgData name="Lea Lenart Štefanič" userId="39ab7526-8660-451f-b85d-4c151b458338" providerId="ADAL" clId="{5320FB8A-9EE4-4FB0-9569-7C8887D481B0}" dt="2026-09-08T07:58:30.067" v="31" actId="1076"/>
          <ac:picMkLst>
            <pc:docMk/>
            <pc:sldMk cId="0" sldId="269"/>
            <ac:picMk id="53" creationId="{F4A4D7C3-DD1A-21A2-6451-5031904D4DD6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8:14:03.802" v="33" actId="1076"/>
        <pc:sldMkLst>
          <pc:docMk/>
          <pc:sldMk cId="0" sldId="270"/>
        </pc:sldMkLst>
        <pc:picChg chg="add mod">
          <ac:chgData name="Lea Lenart Štefanič" userId="39ab7526-8660-451f-b85d-4c151b458338" providerId="ADAL" clId="{5320FB8A-9EE4-4FB0-9569-7C8887D481B0}" dt="2026-09-08T08:14:03.802" v="33" actId="1076"/>
          <ac:picMkLst>
            <pc:docMk/>
            <pc:sldMk cId="0" sldId="270"/>
            <ac:picMk id="46" creationId="{C3531709-02E4-ED05-A2D9-C4EE997DC074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8:14:57.286" v="35" actId="1076"/>
        <pc:sldMkLst>
          <pc:docMk/>
          <pc:sldMk cId="0" sldId="271"/>
        </pc:sldMkLst>
        <pc:picChg chg="add mod">
          <ac:chgData name="Lea Lenart Štefanič" userId="39ab7526-8660-451f-b85d-4c151b458338" providerId="ADAL" clId="{5320FB8A-9EE4-4FB0-9569-7C8887D481B0}" dt="2026-09-08T08:14:57.286" v="35" actId="1076"/>
          <ac:picMkLst>
            <pc:docMk/>
            <pc:sldMk cId="0" sldId="271"/>
            <ac:picMk id="30" creationId="{5FE4FCB3-8912-0AFC-74BC-7C2573542B2F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8:16:12.541" v="37" actId="1076"/>
        <pc:sldMkLst>
          <pc:docMk/>
          <pc:sldMk cId="0" sldId="272"/>
        </pc:sldMkLst>
        <pc:picChg chg="add mod">
          <ac:chgData name="Lea Lenart Štefanič" userId="39ab7526-8660-451f-b85d-4c151b458338" providerId="ADAL" clId="{5320FB8A-9EE4-4FB0-9569-7C8887D481B0}" dt="2026-09-08T08:16:12.541" v="37" actId="1076"/>
          <ac:picMkLst>
            <pc:docMk/>
            <pc:sldMk cId="0" sldId="272"/>
            <ac:picMk id="39" creationId="{899C4BD0-0C3F-5ABC-5CBA-58941119F58D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8:17:02.682" v="39" actId="1076"/>
        <pc:sldMkLst>
          <pc:docMk/>
          <pc:sldMk cId="0" sldId="273"/>
        </pc:sldMkLst>
        <pc:picChg chg="add mod">
          <ac:chgData name="Lea Lenart Štefanič" userId="39ab7526-8660-451f-b85d-4c151b458338" providerId="ADAL" clId="{5320FB8A-9EE4-4FB0-9569-7C8887D481B0}" dt="2026-09-08T08:17:02.682" v="39" actId="1076"/>
          <ac:picMkLst>
            <pc:docMk/>
            <pc:sldMk cId="0" sldId="273"/>
            <ac:picMk id="51" creationId="{283D1A33-F8EA-ECF3-5CAB-077F77FA62D6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8:17:55.326" v="41" actId="1076"/>
        <pc:sldMkLst>
          <pc:docMk/>
          <pc:sldMk cId="0" sldId="274"/>
        </pc:sldMkLst>
        <pc:picChg chg="add mod">
          <ac:chgData name="Lea Lenart Štefanič" userId="39ab7526-8660-451f-b85d-4c151b458338" providerId="ADAL" clId="{5320FB8A-9EE4-4FB0-9569-7C8887D481B0}" dt="2026-09-08T08:17:55.326" v="41" actId="1076"/>
          <ac:picMkLst>
            <pc:docMk/>
            <pc:sldMk cId="0" sldId="274"/>
            <ac:picMk id="42" creationId="{41AAA036-B6AE-DE7E-6EF0-A768A8899E04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8:19:13.493" v="43" actId="1076"/>
        <pc:sldMkLst>
          <pc:docMk/>
          <pc:sldMk cId="0" sldId="275"/>
        </pc:sldMkLst>
        <pc:picChg chg="add mod">
          <ac:chgData name="Lea Lenart Štefanič" userId="39ab7526-8660-451f-b85d-4c151b458338" providerId="ADAL" clId="{5320FB8A-9EE4-4FB0-9569-7C8887D481B0}" dt="2026-09-08T08:19:13.493" v="43" actId="1076"/>
          <ac:picMkLst>
            <pc:docMk/>
            <pc:sldMk cId="0" sldId="275"/>
            <ac:picMk id="52" creationId="{FC0C925C-9EB1-64B8-8113-7E7E1ABF6B00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8:20:38.523" v="45" actId="1076"/>
        <pc:sldMkLst>
          <pc:docMk/>
          <pc:sldMk cId="0" sldId="276"/>
        </pc:sldMkLst>
        <pc:picChg chg="add mod">
          <ac:chgData name="Lea Lenart Štefanič" userId="39ab7526-8660-451f-b85d-4c151b458338" providerId="ADAL" clId="{5320FB8A-9EE4-4FB0-9569-7C8887D481B0}" dt="2026-09-08T08:20:38.523" v="45" actId="1076"/>
          <ac:picMkLst>
            <pc:docMk/>
            <pc:sldMk cId="0" sldId="276"/>
            <ac:picMk id="51" creationId="{D997BE51-8C50-3407-4018-C7BA1CD11C28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8:21:52.780" v="47" actId="1076"/>
        <pc:sldMkLst>
          <pc:docMk/>
          <pc:sldMk cId="0" sldId="277"/>
        </pc:sldMkLst>
        <pc:picChg chg="add mod">
          <ac:chgData name="Lea Lenart Štefanič" userId="39ab7526-8660-451f-b85d-4c151b458338" providerId="ADAL" clId="{5320FB8A-9EE4-4FB0-9569-7C8887D481B0}" dt="2026-09-08T08:21:52.780" v="47" actId="1076"/>
          <ac:picMkLst>
            <pc:docMk/>
            <pc:sldMk cId="0" sldId="277"/>
            <ac:picMk id="52" creationId="{A7150E7A-51C4-4293-23AF-10FE745FC741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8:22:34.877" v="49" actId="1076"/>
        <pc:sldMkLst>
          <pc:docMk/>
          <pc:sldMk cId="0" sldId="278"/>
        </pc:sldMkLst>
        <pc:picChg chg="add mod">
          <ac:chgData name="Lea Lenart Štefanič" userId="39ab7526-8660-451f-b85d-4c151b458338" providerId="ADAL" clId="{5320FB8A-9EE4-4FB0-9569-7C8887D481B0}" dt="2026-09-08T08:22:34.877" v="49" actId="1076"/>
          <ac:picMkLst>
            <pc:docMk/>
            <pc:sldMk cId="0" sldId="278"/>
            <ac:picMk id="55" creationId="{8F074C65-FDD9-B95D-5081-46E2AE9E531E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08T08:23:04.397" v="51" actId="1076"/>
        <pc:sldMkLst>
          <pc:docMk/>
          <pc:sldMk cId="0" sldId="279"/>
        </pc:sldMkLst>
        <pc:picChg chg="add mod">
          <ac:chgData name="Lea Lenart Štefanič" userId="39ab7526-8660-451f-b85d-4c151b458338" providerId="ADAL" clId="{5320FB8A-9EE4-4FB0-9569-7C8887D481B0}" dt="2026-09-08T08:23:04.397" v="51" actId="1076"/>
          <ac:picMkLst>
            <pc:docMk/>
            <pc:sldMk cId="0" sldId="279"/>
            <ac:picMk id="27" creationId="{327FD654-066E-D7A3-E4C0-DBFADFFFBEB0}"/>
          </ac:picMkLst>
        </pc:picChg>
      </pc:sldChg>
      <pc:sldChg chg="modSp mod">
        <pc:chgData name="Lea Lenart Štefanič" userId="39ab7526-8660-451f-b85d-4c151b458338" providerId="ADAL" clId="{5320FB8A-9EE4-4FB0-9569-7C8887D481B0}" dt="2026-09-08T08:23:10.961" v="52" actId="1076"/>
        <pc:sldMkLst>
          <pc:docMk/>
          <pc:sldMk cId="0" sldId="280"/>
        </pc:sldMkLst>
        <pc:grpChg chg="mod">
          <ac:chgData name="Lea Lenart Štefanič" userId="39ab7526-8660-451f-b85d-4c151b458338" providerId="ADAL" clId="{5320FB8A-9EE4-4FB0-9569-7C8887D481B0}" dt="2026-09-08T08:23:10.961" v="52" actId="1076"/>
          <ac:grpSpMkLst>
            <pc:docMk/>
            <pc:sldMk cId="0" sldId="280"/>
            <ac:grpSpMk id="4" creationId="{00000000-0000-0000-0000-000000000000}"/>
          </ac:grpSpMkLst>
        </pc:grpChg>
      </pc:sldChg>
    </pc:docChg>
  </pc:docChgLst>
  <pc:docChgLst>
    <pc:chgData name="Mojca Blažič" userId="S::mojca.blazic@uni-nm.si::56df5ec3-6e9d-4ba6-a26a-a9a692f41e02" providerId="AD" clId="Web-{00000000-0000-0000-0000-000000000000}"/>
    <pc:docChg chg="modSld">
      <pc:chgData name="Mojca Blažič" userId="S::mojca.blazic@uni-nm.si::56df5ec3-6e9d-4ba6-a26a-a9a692f41e02" providerId="AD" clId="Web-{00000000-0000-0000-0000-000000000000}" dt="2026-09-02T13:04:19.029" v="43" actId="1076"/>
      <pc:docMkLst>
        <pc:docMk/>
      </pc:docMkLst>
      <pc:sldChg chg="modSp">
        <pc:chgData name="Mojca Blažič" userId="S::mojca.blazic@uni-nm.si::56df5ec3-6e9d-4ba6-a26a-a9a692f41e02" providerId="AD" clId="Web-{00000000-0000-0000-0000-000000000000}" dt="2026-09-02T13:04:19.029" v="43" actId="1076"/>
        <pc:sldMkLst>
          <pc:docMk/>
          <pc:sldMk cId="0" sldId="256"/>
        </pc:sldMkLst>
        <pc:spChg chg="mod">
          <ac:chgData name="Mojca Blažič" userId="S::mojca.blazic@uni-nm.si::56df5ec3-6e9d-4ba6-a26a-a9a692f41e02" providerId="AD" clId="Web-{00000000-0000-0000-0000-000000000000}" dt="2026-09-02T13:04:09.654" v="42" actId="20577"/>
          <ac:spMkLst>
            <pc:docMk/>
            <pc:sldMk cId="0" sldId="256"/>
            <ac:spMk id="15" creationId="{00000000-0000-0000-0000-000000000000}"/>
          </ac:spMkLst>
        </pc:spChg>
        <pc:spChg chg="mod">
          <ac:chgData name="Mojca Blažič" userId="S::mojca.blazic@uni-nm.si::56df5ec3-6e9d-4ba6-a26a-a9a692f41e02" providerId="AD" clId="Web-{00000000-0000-0000-0000-000000000000}" dt="2026-09-02T13:03:21.091" v="39" actId="20577"/>
          <ac:spMkLst>
            <pc:docMk/>
            <pc:sldMk cId="0" sldId="256"/>
            <ac:spMk id="16" creationId="{00000000-0000-0000-0000-000000000000}"/>
          </ac:spMkLst>
        </pc:spChg>
        <pc:grpChg chg="mod">
          <ac:chgData name="Mojca Blažič" userId="S::mojca.blazic@uni-nm.si::56df5ec3-6e9d-4ba6-a26a-a9a692f41e02" providerId="AD" clId="Web-{00000000-0000-0000-0000-000000000000}" dt="2026-09-02T13:04:19.029" v="43" actId="1076"/>
          <ac:grpSpMkLst>
            <pc:docMk/>
            <pc:sldMk cId="0" sldId="256"/>
            <ac:grpSpMk id="9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5.png"/><Relationship Id="rId5" Type="http://schemas.openxmlformats.org/officeDocument/2006/relationships/image" Target="../media/image8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9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4.png"/><Relationship Id="rId5" Type="http://schemas.openxmlformats.org/officeDocument/2006/relationships/image" Target="../media/image8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24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12" Type="http://schemas.openxmlformats.org/officeDocument/2006/relationships/image" Target="../media/image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8.jpeg"/><Relationship Id="rId11" Type="http://schemas.openxmlformats.org/officeDocument/2006/relationships/image" Target="../media/image9.png"/><Relationship Id="rId5" Type="http://schemas.openxmlformats.org/officeDocument/2006/relationships/image" Target="../media/image25.jpe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0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14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34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2.png"/><Relationship Id="rId12" Type="http://schemas.openxmlformats.org/officeDocument/2006/relationships/image" Target="../media/image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31.jpe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33.png"/><Relationship Id="rId1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3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35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6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12" Type="http://schemas.openxmlformats.org/officeDocument/2006/relationships/image" Target="../media/image6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17.png"/><Relationship Id="rId11" Type="http://schemas.openxmlformats.org/officeDocument/2006/relationships/image" Target="../media/image40.svg"/><Relationship Id="rId5" Type="http://schemas.openxmlformats.org/officeDocument/2006/relationships/image" Target="../media/image8.jpe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2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0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44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12" Type="http://schemas.openxmlformats.org/officeDocument/2006/relationships/image" Target="../media/image6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45.png"/><Relationship Id="rId11" Type="http://schemas.openxmlformats.org/officeDocument/2006/relationships/image" Target="../media/image4.png"/><Relationship Id="rId5" Type="http://schemas.openxmlformats.org/officeDocument/2006/relationships/image" Target="../media/image8.jpe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8.png"/><Relationship Id="rId5" Type="http://schemas.openxmlformats.org/officeDocument/2006/relationships/image" Target="../media/image8.jpe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6.png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36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15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40.sv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43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.jpeg"/><Relationship Id="rId11" Type="http://schemas.openxmlformats.org/officeDocument/2006/relationships/image" Target="../media/image6.png"/><Relationship Id="rId5" Type="http://schemas.openxmlformats.org/officeDocument/2006/relationships/image" Target="../media/image49.jpe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19.xml"/><Relationship Id="rId9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1.png"/><Relationship Id="rId12" Type="http://schemas.openxmlformats.org/officeDocument/2006/relationships/image" Target="../media/image6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8.jpeg"/><Relationship Id="rId11" Type="http://schemas.openxmlformats.org/officeDocument/2006/relationships/image" Target="../media/image36.png"/><Relationship Id="rId5" Type="http://schemas.openxmlformats.org/officeDocument/2006/relationships/image" Target="../media/image50.jpe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8.jpeg"/><Relationship Id="rId10" Type="http://schemas.openxmlformats.org/officeDocument/2006/relationships/image" Target="../media/image51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png"/><Relationship Id="rId12" Type="http://schemas.openxmlformats.org/officeDocument/2006/relationships/image" Target="../media/image6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52.png"/><Relationship Id="rId11" Type="http://schemas.openxmlformats.org/officeDocument/2006/relationships/image" Target="../media/image53.svg"/><Relationship Id="rId5" Type="http://schemas.openxmlformats.org/officeDocument/2006/relationships/image" Target="../media/image8.jpe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22.xml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27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54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29406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67336" y="2754080"/>
            <a:ext cx="10170581" cy="165187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434"/>
              </a:lnSpc>
            </a:pPr>
            <a:r>
              <a:rPr lang="en-US" sz="2200" b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</a:t>
            </a:r>
            <a:r>
              <a:rPr lang="en-US" sz="2200" b="1" err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sistem</a:t>
            </a:r>
            <a:r>
              <a:rPr lang="en-US" sz="2200" b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poklicne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poti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in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storitvenega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učenja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v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visokošolskem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izobraževanju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,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temelječega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na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mobilnosti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delovne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sile</a:t>
            </a:r>
            <a:endParaRPr lang="en-US" sz="2200" b="1">
              <a:solidFill>
                <a:srgbClr val="0D79A2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65554" y="4146871"/>
            <a:ext cx="9842043" cy="72246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Priročnik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za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visokošolske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učitelje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o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kariernem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razvoju</a:t>
            </a:r>
            <a:endParaRPr lang="en-US" sz="360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  <a:p>
            <a:pPr algn="ctr"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 s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praksami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skupnostnega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učenja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(CSL)</a:t>
            </a:r>
            <a:endParaRPr lang="en-US" sz="360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</p:txBody>
      </p:sp>
      <p:pic>
        <p:nvPicPr>
          <p:cNvPr id="17" name="ElevenLabs_2026-09-08T07_43_51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4D9A99CD-4DAF-0CCE-D8BD-8A466A3531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23566" y="272074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99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6574" y="0"/>
            <a:ext cx="18620508" cy="11080582"/>
          </a:xfrm>
          <a:custGeom>
            <a:avLst/>
            <a:gdLst/>
            <a:ahLst/>
            <a:cxnLst/>
            <a:rect l="l" t="t" r="r" b="b"/>
            <a:pathLst>
              <a:path w="18620508" h="11080582">
                <a:moveTo>
                  <a:pt x="0" y="0"/>
                </a:moveTo>
                <a:lnTo>
                  <a:pt x="18620508" y="0"/>
                </a:lnTo>
                <a:lnTo>
                  <a:pt x="18620508" y="11080582"/>
                </a:lnTo>
                <a:lnTo>
                  <a:pt x="0" y="110805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5000"/>
            </a:blip>
            <a:stretch>
              <a:fillRect l="-4301" t="-19214" r="-2376"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UVOD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8">
                <a:alphaModFix amt="0"/>
              </a:blip>
              <a:stretch>
                <a:fillRect t="-380183" b="-38018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Zaposljivost diplomantov ostaja osrednja tema evropske visokošolske politike in institucionalnih poslanstev.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arr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 visokega šolstva se vse bolj pričakuje, da podpira gladek prehod iz študija v delo.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Zaposljivost pomeni več kot takojšen dostop do dela; vključuje sposobnost usmerjanja v kompleksnih in spreminjajočih se kariernih poteh.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potrebujejo strokovno znanje s področja študija ter prenosljive in prečne spretnosti.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 visokošolske institucije spodbuja k povezovanju akademske odličnosti z relevantnostjo v praksi.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Zakaj je zaposljivost pomembna v visokem šolstvu</a:t>
            </a:r>
          </a:p>
        </p:txBody>
      </p:sp>
      <p:pic>
        <p:nvPicPr>
          <p:cNvPr id="52" name="ElevenLabs_2026-09-08T07_45_30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10BAE7D7-0D5F-AC06-5B4F-46687A48A1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877800" y="103177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62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UVOD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Vrzel, ki jo želi nasloviti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Modeli, usmerjeni v teorijo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5402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Tradicionalni pedagoški modeli pogosto poudarjajo teoretično poučevanje.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21" name="Freeform 21" descr="/home/claude/work/icons/briefcas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Pričakovanja delodajalcev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766564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Delodajalci in skupnosti od diplomantov vse bolj pričakujejo praktične, tehnične in mehke veščine.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4073" y="6270441"/>
            <a:ext cx="8138427" cy="3141897"/>
            <a:chOff x="0" y="0"/>
            <a:chExt cx="10851236" cy="418919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31" name="Freeform 31" descr="/home/claude/work/icons/puzz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Neskladje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35402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Med učenjem v predavalnici in uporabo znanja na delovnem mestu lahko nastane neskladje.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41" name="Freeform 41" descr="/home/claude/work/icons/cyc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Odziv CSL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9766564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Karierno storitveno učenje povezuje akademsko učenje, projekte v delovnem okolju, sodelovanje s skupnostjo in refleksijo.</a:t>
            </a:r>
          </a:p>
        </p:txBody>
      </p:sp>
      <p:pic>
        <p:nvPicPr>
          <p:cNvPr id="46" name="ElevenLabs_2026-09-08T07_46_25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32649F90-02E7-EEFD-B6FE-D32D06A12C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43800" y="100355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629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39"/>
            <a:chOff x="0" y="0"/>
            <a:chExt cx="9425686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3820" b="-18382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341"/>
                </a:lnSpc>
              </a:pPr>
              <a:r>
                <a:rPr lang="en-US" sz="1951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1" b="-43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7293"/>
                </a:lnSpc>
              </a:pPr>
              <a:r>
                <a:rPr lang="en-US" sz="1441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>
              <a:normAutofit/>
            </a:bodyPr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16" name="Freeform 16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883338" y="745436"/>
            <a:ext cx="9627775" cy="2782710"/>
            <a:chOff x="0" y="0"/>
            <a:chExt cx="12837033" cy="37102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77215" y="1573997"/>
            <a:ext cx="1125588" cy="1125588"/>
            <a:chOff x="0" y="0"/>
            <a:chExt cx="1500784" cy="150078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569871" y="1866652"/>
            <a:ext cx="540287" cy="540287"/>
            <a:chOff x="0" y="0"/>
            <a:chExt cx="720382" cy="720382"/>
          </a:xfrm>
        </p:grpSpPr>
        <p:sp>
          <p:nvSpPr>
            <p:cNvPr id="22" name="Freeform 22" descr="/home/claude/work/icons/monitor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883338" y="3893429"/>
            <a:ext cx="9627775" cy="2782710"/>
            <a:chOff x="0" y="0"/>
            <a:chExt cx="12837033" cy="371028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77215" y="4721990"/>
            <a:ext cx="1125588" cy="1125588"/>
            <a:chOff x="0" y="0"/>
            <a:chExt cx="1500784" cy="150078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569871" y="5014646"/>
            <a:ext cx="540287" cy="540287"/>
            <a:chOff x="0" y="0"/>
            <a:chExt cx="720382" cy="720382"/>
          </a:xfrm>
        </p:grpSpPr>
        <p:sp>
          <p:nvSpPr>
            <p:cNvPr id="28" name="Freeform 28" descr="/home/claude/work/icons/briefcase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883338" y="7041432"/>
            <a:ext cx="9627775" cy="2782710"/>
            <a:chOff x="0" y="0"/>
            <a:chExt cx="12837033" cy="37102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277215" y="7869993"/>
            <a:ext cx="1125588" cy="1125588"/>
            <a:chOff x="0" y="0"/>
            <a:chExt cx="1500784" cy="150078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569871" y="8162639"/>
            <a:ext cx="540287" cy="540287"/>
            <a:chOff x="0" y="0"/>
            <a:chExt cx="720382" cy="720382"/>
          </a:xfrm>
        </p:grpSpPr>
        <p:sp>
          <p:nvSpPr>
            <p:cNvPr id="34" name="Freeform 34" descr="/home/claude/work/icons/heart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3608" y="4404036"/>
            <a:ext cx="5696588" cy="362610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653"/>
              </a:lnSpc>
            </a:pPr>
            <a:r>
              <a:rPr lang="en-US" sz="405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Ozadje in utemeljitev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745970" y="926973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Tehnološke spremembe in globalizacija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745970" y="1503493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Digitalna revolucija je spremenila spretnosti, potrebne na trgu dela.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745970" y="4074966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Usklajenost s trgom dela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745970" y="4651486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Delodajalci vse pogosteje iščejo kandidate s strokovnim znanjem in prenosljivimi mehkimi veščinami.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745970" y="7222960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Družbena odgovornost in aktivno državljanstvo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745970" y="7799489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Od diplomantov se pričakuje odgovoren prispevek k trajnosti, socialni pravičnosti in dobrobiti skupnosti.</a:t>
            </a:r>
          </a:p>
        </p:txBody>
      </p:sp>
      <p:pic>
        <p:nvPicPr>
          <p:cNvPr id="42" name="ElevenLabs_2026-09-08T07_47_25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D262BFEC-3886-2D98-9498-C3CB4A9F8B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70435" y="441719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109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 OZADJE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Tehnološke spremembe in globalizacija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Digitalna preobrazba je na novo opredelila poklicne vloge, delovne procese in kompetenčne profile.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Samo tehnična usposobljenost ni dovolj; diplomanti potrebujejo tudi ustvarjalnost, kritično mišljenje in prilagodljivost.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študente postavi v avtentična okolja, kjer se prepletajo tehnologije, organizacijske potrebe in družbeni izzivi.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 praktičnimi projekti se študenti učijo uporabljati akademske koncepte v dinamičnih in včasih nepredvidljivih okoliščinah.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glob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 podpira razvoj prilagodljivih strokovnjakov, pripravljenih na globalna in digitalna delovna okolja.</a:t>
              </a:r>
            </a:p>
          </p:txBody>
        </p:sp>
      </p:grpSp>
      <p:pic>
        <p:nvPicPr>
          <p:cNvPr id="52" name="ElevenLabs_2026-09-08T07_48_21_Alexandra - Conversational and Real_pvc_sp108_s15_sb99_v3 (1)">
            <a:hlinkClick r:id="" action="ppaction://media"/>
            <a:extLst>
              <a:ext uri="{FF2B5EF4-FFF2-40B4-BE49-F238E27FC236}">
                <a16:creationId xmlns:a16="http://schemas.microsoft.com/office/drawing/2014/main" id="{2EA0FFEA-8564-4E93-D9FA-BEB782085A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63200" y="10225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14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583937"/>
          </a:xfrm>
          <a:custGeom>
            <a:avLst/>
            <a:gdLst/>
            <a:ahLst/>
            <a:cxnLst/>
            <a:rect l="l" t="t" r="r" b="b"/>
            <a:pathLst>
              <a:path w="18288000" h="10583937">
                <a:moveTo>
                  <a:pt x="0" y="0"/>
                </a:moveTo>
                <a:lnTo>
                  <a:pt x="18288000" y="0"/>
                </a:lnTo>
                <a:lnTo>
                  <a:pt x="18288000" y="10583937"/>
                </a:lnTo>
                <a:lnTo>
                  <a:pt x="0" y="105839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4000"/>
            </a:blip>
            <a:stretch>
              <a:fillRect l="-1904" t="-19282" r="-1904"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 OZADJE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Delodajalci vse bolj cenijo prenosljive veščine, kot so komunikacija, timsko delo, vodenje, prilagodljivost in reševanje problemov.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Vztrajne vrzeli v veščinah kažejo, da je treba teoretično znanje dopolniti z izkustvenim učenjem.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Projekti CSL študentom omogočajo delo s podjetji, javnimi institucijami, nevladnimi organizacijami ali partnerji iz skupnosti.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dobijo priložnost preizkusiti znanje, pridobiti povratne informacije in razumeti strokovne standarde.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Učitelji lahko s CSL učne izide tesneje povežejo s potrebami trga dela.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Usklajenost s trgom dela</a:t>
            </a:r>
          </a:p>
        </p:txBody>
      </p:sp>
      <p:pic>
        <p:nvPicPr>
          <p:cNvPr id="52" name="ElevenLabs_2026-09-08T07_49_38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616F377C-41B1-6F6C-60C0-D81FEEB0B1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934200" y="98884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946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1.1 OZADJE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Družbena odgovornost in reforma politik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Sodobno visoko šolstvo mora študente pripravljati ne le na zaposlitev, temveč tudi na odgovorno državljanstvo.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leaf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lahko v učni proces vgradi trajnost, vključenost in družbeno odgovornost.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hiel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Reforme politik vse bolj poudarjajo zagotavljanje kakovosti, upravljanje univerz in močnejša partnerstva z gospodarstvom in skupnostjo.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 prednostne naloge ustvarjajo institucionalno podlago za vključevanje CSL.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pomaga, da kurikuli ostanejo usmerjeni v prihodnost, družbeno relevantni in povezani z zunanjimi deležniki.</a:t>
              </a:r>
            </a:p>
          </p:txBody>
        </p:sp>
      </p:grpSp>
      <p:pic>
        <p:nvPicPr>
          <p:cNvPr id="51" name="ElevenLabs_2026-09-08T07_50_10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317239B1-D4C8-F3AB-1991-3D9D456155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44200" y="10225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397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39"/>
            <a:chOff x="0" y="0"/>
            <a:chExt cx="9425686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blipFill>
              <a:blip r:embed="rId5">
                <a:alphaModFix amt="31999"/>
              </a:blip>
              <a:stretch>
                <a:fillRect l="-58679" r="-5867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83820" b="-18382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341"/>
                </a:lnSpc>
              </a:pPr>
              <a:r>
                <a:rPr lang="en-US" sz="1951" b="1" spc="300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1" b="-43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7293"/>
                </a:lnSpc>
              </a:pPr>
              <a:r>
                <a:rPr lang="en-US" sz="14411" b="1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92863" y="1413853"/>
            <a:ext cx="851059" cy="851059"/>
            <a:chOff x="0" y="0"/>
            <a:chExt cx="1134745" cy="113474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14138" y="1635128"/>
            <a:ext cx="408508" cy="408508"/>
            <a:chOff x="0" y="0"/>
            <a:chExt cx="544678" cy="544678"/>
          </a:xfrm>
        </p:grpSpPr>
        <p:sp>
          <p:nvSpPr>
            <p:cNvPr id="15" name="Freeform 15" descr="/home/claude/work/icons/box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59637" y="960872"/>
            <a:ext cx="8441931" cy="1757020"/>
            <a:chOff x="0" y="0"/>
            <a:chExt cx="11255908" cy="2342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619" b="-4361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Podpira vključevanje kariernega storitvenega učenja v visokošolske kurikule.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892863" y="3170872"/>
            <a:ext cx="851059" cy="851059"/>
            <a:chOff x="0" y="0"/>
            <a:chExt cx="1134745" cy="113474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114138" y="3392148"/>
            <a:ext cx="408508" cy="408508"/>
            <a:chOff x="0" y="0"/>
            <a:chExt cx="544678" cy="544678"/>
          </a:xfrm>
        </p:grpSpPr>
        <p:sp>
          <p:nvSpPr>
            <p:cNvPr id="22" name="Freeform 22" descr="/home/claude/work/icons/lin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059637" y="2717892"/>
            <a:ext cx="8441931" cy="1757020"/>
            <a:chOff x="0" y="0"/>
            <a:chExt cx="11255908" cy="234269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619" b="-4361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Povezuje akademsko znanje z realnimi poklicnimi izkušnjami.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892863" y="4927892"/>
            <a:ext cx="851059" cy="851059"/>
            <a:chOff x="0" y="0"/>
            <a:chExt cx="1134745" cy="113474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114138" y="5149167"/>
            <a:ext cx="408508" cy="408508"/>
            <a:chOff x="0" y="0"/>
            <a:chExt cx="544678" cy="544678"/>
          </a:xfrm>
        </p:grpSpPr>
        <p:sp>
          <p:nvSpPr>
            <p:cNvPr id="29" name="Freeform 29" descr="/home/claude/work/icons/edit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4" b="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059637" y="4474912"/>
            <a:ext cx="8441931" cy="1757020"/>
            <a:chOff x="0" y="0"/>
            <a:chExt cx="11255908" cy="234269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619" b="-4361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Učiteljem pomaga oblikovati učne aktivnosti, ki podpirajo karierno pripravljenost in zaposljivost.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892863" y="6684912"/>
            <a:ext cx="851059" cy="851059"/>
            <a:chOff x="0" y="0"/>
            <a:chExt cx="1134745" cy="1134745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114138" y="6906187"/>
            <a:ext cx="408508" cy="408508"/>
            <a:chOff x="0" y="0"/>
            <a:chExt cx="544678" cy="544678"/>
          </a:xfrm>
        </p:grpSpPr>
        <p:sp>
          <p:nvSpPr>
            <p:cNvPr id="36" name="Freeform 36" descr="/home/claude/work/icons/heart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4" b="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059637" y="6231931"/>
            <a:ext cx="8441931" cy="1757020"/>
            <a:chOff x="0" y="0"/>
            <a:chExt cx="11255908" cy="234269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619" b="-4361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Spodbuja sodelovanje s skupnostjo in prispevek k družbenim potrebam.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892863" y="8441931"/>
            <a:ext cx="851059" cy="851059"/>
            <a:chOff x="0" y="0"/>
            <a:chExt cx="1134745" cy="113474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14138" y="8663207"/>
            <a:ext cx="408508" cy="408508"/>
            <a:chOff x="0" y="0"/>
            <a:chExt cx="544678" cy="544678"/>
          </a:xfrm>
        </p:grpSpPr>
        <p:sp>
          <p:nvSpPr>
            <p:cNvPr id="43" name="Freeform 43" descr="/home/claude/work/icons/layers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4" b="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059637" y="7988951"/>
            <a:ext cx="8441931" cy="1757020"/>
            <a:chOff x="0" y="0"/>
            <a:chExt cx="11255908" cy="2342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619" b="-4361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Zagotavlja strukturiran pristop, od katerega imajo koristi študenti, učitelji, institucije in skupnosti.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>
              <a:normAutofit/>
            </a:bodyPr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51" name="Freeform 51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52" name="Freeform 52"/>
          <p:cNvSpPr/>
          <p:nvPr/>
        </p:nvSpPr>
        <p:spPr>
          <a:xfrm rot="1303854">
            <a:off x="16045434" y="8333355"/>
            <a:ext cx="2427732" cy="4114800"/>
          </a:xfrm>
          <a:custGeom>
            <a:avLst/>
            <a:gdLst/>
            <a:ahLst/>
            <a:cxnLst/>
            <a:rect l="l" t="t" r="r" b="b"/>
            <a:pathLst>
              <a:path w="2427732" h="4114800">
                <a:moveTo>
                  <a:pt x="0" y="0"/>
                </a:moveTo>
                <a:lnTo>
                  <a:pt x="2427732" y="0"/>
                </a:lnTo>
                <a:lnTo>
                  <a:pt x="24277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53" name="TextBox 53"/>
          <p:cNvSpPr txBox="1"/>
          <p:nvPr/>
        </p:nvSpPr>
        <p:spPr>
          <a:xfrm>
            <a:off x="823608" y="4404036"/>
            <a:ext cx="5696588" cy="362610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653"/>
              </a:lnSpc>
            </a:pPr>
            <a:r>
              <a:rPr lang="en-US" sz="4053" b="1">
                <a:solidFill>
                  <a:srgbClr val="0A5F8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Namen priročnika</a:t>
            </a:r>
          </a:p>
        </p:txBody>
      </p:sp>
      <p:pic>
        <p:nvPicPr>
          <p:cNvPr id="54" name="ElevenLabs_2026-09-08T07_51_19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C044D9CB-F9BF-BB51-3F5B-F00D06250B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876800" y="443919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70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NAMEN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Vključevanje izkustvenega učenja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Učitelji lahko projekte za realne potrebe neposredno vključijo v obveznosti in učne aktivnosti predmetov.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uporabljajo teorije in koncepte študijskega področja pri avtentičnih izzivih organizacij ali skupnosti.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pomaga premostiti vrzel med teoretičnim učenjem in praktično uporabo.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Priročnik usmerja izbiro projektov, načrtovanje aktivnosti in usklajevanje z učnimi izidi.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tr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Rezultat je močnejša povezava med vsebino predmeta, razvojem kompetenc in zunanjim učinkom.</a:t>
              </a:r>
            </a:p>
          </p:txBody>
        </p:sp>
      </p:grpSp>
      <p:pic>
        <p:nvPicPr>
          <p:cNvPr id="51" name="ElevenLabs_2026-09-08T07_51_19_Alexandra - Conversational and Real_pvc_sp108_s15_sb99_v3 (1)">
            <a:hlinkClick r:id="" action="ppaction://media"/>
            <a:extLst>
              <a:ext uri="{FF2B5EF4-FFF2-40B4-BE49-F238E27FC236}">
                <a16:creationId xmlns:a16="http://schemas.microsoft.com/office/drawing/2014/main" id="{B1005354-D658-EC57-7291-4BB8153774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991600" y="10225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70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NAMEN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Strukturirana refleksija za karierni razvoj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Refleksija študentom pomaga povezati izkušnje s skupnostjo z akademskim učenjem in kariernimi cilji.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Učitelji lahko uporabijo vprašanja, dnevnike, vodene razprave in povratne informacije.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earch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kritično ocenijo svoje prednosti, slabosti, poklicne interese in področja za razvoj.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Strukturirana refleksija podpira samozavedanje, metakognicijo in karierno odločanje.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Študentom pomaga tudi pretvoriti izkušnje v dokaze o kompetencah.</a:t>
              </a:r>
            </a:p>
          </p:txBody>
        </p:sp>
      </p:grpSp>
      <p:pic>
        <p:nvPicPr>
          <p:cNvPr id="51" name="ElevenLabs_2026-09-08T07_52_52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D494E6D6-2121-1A0D-2259-77DB1AAADB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44200" y="101769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04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NAMEN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Reševanje problemov in poklicne veščine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Projekti CSL pogosto vključujejo kompleksne in nestrukturirane probleme, podobne tistim v poklicni karieri.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ulb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Študenti razvijajo kritično mišljenje, ustvarjalnost, analitično sklepanje in oblikovanje rešitev.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razvija tudi tehnične, področnospecifične sposobnosti in prenosljive mehke veščine.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Relevantne mehke veščine vključujejo komunikacijo, sodelovanje, prilagodljivost, vodenje in projektno vodenje.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Učitelji lahko študente ocenijo glede na učni proces in praktično vrednost predlaganih rešitev.</a:t>
              </a:r>
            </a:p>
          </p:txBody>
        </p:sp>
      </p:grpSp>
      <p:sp>
        <p:nvSpPr>
          <p:cNvPr id="51" name="Freeform 51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pic>
        <p:nvPicPr>
          <p:cNvPr id="52" name="ElevenLabs_2026-09-08T07_53_56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823BF053-8995-09FD-035C-9E36807704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820400" y="98884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04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NAMEN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Mreže, zavzetost, prilagodljivost in karierna jasnost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študentom omogoča gradnjo poklicnih odnosov z organizacijami, podjetji in akterji skupnosti.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Praktična relevantnost CSL lahko poveča motivacijo, prisotnost in zavzetost študentov za učenje.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wi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Izpostavljenost različnim delovnim okoljem študentom pomaga razvijati prožnost, odpornost in iznajdljivost.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Aktivnosti raziskovanja kariere študentom pomagajo razjasniti poklicne interese in možne karierne poti.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arr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 izkušnje krepijo sposobnost študentov za prehod v zaposlitev.</a:t>
              </a:r>
            </a:p>
          </p:txBody>
        </p:sp>
      </p:grpSp>
      <p:pic>
        <p:nvPicPr>
          <p:cNvPr id="51" name="ElevenLabs_2026-09-08T07_54_49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6C28D288-23B5-C311-BC4D-CB5C277C5E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182600" y="98884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546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1.2 NAMEN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Institucionalne in družbene koristi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uildin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institucije lahko CSL okrepi partnerstva s skupnostjo in ugled institucije.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lahko poučevanje, strategije zaposljivosti in institucionalno sodelovanje uskladi z lokalnimi in regionalnimi razvojnimi potrebami.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družbo CSL podpira državljansko odgovornost in študente pripravlja na družbeno odgovorno strokovno delo.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glob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Projekti lahko naslavljajo realna vprašanja, kot so trajnost, zdravje, izobraževanje, vključenost in gospodarski razvoj.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zato združuje akademsko, karierno in javno vrednost.</a:t>
              </a:r>
            </a:p>
          </p:txBody>
        </p:sp>
      </p:grpSp>
      <p:pic>
        <p:nvPicPr>
          <p:cNvPr id="51" name="ElevenLabs_2026-09-08T07_55_32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0D46CD1E-ECF8-37E0-E914-D0F3F594BF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198591" y="102959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94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069264" cy="10295039"/>
            <a:chOff x="0" y="0"/>
            <a:chExt cx="9425686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25686" cy="13726668"/>
            </a:xfrm>
            <a:custGeom>
              <a:avLst/>
              <a:gdLst/>
              <a:ahLst/>
              <a:cxnLst/>
              <a:rect l="l" t="t" r="r" b="b"/>
              <a:pathLst>
                <a:path w="9425686" h="13726668">
                  <a:moveTo>
                    <a:pt x="0" y="0"/>
                  </a:moveTo>
                  <a:lnTo>
                    <a:pt x="9425686" y="0"/>
                  </a:lnTo>
                  <a:lnTo>
                    <a:pt x="9425686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83820" b="-18382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341"/>
                </a:lnSpc>
              </a:pPr>
              <a:r>
                <a:rPr lang="en-US" sz="1951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1" b="-43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7293"/>
                </a:lnSpc>
              </a:pPr>
              <a:r>
                <a:rPr lang="en-US" sz="1441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23608" y="4404036"/>
            <a:ext cx="5696588" cy="362610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653"/>
              </a:lnSpc>
            </a:pPr>
            <a:r>
              <a:rPr lang="en-US" sz="405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Usklajenost z resolucijami EU in okviri CMS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7892863" y="1413853"/>
            <a:ext cx="851059" cy="851059"/>
            <a:chOff x="0" y="0"/>
            <a:chExt cx="1134745" cy="113474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14138" y="1635128"/>
            <a:ext cx="408508" cy="408508"/>
            <a:chOff x="0" y="0"/>
            <a:chExt cx="544678" cy="544678"/>
          </a:xfrm>
        </p:grpSpPr>
        <p:sp>
          <p:nvSpPr>
            <p:cNvPr id="16" name="Freeform 16" descr="/home/claude/work/icons/flag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4" b="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59637" y="960872"/>
            <a:ext cx="8441931" cy="1757020"/>
            <a:chOff x="0" y="0"/>
            <a:chExt cx="11255908" cy="234269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19" b="-4361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je usklajen z evropskimi cilji razvoja spretnosti, vseživljenjskega učenja, zaposljivosti in socialne vključenosti.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892863" y="3170872"/>
            <a:ext cx="851059" cy="851059"/>
            <a:chOff x="0" y="0"/>
            <a:chExt cx="1134745" cy="113474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114138" y="3392148"/>
            <a:ext cx="408508" cy="408508"/>
            <a:chOff x="0" y="0"/>
            <a:chExt cx="544678" cy="544678"/>
          </a:xfrm>
        </p:grpSpPr>
        <p:sp>
          <p:nvSpPr>
            <p:cNvPr id="23" name="Freeform 23" descr="/home/claude/work/icons/lin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059637" y="2717892"/>
            <a:ext cx="8441931" cy="1757020"/>
            <a:chOff x="0" y="0"/>
            <a:chExt cx="11255908" cy="234269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19" b="-4361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Karierno pripravljenost podpira s povezovanjem akademskega učenja z avtentičnimi poklicnimi in skupnostnimi okolji.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892863" y="4927892"/>
            <a:ext cx="851059" cy="851059"/>
            <a:chOff x="0" y="0"/>
            <a:chExt cx="1134745" cy="113474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114138" y="5149167"/>
            <a:ext cx="408508" cy="408508"/>
            <a:chOff x="0" y="0"/>
            <a:chExt cx="544678" cy="544678"/>
          </a:xfrm>
        </p:grpSpPr>
        <p:sp>
          <p:nvSpPr>
            <p:cNvPr id="30" name="Freeform 30" descr="/home/claude/work/icons/compass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059637" y="4474912"/>
            <a:ext cx="8441931" cy="1757020"/>
            <a:chOff x="0" y="0"/>
            <a:chExt cx="11255908" cy="234269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19" b="-4361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Močno se povezuje z okviri spretnosti upravljanja kariere za prehode med izobraževanjem, delom in kariero.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892863" y="6684912"/>
            <a:ext cx="851059" cy="851059"/>
            <a:chOff x="0" y="0"/>
            <a:chExt cx="1134745" cy="113474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14138" y="6906187"/>
            <a:ext cx="408508" cy="408508"/>
            <a:chOff x="0" y="0"/>
            <a:chExt cx="544678" cy="544678"/>
          </a:xfrm>
        </p:grpSpPr>
        <p:sp>
          <p:nvSpPr>
            <p:cNvPr id="37" name="Freeform 37" descr="/home/claude/work/icons/award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4" b="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059637" y="6231931"/>
            <a:ext cx="8441931" cy="1757020"/>
            <a:chOff x="0" y="0"/>
            <a:chExt cx="11255908" cy="2342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19" b="-4361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Usklajenost z EU umešča CSL med kakovostno izobraževanje, relevantne spretnosti in prilagodljivost delovne sile.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892863" y="8441931"/>
            <a:ext cx="851059" cy="851059"/>
            <a:chOff x="0" y="0"/>
            <a:chExt cx="1134745" cy="113474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34745" cy="1134618"/>
            </a:xfrm>
            <a:custGeom>
              <a:avLst/>
              <a:gdLst/>
              <a:ahLst/>
              <a:cxnLst/>
              <a:rect l="l" t="t" r="r" b="b"/>
              <a:pathLst>
                <a:path w="1134745" h="1134618">
                  <a:moveTo>
                    <a:pt x="0" y="567309"/>
                  </a:moveTo>
                  <a:cubicBezTo>
                    <a:pt x="0" y="254000"/>
                    <a:pt x="254000" y="0"/>
                    <a:pt x="567309" y="0"/>
                  </a:cubicBezTo>
                  <a:cubicBezTo>
                    <a:pt x="880618" y="0"/>
                    <a:pt x="1134745" y="254000"/>
                    <a:pt x="1134745" y="567309"/>
                  </a:cubicBezTo>
                  <a:cubicBezTo>
                    <a:pt x="1134745" y="880618"/>
                    <a:pt x="880745" y="1134618"/>
                    <a:pt x="567436" y="1134618"/>
                  </a:cubicBezTo>
                  <a:cubicBezTo>
                    <a:pt x="254127" y="1134618"/>
                    <a:pt x="0" y="880745"/>
                    <a:pt x="0" y="5673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14138" y="8663207"/>
            <a:ext cx="408508" cy="408508"/>
            <a:chOff x="0" y="0"/>
            <a:chExt cx="544678" cy="544678"/>
          </a:xfrm>
        </p:grpSpPr>
        <p:sp>
          <p:nvSpPr>
            <p:cNvPr id="44" name="Freeform 44" descr="/home/claude/work/icons/check_w.png"/>
            <p:cNvSpPr/>
            <p:nvPr/>
          </p:nvSpPr>
          <p:spPr>
            <a:xfrm>
              <a:off x="0" y="0"/>
              <a:ext cx="544703" cy="544703"/>
            </a:xfrm>
            <a:custGeom>
              <a:avLst/>
              <a:gdLst/>
              <a:ahLst/>
              <a:cxnLst/>
              <a:rect l="l" t="t" r="r" b="b"/>
              <a:pathLst>
                <a:path w="544703" h="544703">
                  <a:moveTo>
                    <a:pt x="0" y="0"/>
                  </a:moveTo>
                  <a:lnTo>
                    <a:pt x="544703" y="0"/>
                  </a:lnTo>
                  <a:lnTo>
                    <a:pt x="544703" y="544703"/>
                  </a:lnTo>
                  <a:lnTo>
                    <a:pt x="0" y="5447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4" b="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059637" y="7988951"/>
            <a:ext cx="8441931" cy="1757020"/>
            <a:chOff x="0" y="0"/>
            <a:chExt cx="11255908" cy="234269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1255914" cy="2342694"/>
            </a:xfrm>
            <a:custGeom>
              <a:avLst/>
              <a:gdLst/>
              <a:ahLst/>
              <a:cxnLst/>
              <a:rect l="l" t="t" r="r" b="b"/>
              <a:pathLst>
                <a:path w="11255914" h="2342694">
                  <a:moveTo>
                    <a:pt x="0" y="0"/>
                  </a:moveTo>
                  <a:lnTo>
                    <a:pt x="11255914" y="0"/>
                  </a:lnTo>
                  <a:lnTo>
                    <a:pt x="11255914" y="2342694"/>
                  </a:lnTo>
                  <a:lnTo>
                    <a:pt x="0" y="234269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3619" b="-4361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11255908" cy="239031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Ta usklajenost podpira tudi priznavanje, preglednost in primerljivost učnih izidov.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>
              <a:normAutofit/>
            </a:bodyPr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52" name="Freeform 52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pic>
        <p:nvPicPr>
          <p:cNvPr id="53" name="ElevenLabs_2026-09-08T07_57_4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F4A4D7C3-DD1A-21A2-6451-5031904D4D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572000" y="503076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86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USKLAJENOST Z EU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Evropski program spretnosti in Evropsko leto spretnosti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8138427" cy="3141897"/>
            <a:chOff x="0" y="0"/>
            <a:chExt cx="10851236" cy="41891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35402" y="3129696"/>
            <a:ext cx="1070686" cy="1070686"/>
            <a:chOff x="0" y="0"/>
            <a:chExt cx="1427582" cy="142758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3780" y="3408074"/>
            <a:ext cx="513931" cy="513931"/>
            <a:chOff x="0" y="0"/>
            <a:chExt cx="685241" cy="685241"/>
          </a:xfrm>
        </p:grpSpPr>
        <p:sp>
          <p:nvSpPr>
            <p:cNvPr id="11" name="Freeform 11" descr="/home/claude/work/icons/search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539441" y="3157147"/>
            <a:ext cx="6060348" cy="988324"/>
            <a:chOff x="0" y="0"/>
            <a:chExt cx="8080464" cy="131776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Informacije o spretnostih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35402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Projekti CSL vključujejo delodajalce ter razkrivajo trenutne potrebe in vrzeli v spretnostih.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45235" y="2735809"/>
            <a:ext cx="8138427" cy="3141897"/>
            <a:chOff x="0" y="0"/>
            <a:chExt cx="10851236" cy="41891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66564" y="3129696"/>
            <a:ext cx="1070686" cy="1070686"/>
            <a:chOff x="0" y="0"/>
            <a:chExt cx="1427582" cy="142758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044941" y="3408074"/>
            <a:ext cx="513931" cy="513931"/>
            <a:chOff x="0" y="0"/>
            <a:chExt cx="685241" cy="685241"/>
          </a:xfrm>
        </p:grpSpPr>
        <p:sp>
          <p:nvSpPr>
            <p:cNvPr id="21" name="Freeform 21" descr="/home/claude/work/icons/cycle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070603" y="3157147"/>
            <a:ext cx="6060348" cy="988324"/>
            <a:chOff x="0" y="0"/>
            <a:chExt cx="8080464" cy="13177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Izpopolnjevanje in prekvalifikacija</a:t>
              </a:r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9766564" y="4335399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Praktično učenje študentom pomaga pridobiti nove poklicne in prečne kompetence.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4073" y="6270441"/>
            <a:ext cx="8138427" cy="3141897"/>
            <a:chOff x="0" y="0"/>
            <a:chExt cx="10851236" cy="418919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35402" y="6664328"/>
            <a:ext cx="1070686" cy="1070686"/>
            <a:chOff x="0" y="0"/>
            <a:chExt cx="1427582" cy="142758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513780" y="6942706"/>
            <a:ext cx="513931" cy="513931"/>
            <a:chOff x="0" y="0"/>
            <a:chExt cx="685241" cy="685241"/>
          </a:xfrm>
        </p:grpSpPr>
        <p:sp>
          <p:nvSpPr>
            <p:cNvPr id="31" name="Freeform 31" descr="/home/claude/work/icons/network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539441" y="6691779"/>
            <a:ext cx="6060348" cy="988324"/>
            <a:chOff x="0" y="0"/>
            <a:chExt cx="8080464" cy="131776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Vzpostavljanje partnerstev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35402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naravno spodbuja sodelovanje med visokošolskimi institucijami, delodajalci in organizacijami skupnosti.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345235" y="6270441"/>
            <a:ext cx="8138427" cy="3141897"/>
            <a:chOff x="0" y="0"/>
            <a:chExt cx="10851236" cy="418919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261" cy="4189222"/>
            </a:xfrm>
            <a:custGeom>
              <a:avLst/>
              <a:gdLst/>
              <a:ahLst/>
              <a:cxnLst/>
              <a:rect l="l" t="t" r="r" b="b"/>
              <a:pathLst>
                <a:path w="10851261" h="4189222">
                  <a:moveTo>
                    <a:pt x="0" y="165735"/>
                  </a:moveTo>
                  <a:cubicBezTo>
                    <a:pt x="0" y="74168"/>
                    <a:pt x="74168" y="0"/>
                    <a:pt x="165735" y="0"/>
                  </a:cubicBezTo>
                  <a:lnTo>
                    <a:pt x="10685526" y="0"/>
                  </a:lnTo>
                  <a:cubicBezTo>
                    <a:pt x="10777093" y="0"/>
                    <a:pt x="10851261" y="74168"/>
                    <a:pt x="10851261" y="165735"/>
                  </a:cubicBezTo>
                  <a:lnTo>
                    <a:pt x="10851261" y="4023487"/>
                  </a:lnTo>
                  <a:cubicBezTo>
                    <a:pt x="10851261" y="4115054"/>
                    <a:pt x="10777093" y="4189222"/>
                    <a:pt x="10685526" y="4189222"/>
                  </a:cubicBezTo>
                  <a:lnTo>
                    <a:pt x="165735" y="4189222"/>
                  </a:lnTo>
                  <a:cubicBezTo>
                    <a:pt x="74168" y="4189222"/>
                    <a:pt x="0" y="4115054"/>
                    <a:pt x="0" y="4023487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766564" y="6664328"/>
            <a:ext cx="1070686" cy="1070686"/>
            <a:chOff x="0" y="0"/>
            <a:chExt cx="1427582" cy="142758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27480" cy="1427480"/>
            </a:xfrm>
            <a:custGeom>
              <a:avLst/>
              <a:gdLst/>
              <a:ahLst/>
              <a:cxnLst/>
              <a:rect l="l" t="t" r="r" b="b"/>
              <a:pathLst>
                <a:path w="1427480" h="1427480">
                  <a:moveTo>
                    <a:pt x="0" y="713740"/>
                  </a:moveTo>
                  <a:cubicBezTo>
                    <a:pt x="0" y="319532"/>
                    <a:pt x="319532" y="0"/>
                    <a:pt x="713740" y="0"/>
                  </a:cubicBezTo>
                  <a:cubicBezTo>
                    <a:pt x="1107948" y="0"/>
                    <a:pt x="1427480" y="319532"/>
                    <a:pt x="1427480" y="713740"/>
                  </a:cubicBezTo>
                  <a:cubicBezTo>
                    <a:pt x="1427480" y="1107948"/>
                    <a:pt x="1107948" y="1427480"/>
                    <a:pt x="713740" y="1427480"/>
                  </a:cubicBezTo>
                  <a:cubicBezTo>
                    <a:pt x="319532" y="1427480"/>
                    <a:pt x="0" y="1107948"/>
                    <a:pt x="0" y="71374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044941" y="6942706"/>
            <a:ext cx="513931" cy="513931"/>
            <a:chOff x="0" y="0"/>
            <a:chExt cx="685241" cy="685241"/>
          </a:xfrm>
        </p:grpSpPr>
        <p:sp>
          <p:nvSpPr>
            <p:cNvPr id="41" name="Freeform 41" descr="/home/claude/work/icons/leaf_w.png"/>
            <p:cNvSpPr/>
            <p:nvPr/>
          </p:nvSpPr>
          <p:spPr>
            <a:xfrm>
              <a:off x="0" y="0"/>
              <a:ext cx="685292" cy="685292"/>
            </a:xfrm>
            <a:custGeom>
              <a:avLst/>
              <a:gdLst/>
              <a:ahLst/>
              <a:cxnLst/>
              <a:rect l="l" t="t" r="r" b="b"/>
              <a:pathLst>
                <a:path w="685292" h="685292">
                  <a:moveTo>
                    <a:pt x="0" y="0"/>
                  </a:moveTo>
                  <a:lnTo>
                    <a:pt x="685292" y="0"/>
                  </a:lnTo>
                  <a:lnTo>
                    <a:pt x="685292" y="685292"/>
                  </a:lnTo>
                  <a:lnTo>
                    <a:pt x="0" y="6852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7" b="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070603" y="6691779"/>
            <a:ext cx="6060348" cy="988324"/>
            <a:chOff x="0" y="0"/>
            <a:chExt cx="8080464" cy="1317765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080465" cy="1317765"/>
            </a:xfrm>
            <a:custGeom>
              <a:avLst/>
              <a:gdLst/>
              <a:ahLst/>
              <a:cxnLst/>
              <a:rect l="l" t="t" r="r" b="b"/>
              <a:pathLst>
                <a:path w="8080465" h="1317765">
                  <a:moveTo>
                    <a:pt x="0" y="0"/>
                  </a:moveTo>
                  <a:lnTo>
                    <a:pt x="8080465" y="0"/>
                  </a:lnTo>
                  <a:lnTo>
                    <a:pt x="80804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481" b="-6948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080464" cy="135586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251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Zeleni in digitalni prehod</a:t>
              </a:r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9766564" y="7870031"/>
            <a:ext cx="7295750" cy="125824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Projekti se lahko osredotočijo na trajnost in digitalne spretnosti kot strateške evropske prednostne naloge.</a:t>
            </a:r>
          </a:p>
        </p:txBody>
      </p:sp>
      <p:pic>
        <p:nvPicPr>
          <p:cNvPr id="46" name="ElevenLabs_2026-09-08T07_58_41_Alexandra - Conversational and Real_pvc_sp108_s15_sb99_v3 (1)">
            <a:hlinkClick r:id="" action="ppaction://media"/>
            <a:extLst>
              <a:ext uri="{FF2B5EF4-FFF2-40B4-BE49-F238E27FC236}">
                <a16:creationId xmlns:a16="http://schemas.microsoft.com/office/drawing/2014/main" id="{C3531709-02E4-ED05-A2D9-C4EE997DC0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4141720" y="102877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87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USKLAJENOST Z EU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Okvir spretnosti upravljanja kariere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941711"/>
            <a:ext cx="5248951" cy="6264726"/>
            <a:chOff x="0" y="0"/>
            <a:chExt cx="6998602" cy="83529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98588" cy="8353044"/>
            </a:xfrm>
            <a:custGeom>
              <a:avLst/>
              <a:gdLst/>
              <a:ahLst/>
              <a:cxnLst/>
              <a:rect l="l" t="t" r="r" b="b"/>
              <a:pathLst>
                <a:path w="6998588" h="8353044">
                  <a:moveTo>
                    <a:pt x="0" y="183769"/>
                  </a:moveTo>
                  <a:cubicBezTo>
                    <a:pt x="0" y="82296"/>
                    <a:pt x="82296" y="0"/>
                    <a:pt x="183769" y="0"/>
                  </a:cubicBezTo>
                  <a:lnTo>
                    <a:pt x="6814820" y="0"/>
                  </a:lnTo>
                  <a:cubicBezTo>
                    <a:pt x="6916293" y="0"/>
                    <a:pt x="6998588" y="82296"/>
                    <a:pt x="6998588" y="183769"/>
                  </a:cubicBezTo>
                  <a:lnTo>
                    <a:pt x="6998588" y="8169275"/>
                  </a:lnTo>
                  <a:cubicBezTo>
                    <a:pt x="6998588" y="8270748"/>
                    <a:pt x="6916293" y="8353044"/>
                    <a:pt x="6814820" y="8353044"/>
                  </a:cubicBezTo>
                  <a:lnTo>
                    <a:pt x="183769" y="8353044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52211" y="3500314"/>
            <a:ext cx="1372676" cy="1372676"/>
            <a:chOff x="0" y="0"/>
            <a:chExt cx="1830235" cy="183023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109103" y="3857206"/>
            <a:ext cx="658882" cy="658882"/>
            <a:chOff x="0" y="0"/>
            <a:chExt cx="878510" cy="878510"/>
          </a:xfrm>
        </p:grpSpPr>
        <p:sp>
          <p:nvSpPr>
            <p:cNvPr id="11" name="Freeform 11" descr="/home/claude/work/icons/eye_w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66774" y="5109420"/>
            <a:ext cx="4543549" cy="113623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852"/>
              </a:lnSpc>
            </a:pPr>
            <a:r>
              <a:rPr lang="en-US" sz="24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Samozavedanje in osebni razvoj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35402" y="6257144"/>
            <a:ext cx="4406275" cy="2733866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Študenti razmišljajo o prednostih, slabostih, željah in poklicni identiteti.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524387" y="2941711"/>
            <a:ext cx="5248951" cy="6264726"/>
            <a:chOff x="0" y="0"/>
            <a:chExt cx="6998602" cy="83529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998588" cy="8353044"/>
            </a:xfrm>
            <a:custGeom>
              <a:avLst/>
              <a:gdLst/>
              <a:ahLst/>
              <a:cxnLst/>
              <a:rect l="l" t="t" r="r" b="b"/>
              <a:pathLst>
                <a:path w="6998588" h="8353044">
                  <a:moveTo>
                    <a:pt x="0" y="183769"/>
                  </a:moveTo>
                  <a:cubicBezTo>
                    <a:pt x="0" y="82296"/>
                    <a:pt x="82296" y="0"/>
                    <a:pt x="183769" y="0"/>
                  </a:cubicBezTo>
                  <a:lnTo>
                    <a:pt x="6814820" y="0"/>
                  </a:lnTo>
                  <a:cubicBezTo>
                    <a:pt x="6916293" y="0"/>
                    <a:pt x="6998588" y="82296"/>
                    <a:pt x="6998588" y="183769"/>
                  </a:cubicBezTo>
                  <a:lnTo>
                    <a:pt x="6998588" y="8169275"/>
                  </a:lnTo>
                  <a:cubicBezTo>
                    <a:pt x="6998588" y="8270748"/>
                    <a:pt x="6916293" y="8353044"/>
                    <a:pt x="6814820" y="8353044"/>
                  </a:cubicBezTo>
                  <a:lnTo>
                    <a:pt x="183769" y="8353044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462524" y="3500314"/>
            <a:ext cx="1372676" cy="1372676"/>
            <a:chOff x="0" y="0"/>
            <a:chExt cx="1830235" cy="183023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819417" y="3857206"/>
            <a:ext cx="658882" cy="658882"/>
            <a:chOff x="0" y="0"/>
            <a:chExt cx="878510" cy="878510"/>
          </a:xfrm>
        </p:grpSpPr>
        <p:sp>
          <p:nvSpPr>
            <p:cNvPr id="19" name="Freeform 19" descr="/home/claude/work/icons/compass_t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877088" y="5109420"/>
            <a:ext cx="4543549" cy="113623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852"/>
              </a:lnSpc>
            </a:pPr>
            <a:r>
              <a:rPr lang="en-US" sz="247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Raziskovanje kariere in upravljanje informacij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945725" y="6257144"/>
            <a:ext cx="4406275" cy="2733866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401"/>
              </a:lnSpc>
            </a:pPr>
            <a:r>
              <a:rPr lang="en-US" sz="1876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Študenti dobijo vpogled v delovna mesta, panoge, vloge in informacije o trgu dela.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2234710" y="2941711"/>
            <a:ext cx="5248951" cy="6264726"/>
            <a:chOff x="0" y="0"/>
            <a:chExt cx="6998602" cy="835296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998588" cy="8353044"/>
            </a:xfrm>
            <a:custGeom>
              <a:avLst/>
              <a:gdLst/>
              <a:ahLst/>
              <a:cxnLst/>
              <a:rect l="l" t="t" r="r" b="b"/>
              <a:pathLst>
                <a:path w="6998588" h="8353044">
                  <a:moveTo>
                    <a:pt x="0" y="183769"/>
                  </a:moveTo>
                  <a:cubicBezTo>
                    <a:pt x="0" y="82296"/>
                    <a:pt x="82296" y="0"/>
                    <a:pt x="183769" y="0"/>
                  </a:cubicBezTo>
                  <a:lnTo>
                    <a:pt x="6814820" y="0"/>
                  </a:lnTo>
                  <a:cubicBezTo>
                    <a:pt x="6916293" y="0"/>
                    <a:pt x="6998588" y="82296"/>
                    <a:pt x="6998588" y="183769"/>
                  </a:cubicBezTo>
                  <a:lnTo>
                    <a:pt x="6998588" y="8169275"/>
                  </a:lnTo>
                  <a:cubicBezTo>
                    <a:pt x="6998588" y="8270748"/>
                    <a:pt x="6916293" y="8353044"/>
                    <a:pt x="6814820" y="8353044"/>
                  </a:cubicBezTo>
                  <a:lnTo>
                    <a:pt x="183769" y="8353044"/>
                  </a:lnTo>
                  <a:cubicBezTo>
                    <a:pt x="82296" y="8352917"/>
                    <a:pt x="0" y="8270748"/>
                    <a:pt x="0" y="816927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172838" y="3500314"/>
            <a:ext cx="1372676" cy="1372676"/>
            <a:chOff x="0" y="0"/>
            <a:chExt cx="1830235" cy="183023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30324" cy="1830324"/>
            </a:xfrm>
            <a:custGeom>
              <a:avLst/>
              <a:gdLst/>
              <a:ahLst/>
              <a:cxnLst/>
              <a:rect l="l" t="t" r="r" b="b"/>
              <a:pathLst>
                <a:path w="1830324" h="1830324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cubicBezTo>
                    <a:pt x="1420622" y="0"/>
                    <a:pt x="1830324" y="409702"/>
                    <a:pt x="1830324" y="915162"/>
                  </a:cubicBezTo>
                  <a:cubicBezTo>
                    <a:pt x="1830324" y="1420622"/>
                    <a:pt x="1420622" y="1830324"/>
                    <a:pt x="915162" y="1830324"/>
                  </a:cubicBezTo>
                  <a:cubicBezTo>
                    <a:pt x="409702" y="1830324"/>
                    <a:pt x="0" y="1420495"/>
                    <a:pt x="0" y="91516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29740" y="3857206"/>
            <a:ext cx="658882" cy="658882"/>
            <a:chOff x="0" y="0"/>
            <a:chExt cx="878510" cy="878510"/>
          </a:xfrm>
        </p:grpSpPr>
        <p:sp>
          <p:nvSpPr>
            <p:cNvPr id="27" name="Freeform 27" descr="/home/claude/work/icons/key_w.png"/>
            <p:cNvSpPr/>
            <p:nvPr/>
          </p:nvSpPr>
          <p:spPr>
            <a:xfrm>
              <a:off x="0" y="0"/>
              <a:ext cx="878459" cy="878459"/>
            </a:xfrm>
            <a:custGeom>
              <a:avLst/>
              <a:gdLst/>
              <a:ahLst/>
              <a:cxnLst/>
              <a:rect l="l" t="t" r="r" b="b"/>
              <a:pathLst>
                <a:path w="878459" h="878459">
                  <a:moveTo>
                    <a:pt x="0" y="0"/>
                  </a:moveTo>
                  <a:lnTo>
                    <a:pt x="878459" y="0"/>
                  </a:lnTo>
                  <a:lnTo>
                    <a:pt x="878459" y="878459"/>
                  </a:lnTo>
                  <a:lnTo>
                    <a:pt x="0" y="878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2587402" y="5109420"/>
            <a:ext cx="4543549" cy="113623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852"/>
              </a:lnSpc>
            </a:pPr>
            <a:r>
              <a:rPr lang="en-US" sz="24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Odločanje in veščine prehoda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656039" y="6257144"/>
            <a:ext cx="4406275" cy="2733866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Študenti vadijo reševanje problemov, timsko delo, komunikacijo in informirano karierno odločanje.</a:t>
            </a:r>
          </a:p>
        </p:txBody>
      </p:sp>
      <p:pic>
        <p:nvPicPr>
          <p:cNvPr id="30" name="ElevenLabs_2026-09-08T08_14_1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5FE4FCB3-8912-0AFC-74BC-7C2573542B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464613" y="102807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07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USKLAJENOST Z EU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Dodatni okviri EU, ki jih podpira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456934"/>
            <a:chOff x="0" y="0"/>
            <a:chExt cx="22226105" cy="19425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1108434" cy="1108434"/>
            <a:chOff x="0" y="0"/>
            <a:chExt cx="1477912" cy="14779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54963" y="3198257"/>
            <a:ext cx="532047" cy="532047"/>
            <a:chOff x="0" y="0"/>
            <a:chExt cx="709397" cy="709397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824277" y="2862443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Ključne kompetence za vseživljenjsko učenje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24277" y="3319624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razvija osebne, socialne, učne, komunikacijske, podjetnostne in državljanske kompetence.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14073" y="4475674"/>
            <a:ext cx="16669579" cy="1456934"/>
            <a:chOff x="0" y="0"/>
            <a:chExt cx="22226105" cy="194257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649924"/>
            <a:ext cx="1108434" cy="1108434"/>
            <a:chOff x="0" y="0"/>
            <a:chExt cx="1477912" cy="147791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54963" y="4938122"/>
            <a:ext cx="532047" cy="532047"/>
            <a:chOff x="0" y="0"/>
            <a:chExt cx="709397" cy="709397"/>
          </a:xfrm>
        </p:grpSpPr>
        <p:sp>
          <p:nvSpPr>
            <p:cNvPr id="19" name="Freeform 19" descr="/home/claude/work/icons/leaf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824277" y="4602299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Evropski zeleni dogovor in dvojni prehod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824277" y="5059490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lahko krepi zelene spretnosti, digitalne kompetence in trajnostne inovacije.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14073" y="6215539"/>
            <a:ext cx="16669579" cy="1456934"/>
            <a:chOff x="0" y="0"/>
            <a:chExt cx="22226105" cy="1942579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6389789"/>
            <a:ext cx="1108434" cy="1108434"/>
            <a:chOff x="0" y="0"/>
            <a:chExt cx="1477912" cy="147791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54963" y="6677978"/>
            <a:ext cx="532047" cy="532047"/>
            <a:chOff x="0" y="0"/>
            <a:chExt cx="709397" cy="709397"/>
          </a:xfrm>
        </p:grpSpPr>
        <p:sp>
          <p:nvSpPr>
            <p:cNvPr id="27" name="Freeform 27" descr="/home/claude/work/icons/globe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824277" y="6342164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Evropski izobraževalni prostor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824277" y="6799345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podpira kakovost, vključenost, digitalno integracijo in zeleni prehod v izobraževanju.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814073" y="7955404"/>
            <a:ext cx="16669579" cy="1456934"/>
            <a:chOff x="0" y="0"/>
            <a:chExt cx="22226105" cy="194257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4" cy="1942592"/>
            </a:xfrm>
            <a:custGeom>
              <a:avLst/>
              <a:gdLst/>
              <a:ahLst/>
              <a:cxnLst/>
              <a:rect l="l" t="t" r="r" b="b"/>
              <a:pathLst>
                <a:path w="22226144" h="1942592">
                  <a:moveTo>
                    <a:pt x="0" y="148336"/>
                  </a:moveTo>
                  <a:cubicBezTo>
                    <a:pt x="0" y="66421"/>
                    <a:pt x="66421" y="0"/>
                    <a:pt x="148336" y="0"/>
                  </a:cubicBezTo>
                  <a:lnTo>
                    <a:pt x="22077807" y="0"/>
                  </a:lnTo>
                  <a:cubicBezTo>
                    <a:pt x="22159722" y="0"/>
                    <a:pt x="22226144" y="66421"/>
                    <a:pt x="22226144" y="148336"/>
                  </a:cubicBezTo>
                  <a:lnTo>
                    <a:pt x="22226144" y="1794256"/>
                  </a:lnTo>
                  <a:cubicBezTo>
                    <a:pt x="22226144" y="1876171"/>
                    <a:pt x="22159722" y="1942592"/>
                    <a:pt x="22077807" y="1942592"/>
                  </a:cubicBezTo>
                  <a:lnTo>
                    <a:pt x="148336" y="1942592"/>
                  </a:lnTo>
                  <a:cubicBezTo>
                    <a:pt x="66421" y="1942592"/>
                    <a:pt x="0" y="1876171"/>
                    <a:pt x="0" y="1794256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8129654"/>
            <a:ext cx="1108434" cy="1108434"/>
            <a:chOff x="0" y="0"/>
            <a:chExt cx="1477912" cy="147791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478026" cy="1478026"/>
            </a:xfrm>
            <a:custGeom>
              <a:avLst/>
              <a:gdLst/>
              <a:ahLst/>
              <a:cxnLst/>
              <a:rect l="l" t="t" r="r" b="b"/>
              <a:pathLst>
                <a:path w="1478026" h="1478026">
                  <a:moveTo>
                    <a:pt x="0" y="739013"/>
                  </a:moveTo>
                  <a:cubicBezTo>
                    <a:pt x="0" y="330835"/>
                    <a:pt x="330835" y="0"/>
                    <a:pt x="739013" y="0"/>
                  </a:cubicBezTo>
                  <a:cubicBezTo>
                    <a:pt x="1147191" y="0"/>
                    <a:pt x="1478026" y="330835"/>
                    <a:pt x="1478026" y="739013"/>
                  </a:cubicBezTo>
                  <a:cubicBezTo>
                    <a:pt x="1478026" y="1147191"/>
                    <a:pt x="1147191" y="1478026"/>
                    <a:pt x="739013" y="1478026"/>
                  </a:cubicBezTo>
                  <a:cubicBezTo>
                    <a:pt x="330835" y="1478026"/>
                    <a:pt x="0" y="1147064"/>
                    <a:pt x="0" y="73901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54963" y="8417843"/>
            <a:ext cx="532047" cy="532047"/>
            <a:chOff x="0" y="0"/>
            <a:chExt cx="709397" cy="709397"/>
          </a:xfrm>
        </p:grpSpPr>
        <p:sp>
          <p:nvSpPr>
            <p:cNvPr id="35" name="Freeform 35" descr="/home/claude/work/icons/shield_w.png"/>
            <p:cNvSpPr/>
            <p:nvPr/>
          </p:nvSpPr>
          <p:spPr>
            <a:xfrm>
              <a:off x="0" y="0"/>
              <a:ext cx="709422" cy="709422"/>
            </a:xfrm>
            <a:custGeom>
              <a:avLst/>
              <a:gdLst/>
              <a:ahLst/>
              <a:cxnLst/>
              <a:rect l="l" t="t" r="r" b="b"/>
              <a:pathLst>
                <a:path w="709422" h="709422">
                  <a:moveTo>
                    <a:pt x="0" y="0"/>
                  </a:moveTo>
                  <a:lnTo>
                    <a:pt x="709422" y="0"/>
                  </a:lnTo>
                  <a:lnTo>
                    <a:pt x="709422" y="709422"/>
                  </a:lnTo>
                  <a:lnTo>
                    <a:pt x="0" y="7094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3" b="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824277" y="8082029"/>
            <a:ext cx="13647791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Evropski steber socialnih pravic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824277" y="8539210"/>
            <a:ext cx="13647791" cy="80869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prispeva k vseživljenjskemu učenju in aktivni podpori zaposlovanju.</a:t>
            </a:r>
          </a:p>
        </p:txBody>
      </p:sp>
      <p:sp>
        <p:nvSpPr>
          <p:cNvPr id="38" name="Freeform 38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pic>
        <p:nvPicPr>
          <p:cNvPr id="39" name="ElevenLabs_2026-09-08T08_15_08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899C4BD0-0C3F-5ABC-5CBA-58941119F5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525000" y="98884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1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1.3 USKLAJENOST Z EU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Zagotavljanje kakovosti in priznavanje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Učne izide CSL povežite s kompetencami CMS in opisi spretnosti ESCO.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dokumentiranje učenja in izkušenj študentov uporabite evropska orodja, kot so Europass in digitalne značke.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Učne izide CSL po potrebi ocenjujte z navezavo na ravni EOK.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 opredelitev relevantnih zahtev glede spretnosti vključite delodajalce in partnerje iz skupnosti.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stalno izboljševanje uporabite povratne informacije študentov, učiteljev in zunanjih partnerjev.</a:t>
              </a:r>
            </a:p>
          </p:txBody>
        </p:sp>
      </p:grpSp>
      <p:pic>
        <p:nvPicPr>
          <p:cNvPr id="51" name="ElevenLabs_2026-09-08T08_16_24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283D1A33-F8EA-ECF3-5CAB-077F77FA62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10800" y="105615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408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540438" cy="10295039"/>
            <a:chOff x="0" y="0"/>
            <a:chExt cx="10053917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53917" cy="13726668"/>
            </a:xfrm>
            <a:custGeom>
              <a:avLst/>
              <a:gdLst/>
              <a:ahLst/>
              <a:cxnLst/>
              <a:rect l="l" t="t" r="r" b="b"/>
              <a:pathLst>
                <a:path w="10053917" h="13726668">
                  <a:moveTo>
                    <a:pt x="0" y="0"/>
                  </a:moveTo>
                  <a:lnTo>
                    <a:pt x="10053917" y="0"/>
                  </a:lnTo>
                  <a:lnTo>
                    <a:pt x="10053917" y="13726668"/>
                  </a:lnTo>
                  <a:lnTo>
                    <a:pt x="0" y="13726668"/>
                  </a:lnTo>
                  <a:close/>
                </a:path>
              </a:pathLst>
            </a:custGeom>
            <a:blipFill>
              <a:blip r:embed="rId5">
                <a:alphaModFix amt="16000"/>
              </a:blip>
              <a:stretch>
                <a:fillRect l="-18265" r="-1826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019882" y="6314294"/>
            <a:ext cx="8236039" cy="6863363"/>
            <a:chOff x="0" y="0"/>
            <a:chExt cx="10981385" cy="91511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81437" cy="9151239"/>
            </a:xfrm>
            <a:custGeom>
              <a:avLst/>
              <a:gdLst/>
              <a:ahLst/>
              <a:cxnLst/>
              <a:rect l="l" t="t" r="r" b="b"/>
              <a:pathLst>
                <a:path w="10981437" h="9151239">
                  <a:moveTo>
                    <a:pt x="0" y="732155"/>
                  </a:moveTo>
                  <a:cubicBezTo>
                    <a:pt x="0" y="327787"/>
                    <a:pt x="327787" y="0"/>
                    <a:pt x="732155" y="0"/>
                  </a:cubicBezTo>
                  <a:lnTo>
                    <a:pt x="10249281" y="0"/>
                  </a:lnTo>
                  <a:cubicBezTo>
                    <a:pt x="10653650" y="0"/>
                    <a:pt x="10981437" y="327787"/>
                    <a:pt x="10981437" y="732155"/>
                  </a:cubicBezTo>
                  <a:lnTo>
                    <a:pt x="10981437" y="8419084"/>
                  </a:lnTo>
                  <a:cubicBezTo>
                    <a:pt x="10981437" y="8823452"/>
                    <a:pt x="10653650" y="9151239"/>
                    <a:pt x="10249281" y="9151239"/>
                  </a:cubicBezTo>
                  <a:lnTo>
                    <a:pt x="732155" y="9151239"/>
                  </a:lnTo>
                  <a:cubicBezTo>
                    <a:pt x="327787" y="9151112"/>
                    <a:pt x="0" y="8823325"/>
                    <a:pt x="0" y="841908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1578569"/>
            <a:ext cx="5765225" cy="480431"/>
            <a:chOff x="0" y="0"/>
            <a:chExt cx="7686967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686966" cy="640580"/>
            </a:xfrm>
            <a:custGeom>
              <a:avLst/>
              <a:gdLst/>
              <a:ahLst/>
              <a:cxnLst/>
              <a:rect l="l" t="t" r="r" b="b"/>
              <a:pathLst>
                <a:path w="7686966" h="640580">
                  <a:moveTo>
                    <a:pt x="0" y="0"/>
                  </a:moveTo>
                  <a:lnTo>
                    <a:pt x="7686966" y="0"/>
                  </a:lnTo>
                  <a:lnTo>
                    <a:pt x="7686966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183820" b="-18382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7686967" cy="688200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341"/>
                </a:lnSpc>
              </a:pPr>
              <a:r>
                <a:rPr lang="en-US" sz="1951" b="1" spc="300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13794" y="2059010"/>
            <a:ext cx="6039755" cy="2333539"/>
            <a:chOff x="0" y="0"/>
            <a:chExt cx="8053006" cy="311138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053012" cy="3111391"/>
            </a:xfrm>
            <a:custGeom>
              <a:avLst/>
              <a:gdLst/>
              <a:ahLst/>
              <a:cxnLst/>
              <a:rect l="l" t="t" r="r" b="b"/>
              <a:pathLst>
                <a:path w="8053012" h="3111391">
                  <a:moveTo>
                    <a:pt x="0" y="0"/>
                  </a:moveTo>
                  <a:lnTo>
                    <a:pt x="8053012" y="0"/>
                  </a:lnTo>
                  <a:lnTo>
                    <a:pt x="8053012" y="3111391"/>
                  </a:lnTo>
                  <a:lnTo>
                    <a:pt x="0" y="3111391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431" b="-43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0"/>
              <a:ext cx="8053006" cy="33971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7293"/>
                </a:lnSpc>
              </a:pPr>
              <a:r>
                <a:rPr lang="en-US" sz="14411" b="1">
                  <a:solidFill>
                    <a:srgbClr val="0A5F8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83338" y="745436"/>
            <a:ext cx="9627775" cy="2782710"/>
            <a:chOff x="0" y="0"/>
            <a:chExt cx="12837033" cy="3710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77215" y="1573997"/>
            <a:ext cx="1125588" cy="1125588"/>
            <a:chOff x="0" y="0"/>
            <a:chExt cx="1500784" cy="15007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69871" y="1866652"/>
            <a:ext cx="540287" cy="540287"/>
            <a:chOff x="0" y="0"/>
            <a:chExt cx="720382" cy="720382"/>
          </a:xfrm>
        </p:grpSpPr>
        <p:sp>
          <p:nvSpPr>
            <p:cNvPr id="17" name="Freeform 17" descr="/home/claude/work/icons/book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883338" y="3893429"/>
            <a:ext cx="9627775" cy="2782710"/>
            <a:chOff x="0" y="0"/>
            <a:chExt cx="12837033" cy="37102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77215" y="4721990"/>
            <a:ext cx="1125588" cy="1125588"/>
            <a:chOff x="0" y="0"/>
            <a:chExt cx="1500784" cy="150078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69871" y="5014646"/>
            <a:ext cx="540287" cy="540287"/>
            <a:chOff x="0" y="0"/>
            <a:chExt cx="720382" cy="720382"/>
          </a:xfrm>
        </p:grpSpPr>
        <p:sp>
          <p:nvSpPr>
            <p:cNvPr id="23" name="Freeform 23" descr="/home/claude/work/icons/compass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883338" y="7041432"/>
            <a:ext cx="9627775" cy="2782710"/>
            <a:chOff x="0" y="0"/>
            <a:chExt cx="12837033" cy="37102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837033" cy="3710305"/>
            </a:xfrm>
            <a:custGeom>
              <a:avLst/>
              <a:gdLst/>
              <a:ahLst/>
              <a:cxnLst/>
              <a:rect l="l" t="t" r="r" b="b"/>
              <a:pathLst>
                <a:path w="12837033" h="3710305">
                  <a:moveTo>
                    <a:pt x="0" y="165862"/>
                  </a:moveTo>
                  <a:cubicBezTo>
                    <a:pt x="0" y="74295"/>
                    <a:pt x="74295" y="0"/>
                    <a:pt x="165862" y="0"/>
                  </a:cubicBezTo>
                  <a:lnTo>
                    <a:pt x="12671171" y="0"/>
                  </a:lnTo>
                  <a:cubicBezTo>
                    <a:pt x="12762738" y="0"/>
                    <a:pt x="12837033" y="74295"/>
                    <a:pt x="12837033" y="165862"/>
                  </a:cubicBezTo>
                  <a:lnTo>
                    <a:pt x="12837033" y="3544443"/>
                  </a:lnTo>
                  <a:cubicBezTo>
                    <a:pt x="12837033" y="3636010"/>
                    <a:pt x="12762738" y="3710305"/>
                    <a:pt x="12671171" y="3710305"/>
                  </a:cubicBezTo>
                  <a:lnTo>
                    <a:pt x="165862" y="3710305"/>
                  </a:lnTo>
                  <a:cubicBezTo>
                    <a:pt x="74295" y="3710305"/>
                    <a:pt x="0" y="3636010"/>
                    <a:pt x="0" y="3544443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277215" y="7869993"/>
            <a:ext cx="1125588" cy="1125588"/>
            <a:chOff x="0" y="0"/>
            <a:chExt cx="1500784" cy="150078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00886" cy="1500886"/>
            </a:xfrm>
            <a:custGeom>
              <a:avLst/>
              <a:gdLst/>
              <a:ahLst/>
              <a:cxnLst/>
              <a:rect l="l" t="t" r="r" b="b"/>
              <a:pathLst>
                <a:path w="1500886" h="1500886">
                  <a:moveTo>
                    <a:pt x="0" y="750443"/>
                  </a:moveTo>
                  <a:cubicBezTo>
                    <a:pt x="0" y="335915"/>
                    <a:pt x="335915" y="0"/>
                    <a:pt x="750443" y="0"/>
                  </a:cubicBezTo>
                  <a:cubicBezTo>
                    <a:pt x="1164971" y="0"/>
                    <a:pt x="1500886" y="335915"/>
                    <a:pt x="1500886" y="750443"/>
                  </a:cubicBezTo>
                  <a:cubicBezTo>
                    <a:pt x="1500886" y="1164971"/>
                    <a:pt x="1164971" y="1500886"/>
                    <a:pt x="750443" y="1500886"/>
                  </a:cubicBezTo>
                  <a:cubicBezTo>
                    <a:pt x="335915" y="1500886"/>
                    <a:pt x="0" y="1164844"/>
                    <a:pt x="0" y="750443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569871" y="8162639"/>
            <a:ext cx="540287" cy="540287"/>
            <a:chOff x="0" y="0"/>
            <a:chExt cx="720382" cy="720382"/>
          </a:xfrm>
        </p:grpSpPr>
        <p:sp>
          <p:nvSpPr>
            <p:cNvPr id="29" name="Freeform 29" descr="/home/claude/work/icons/edit_w.png"/>
            <p:cNvSpPr/>
            <p:nvPr/>
          </p:nvSpPr>
          <p:spPr>
            <a:xfrm>
              <a:off x="0" y="0"/>
              <a:ext cx="720344" cy="720344"/>
            </a:xfrm>
            <a:custGeom>
              <a:avLst/>
              <a:gdLst/>
              <a:ahLst/>
              <a:cxnLst/>
              <a:rect l="l" t="t" r="r" b="b"/>
              <a:pathLst>
                <a:path w="720344" h="720344">
                  <a:moveTo>
                    <a:pt x="0" y="0"/>
                  </a:moveTo>
                  <a:lnTo>
                    <a:pt x="720344" y="0"/>
                  </a:lnTo>
                  <a:lnTo>
                    <a:pt x="720344" y="720344"/>
                  </a:lnTo>
                  <a:lnTo>
                    <a:pt x="0" y="7203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-145720" y="9107041"/>
            <a:ext cx="3219807" cy="1111465"/>
            <a:chOff x="0" y="0"/>
            <a:chExt cx="636011" cy="21954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36011" cy="219549"/>
            </a:xfrm>
            <a:custGeom>
              <a:avLst/>
              <a:gdLst/>
              <a:ahLst/>
              <a:cxnLst/>
              <a:rect l="l" t="t" r="r" b="b"/>
              <a:pathLst>
                <a:path w="636011" h="219549">
                  <a:moveTo>
                    <a:pt x="45084" y="0"/>
                  </a:moveTo>
                  <a:lnTo>
                    <a:pt x="423363" y="0"/>
                  </a:lnTo>
                  <a:cubicBezTo>
                    <a:pt x="541080" y="0"/>
                    <a:pt x="636011" y="49148"/>
                    <a:pt x="636011" y="109774"/>
                  </a:cubicBezTo>
                  <a:cubicBezTo>
                    <a:pt x="636011" y="170401"/>
                    <a:pt x="541080" y="219549"/>
                    <a:pt x="423363" y="219549"/>
                  </a:cubicBezTo>
                  <a:lnTo>
                    <a:pt x="45084" y="219549"/>
                  </a:lnTo>
                  <a:cubicBezTo>
                    <a:pt x="33127" y="219549"/>
                    <a:pt x="21660" y="214799"/>
                    <a:pt x="13205" y="206344"/>
                  </a:cubicBezTo>
                  <a:cubicBezTo>
                    <a:pt x="4750" y="197889"/>
                    <a:pt x="0" y="186422"/>
                    <a:pt x="0" y="174465"/>
                  </a:cubicBezTo>
                  <a:lnTo>
                    <a:pt x="0" y="45084"/>
                  </a:lnTo>
                  <a:cubicBezTo>
                    <a:pt x="0" y="33127"/>
                    <a:pt x="4750" y="21660"/>
                    <a:pt x="13205" y="13205"/>
                  </a:cubicBezTo>
                  <a:cubicBezTo>
                    <a:pt x="21660" y="4750"/>
                    <a:pt x="33127" y="0"/>
                    <a:pt x="4508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5400" y="-47625"/>
              <a:ext cx="407411" cy="267174"/>
            </a:xfrm>
            <a:prstGeom prst="rect">
              <a:avLst/>
            </a:prstGeom>
          </p:spPr>
          <p:txBody>
            <a:bodyPr lIns="50800" tIns="50800" rIns="50800" bIns="50800" rtlCol="0" anchor="ctr">
              <a:normAutofit/>
            </a:bodyPr>
            <a:lstStyle/>
            <a:p>
              <a:pPr algn="ctr">
                <a:lnSpc>
                  <a:spcPts val="2551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356" y="9220019"/>
            <a:ext cx="2333539" cy="804843"/>
            <a:chOff x="0" y="0"/>
            <a:chExt cx="3111386" cy="1073125"/>
          </a:xfrm>
        </p:grpSpPr>
        <p:sp>
          <p:nvSpPr>
            <p:cNvPr id="34" name="Freeform 34" descr="/home/claude/work/assets/elix_logo.png"/>
            <p:cNvSpPr/>
            <p:nvPr/>
          </p:nvSpPr>
          <p:spPr>
            <a:xfrm>
              <a:off x="0" y="0"/>
              <a:ext cx="3111373" cy="1073150"/>
            </a:xfrm>
            <a:custGeom>
              <a:avLst/>
              <a:gdLst/>
              <a:ahLst/>
              <a:cxnLst/>
              <a:rect l="l" t="t" r="r" b="b"/>
              <a:pathLst>
                <a:path w="3111373" h="1073150">
                  <a:moveTo>
                    <a:pt x="0" y="0"/>
                  </a:moveTo>
                  <a:lnTo>
                    <a:pt x="3111373" y="0"/>
                  </a:lnTo>
                  <a:lnTo>
                    <a:pt x="3111373" y="1073150"/>
                  </a:lnTo>
                  <a:lnTo>
                    <a:pt x="0" y="107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b="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823608" y="4339976"/>
            <a:ext cx="5696588" cy="362610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653"/>
              </a:lnSpc>
            </a:pPr>
            <a:r>
              <a:rPr lang="en-US" sz="4053" b="1">
                <a:solidFill>
                  <a:srgbClr val="0A5F8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Ciljne skupine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745970" y="926973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Učitelji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745970" y="1503493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Univerzitetni in visokošolski učitelji različnih disciplin.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9745970" y="4074966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Karierni svetovalci in študentske službe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745970" y="4651486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Karierni svetovalci in strokovni sodelavci študentskih služb.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745970" y="7222960"/>
            <a:ext cx="7412431" cy="59669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792"/>
              </a:lnSpc>
            </a:pPr>
            <a:r>
              <a:rPr lang="en-US" sz="232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Oblikovalci politik in razvijalci kurikulov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745970" y="7799489"/>
            <a:ext cx="7412431" cy="182295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01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Akademski oblikovalci politik in razvijalci kurikulov, ki oblikujejo usposobljeno, prilagodljivo in družbeno odgovorno delovno silo.</a:t>
            </a:r>
          </a:p>
        </p:txBody>
      </p:sp>
      <p:pic>
        <p:nvPicPr>
          <p:cNvPr id="42" name="ElevenLabs_2026-09-08T08_17_12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41AAA036-B6AE-DE7E-6EF0-A768A8899E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38600" y="436686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75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5000"/>
            </a:blip>
            <a:stretch>
              <a:fillRect l="-448" t="-19282" r="-448"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 CILJNE SKUPINE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Povečati zavzetost študentov z izpostavitvijo praktične relevantnosti akademskih vsebin.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Razvijati kompetence za karierno pripravljenost, vključno s tehničnimi, prečnimi in mehkimi veščinami.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Ustvarjati priložnosti za uporabo teorije pri avtentičnih izzivih.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Podpirati interdisciplinarno sodelovanje med fakultetami in študijskimi področji.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 strukturirano refleksijo pomagati študentom razvijati samozavedanje, poklicno identiteto in karierne cilje.</a:t>
              </a: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Učitelji</a:t>
            </a:r>
          </a:p>
        </p:txBody>
      </p:sp>
      <p:pic>
        <p:nvPicPr>
          <p:cNvPr id="52" name="ElevenLabs_2026-09-08T08_18_06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FC0C925C-9EB1-64B8-8113-7E7E1ABF6B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743200" y="104877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69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 CILJNE SKUPINE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0" name="Freeform 10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Podpirati raziskovanje kariere s praktičnimi izkušnjami v različnih poklicnih vlogah in sektorjih.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lin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Povezovati študente z delodajalci, mentorji, partnerji iz skupnosti in strokovnimi mrežami.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8" name="Freeform 28" descr="/home/claude/work/icons/ke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Graditi spretnosti upravljanja kariere, kot so samozavedanje, raziskovanje kariere, odločanje in veščine prehoda.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7" name="Freeform 37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Pomagati študentom prepoznati, razvijati in predstaviti mehke veščine, pridobljene s CSL.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6" name="Freeform 46" descr="/home/claude/work/icons/clo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Zagotavljati stalno karierno podporo skozi celotno študijsko pot, od vpisa do diplome.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Karierni svetovalci in študentske službe</a:t>
            </a:r>
          </a:p>
        </p:txBody>
      </p:sp>
      <p:pic>
        <p:nvPicPr>
          <p:cNvPr id="51" name="ElevenLabs_2026-09-08T08_19_25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D997BE51-8C50-3407-4018-C7BA1CD11C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287000" y="101662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8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1.4 CILJNE SKUPINE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Oblikovalci politik in razvijalci kurikulov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sca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Kurikule uskladiti s potrebami trga dela in iskanimi področji spretnosti.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Spodbujati vseživljenjsko učenje s praktičnimi, kompetenčno zasnovanimi izkušnjami.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Ustvarjati okvire sodelovanja med visokošolskimi institucijami, podjetji, NVO, javnimi institucijami in lokalnimi skupnostmi.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re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Izboljšati zaposljivost diplomantov z realnimi izkušnjami, vključenimi v programe.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5" b="-5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00213" b="-20021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Karierni razvoj vključiti v učne izide, strukturo predmetov, ocenjevanje in kurikularne inovacije.</a:t>
              </a:r>
            </a:p>
          </p:txBody>
        </p:sp>
      </p:grpSp>
      <p:sp>
        <p:nvSpPr>
          <p:cNvPr id="51" name="Freeform 51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pic>
        <p:nvPicPr>
          <p:cNvPr id="52" name="ElevenLabs_2026-09-08T08_21_20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A7150E7A-51C4-4293-23AF-10FE745FC7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39400" y="10225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72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960872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509941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23825"/>
              <a:ext cx="16472065" cy="177102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6845"/>
                </a:lnSpc>
              </a:pPr>
              <a:r>
                <a:rPr lang="en-US" sz="5704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Ključno sporočilo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33421" y="3225784"/>
            <a:ext cx="16403431" cy="1029500"/>
            <a:chOff x="0" y="0"/>
            <a:chExt cx="21871242" cy="137266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5402" y="3397367"/>
            <a:ext cx="686333" cy="686333"/>
            <a:chOff x="0" y="0"/>
            <a:chExt cx="915111" cy="91511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13853" y="3575809"/>
            <a:ext cx="329441" cy="329441"/>
            <a:chOff x="0" y="0"/>
            <a:chExt cx="439255" cy="439255"/>
          </a:xfrm>
        </p:grpSpPr>
        <p:sp>
          <p:nvSpPr>
            <p:cNvPr id="15" name="Freeform 1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196274" y="3225784"/>
            <a:ext cx="14962127" cy="1029500"/>
            <a:chOff x="0" y="0"/>
            <a:chExt cx="19949503" cy="137266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182" b="-23318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CSL pomaga visokemu šolstvu odgovarjati na spreminjajoče se zahteve trga dela in družbena pričakovanja.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21" y="4529823"/>
            <a:ext cx="16403431" cy="1029500"/>
            <a:chOff x="0" y="0"/>
            <a:chExt cx="21871242" cy="13726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35402" y="4701407"/>
            <a:ext cx="686333" cy="686333"/>
            <a:chOff x="0" y="0"/>
            <a:chExt cx="915111" cy="91511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13853" y="4879848"/>
            <a:ext cx="329441" cy="329441"/>
            <a:chOff x="0" y="0"/>
            <a:chExt cx="439255" cy="439255"/>
          </a:xfrm>
        </p:grpSpPr>
        <p:sp>
          <p:nvSpPr>
            <p:cNvPr id="24" name="Freeform 2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196274" y="4529823"/>
            <a:ext cx="14962127" cy="1029500"/>
            <a:chOff x="0" y="0"/>
            <a:chExt cx="19949503" cy="137266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182" b="-23318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Zaposljivost podpira z razvojem tehničnih, prečnih, refleksivnih in kariernoupravljavskih kompetenc.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33421" y="5833853"/>
            <a:ext cx="16403431" cy="1029500"/>
            <a:chOff x="0" y="0"/>
            <a:chExt cx="21871242" cy="137266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35402" y="6005446"/>
            <a:ext cx="686333" cy="686333"/>
            <a:chOff x="0" y="0"/>
            <a:chExt cx="915111" cy="91511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13853" y="6183887"/>
            <a:ext cx="329441" cy="329441"/>
            <a:chOff x="0" y="0"/>
            <a:chExt cx="439255" cy="439255"/>
          </a:xfrm>
        </p:grpSpPr>
        <p:sp>
          <p:nvSpPr>
            <p:cNvPr id="33" name="Freeform 3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196274" y="5833853"/>
            <a:ext cx="14962127" cy="1029500"/>
            <a:chOff x="0" y="0"/>
            <a:chExt cx="19949503" cy="1372667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182" b="-23318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Usklajen je z glavnimi prednostnimi nalogami EU glede spretnosti, vseživljenjskega učenja, vključenosti, zelenega in digitalnega prehoda ter priznavanja učenja.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33421" y="7137892"/>
            <a:ext cx="16403431" cy="1029500"/>
            <a:chOff x="0" y="0"/>
            <a:chExt cx="21871242" cy="137266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235402" y="7309485"/>
            <a:ext cx="686333" cy="686333"/>
            <a:chOff x="0" y="0"/>
            <a:chExt cx="915111" cy="91511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413853" y="7487926"/>
            <a:ext cx="329441" cy="329441"/>
            <a:chOff x="0" y="0"/>
            <a:chExt cx="439255" cy="439255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196274" y="7137892"/>
            <a:ext cx="14962127" cy="1029500"/>
            <a:chOff x="0" y="0"/>
            <a:chExt cx="19949503" cy="1372667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182" b="-23318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Praktično vrednost prinaša učiteljem, kariernim službam, oblikovalcem politik, razvijalcem kurikulov, študentom, institucijam in družbi.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33421" y="8441931"/>
            <a:ext cx="16403431" cy="1029500"/>
            <a:chOff x="0" y="0"/>
            <a:chExt cx="21871242" cy="1372667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21871305" cy="1372743"/>
            </a:xfrm>
            <a:custGeom>
              <a:avLst/>
              <a:gdLst/>
              <a:ahLst/>
              <a:cxnLst/>
              <a:rect l="l" t="t" r="r" b="b"/>
              <a:pathLst>
                <a:path w="21871305" h="1372743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226312"/>
                  </a:lnTo>
                  <a:cubicBezTo>
                    <a:pt x="21871305" y="1307211"/>
                    <a:pt x="21805773" y="1372743"/>
                    <a:pt x="21724874" y="1372743"/>
                  </a:cubicBezTo>
                  <a:lnTo>
                    <a:pt x="146431" y="1372743"/>
                  </a:lnTo>
                  <a:cubicBezTo>
                    <a:pt x="65532" y="1372616"/>
                    <a:pt x="0" y="1307084"/>
                    <a:pt x="0" y="1226312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235402" y="8613515"/>
            <a:ext cx="686333" cy="686333"/>
            <a:chOff x="0" y="0"/>
            <a:chExt cx="915111" cy="915111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413853" y="8791966"/>
            <a:ext cx="329441" cy="329441"/>
            <a:chOff x="0" y="0"/>
            <a:chExt cx="439255" cy="439255"/>
          </a:xfrm>
        </p:grpSpPr>
        <p:sp>
          <p:nvSpPr>
            <p:cNvPr id="51" name="Freeform 5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196274" y="8441931"/>
            <a:ext cx="14962127" cy="1029500"/>
            <a:chOff x="0" y="0"/>
            <a:chExt cx="19949503" cy="1372667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9949506" cy="1372672"/>
            </a:xfrm>
            <a:custGeom>
              <a:avLst/>
              <a:gdLst/>
              <a:ahLst/>
              <a:cxnLst/>
              <a:rect l="l" t="t" r="r" b="b"/>
              <a:pathLst>
                <a:path w="19949506" h="1372672">
                  <a:moveTo>
                    <a:pt x="0" y="0"/>
                  </a:moveTo>
                  <a:lnTo>
                    <a:pt x="19949506" y="0"/>
                  </a:lnTo>
                  <a:lnTo>
                    <a:pt x="19949506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3182" b="-23318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38100"/>
              <a:ext cx="19949503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Osrednje načelo zasnove: povezati teorijo, prakso, refleksijo, partnerstvo in ocenjevanje.</a:t>
              </a:r>
            </a:p>
          </p:txBody>
        </p:sp>
      </p:grpSp>
      <p:pic>
        <p:nvPicPr>
          <p:cNvPr id="55" name="ElevenLabs_2026-09-08T08_22_02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8F074C65-FDD9-B95D-5081-46E2AE9E53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24600" y="186094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114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10295039"/>
            <a:chOff x="0" y="0"/>
            <a:chExt cx="24402453" cy="137267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13726668"/>
            </a:xfrm>
            <a:custGeom>
              <a:avLst/>
              <a:gdLst/>
              <a:ahLst/>
              <a:cxn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04039" y="2670453"/>
            <a:ext cx="18063296" cy="2408438"/>
            <a:chOff x="0" y="0"/>
            <a:chExt cx="16472065" cy="219627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6137" b="-961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38125"/>
              <a:ext cx="16472065" cy="243439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3567"/>
                </a:lnSpc>
              </a:pPr>
              <a:r>
                <a:rPr lang="en-US" sz="1130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HVALA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0730" b="-30073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raziskovanje kariernega storitvenega učenja z ELIX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5" name="Freeform 15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9" b="-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834490" y="754971"/>
            <a:ext cx="4735716" cy="1921745"/>
            <a:chOff x="0" y="0"/>
            <a:chExt cx="6314288" cy="256232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14313" cy="2562225"/>
            </a:xfrm>
            <a:custGeom>
              <a:avLst/>
              <a:gdLst/>
              <a:ahLst/>
              <a:cxnLst/>
              <a:rect l="l" t="t" r="r" b="b"/>
              <a:pathLst>
                <a:path w="6314313" h="2562225">
                  <a:moveTo>
                    <a:pt x="0" y="219583"/>
                  </a:moveTo>
                  <a:cubicBezTo>
                    <a:pt x="0" y="98298"/>
                    <a:pt x="98298" y="0"/>
                    <a:pt x="219583" y="0"/>
                  </a:cubicBezTo>
                  <a:lnTo>
                    <a:pt x="6094730" y="0"/>
                  </a:lnTo>
                  <a:cubicBezTo>
                    <a:pt x="6216015" y="0"/>
                    <a:pt x="6314313" y="98298"/>
                    <a:pt x="6314313" y="219583"/>
                  </a:cubicBezTo>
                  <a:lnTo>
                    <a:pt x="6314313" y="2342642"/>
                  </a:lnTo>
                  <a:cubicBezTo>
                    <a:pt x="6314313" y="2463927"/>
                    <a:pt x="6216015" y="2562225"/>
                    <a:pt x="6094730" y="2562225"/>
                  </a:cubicBezTo>
                  <a:lnTo>
                    <a:pt x="219583" y="2562225"/>
                  </a:lnTo>
                  <a:cubicBezTo>
                    <a:pt x="98298" y="2562352"/>
                    <a:pt x="0" y="2464054"/>
                    <a:pt x="0" y="234264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2" name="Freeform 22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109019" y="8510568"/>
            <a:ext cx="4461186" cy="1304039"/>
            <a:chOff x="0" y="0"/>
            <a:chExt cx="5948248" cy="173871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948299" cy="1738757"/>
            </a:xfrm>
            <a:custGeom>
              <a:avLst/>
              <a:gdLst/>
              <a:ahLst/>
              <a:cxnLst/>
              <a:rect l="l" t="t" r="r" b="b"/>
              <a:pathLst>
                <a:path w="5948299" h="1738757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765292" y="0"/>
                  </a:lnTo>
                  <a:cubicBezTo>
                    <a:pt x="5866384" y="0"/>
                    <a:pt x="5948299" y="81915"/>
                    <a:pt x="5948299" y="183007"/>
                  </a:cubicBezTo>
                  <a:lnTo>
                    <a:pt x="5948299" y="1555750"/>
                  </a:lnTo>
                  <a:cubicBezTo>
                    <a:pt x="5948299" y="1656842"/>
                    <a:pt x="5866384" y="1738757"/>
                    <a:pt x="5765292" y="1738757"/>
                  </a:cubicBezTo>
                  <a:lnTo>
                    <a:pt x="183007" y="1738757"/>
                  </a:lnTo>
                  <a:cubicBezTo>
                    <a:pt x="81915" y="1738757"/>
                    <a:pt x="0" y="1656715"/>
                    <a:pt x="0" y="15557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211845" y="8714432"/>
            <a:ext cx="4255535" cy="896312"/>
            <a:chOff x="0" y="0"/>
            <a:chExt cx="3843477" cy="809523"/>
          </a:xfrm>
        </p:grpSpPr>
        <p:sp>
          <p:nvSpPr>
            <p:cNvPr id="26" name="Freeform 26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pic>
        <p:nvPicPr>
          <p:cNvPr id="27" name="ElevenLabs_2026-09-08T08_22_44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327FD654-066E-D7A3-E4C0-DBFADFFFBE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55811" y="342207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9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77943" y="6136691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sistem kariernega in storitvenega učenja v visokem šolstvu, usmerjen z mobilnostjo dela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Priročnik za visokošolske učitelje o kariernem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razvoju s praksami CSL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25</Slides>
  <Notes>25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toolkit_1</dc:title>
  <cp:revision>1</cp:revision>
  <dcterms:created xsi:type="dcterms:W3CDTF">2006-08-16T00:00:00Z</dcterms:created>
  <dcterms:modified xsi:type="dcterms:W3CDTF">2026-09-08T08:23:18Z</dcterms:modified>
  <dc:identifier>DAHTZNGqyUk</dc:identifier>
</cp:coreProperties>
</file>