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Archivo Black" panose="020B0604020202020204" charset="-18"/>
      <p:regular r:id="rId24"/>
    </p:embeddedFon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Italics" panose="020B0604020202020204" charset="0"/>
      <p:regular r:id="rId27"/>
    </p:embeddedFont>
    <p:embeddedFont>
      <p:font typeface="Montserrat" panose="00000500000000000000" pitchFamily="2" charset="-18"/>
      <p:regular r:id="rId28"/>
      <p:bold r:id="rId29"/>
      <p:italic r:id="rId30"/>
      <p:boldItalic r:id="rId31"/>
    </p:embeddedFont>
    <p:embeddedFont>
      <p:font typeface="Montserrat Bold" panose="00000800000000000000" charset="-18"/>
      <p:regular r:id="rId32"/>
      <p:bold r:id="rId33"/>
    </p:embeddedFont>
    <p:embeddedFont>
      <p:font typeface="Poppins" panose="00000500000000000000" pitchFamily="2" charset="-18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85C28-B75D-46E5-9175-9E80323928FB}" v="22" dt="2026-09-08T10:36:09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6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jca Blažič" userId="S::mojca.blazic@uni-nm.si::56df5ec3-6e9d-4ba6-a26a-a9a692f41e02" providerId="AD" clId="Web-{2B8DA797-6973-A919-7C4A-3B6429C21B14}"/>
    <pc:docChg chg="addSld delSld">
      <pc:chgData name="Mojca Blažič" userId="S::mojca.blazic@uni-nm.si::56df5ec3-6e9d-4ba6-a26a-a9a692f41e02" providerId="AD" clId="Web-{2B8DA797-6973-A919-7C4A-3B6429C21B14}" dt="2026-09-03T08:59:25.991" v="1"/>
      <pc:docMkLst>
        <pc:docMk/>
      </pc:docMkLst>
      <pc:sldChg chg="add">
        <pc:chgData name="Mojca Blažič" userId="S::mojca.blazic@uni-nm.si::56df5ec3-6e9d-4ba6-a26a-a9a692f41e02" providerId="AD" clId="Web-{2B8DA797-6973-A919-7C4A-3B6429C21B14}" dt="2026-09-03T08:59:22.225" v="0"/>
        <pc:sldMkLst>
          <pc:docMk/>
          <pc:sldMk cId="3594569012" sldId="277"/>
        </pc:sldMkLst>
      </pc:sldChg>
    </pc:docChg>
  </pc:docChgLst>
  <pc:docChgLst>
    <pc:chgData name="Lea Lenart Štefanič" userId="39ab7526-8660-451f-b85d-4c151b458338" providerId="ADAL" clId="{5320FB8A-9EE4-4FB0-9569-7C8887D481B0}"/>
    <pc:docChg chg="modSld">
      <pc:chgData name="Lea Lenart Štefanič" userId="39ab7526-8660-451f-b85d-4c151b458338" providerId="ADAL" clId="{5320FB8A-9EE4-4FB0-9569-7C8887D481B0}" dt="2026-09-08T10:36:12.342" v="42" actId="1076"/>
      <pc:docMkLst>
        <pc:docMk/>
      </pc:docMkLst>
      <pc:sldChg chg="addSp modSp mod modAnim modNotes">
        <pc:chgData name="Lea Lenart Štefanič" userId="39ab7526-8660-451f-b85d-4c151b458338" providerId="ADAL" clId="{5320FB8A-9EE4-4FB0-9569-7C8887D481B0}" dt="2026-09-08T09:02:55.918" v="4" actId="1076"/>
        <pc:sldMkLst>
          <pc:docMk/>
          <pc:sldMk cId="0" sldId="257"/>
        </pc:sldMkLst>
        <pc:picChg chg="add mod">
          <ac:chgData name="Lea Lenart Štefanič" userId="39ab7526-8660-451f-b85d-4c151b458338" providerId="ADAL" clId="{5320FB8A-9EE4-4FB0-9569-7C8887D481B0}" dt="2026-09-08T09:02:55.918" v="4" actId="1076"/>
          <ac:picMkLst>
            <pc:docMk/>
            <pc:sldMk cId="0" sldId="257"/>
            <ac:picMk id="45" creationId="{23FE00B2-DDBF-B483-C8E7-F35B30A6C996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04:04.743" v="6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08T09:04:04.743" v="6" actId="1076"/>
          <ac:picMkLst>
            <pc:docMk/>
            <pc:sldMk cId="0" sldId="258"/>
            <ac:picMk id="42" creationId="{2D52B834-C267-5CAB-0ABF-1C6DEEC118C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07:12.679" v="8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08T09:07:12.679" v="8" actId="1076"/>
          <ac:picMkLst>
            <pc:docMk/>
            <pc:sldMk cId="0" sldId="259"/>
            <ac:picMk id="42" creationId="{5881451B-F2A1-E350-6246-069E92F4142C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07:57.495" v="10" actId="1076"/>
        <pc:sldMkLst>
          <pc:docMk/>
          <pc:sldMk cId="0" sldId="260"/>
        </pc:sldMkLst>
        <pc:picChg chg="add mod">
          <ac:chgData name="Lea Lenart Štefanič" userId="39ab7526-8660-451f-b85d-4c151b458338" providerId="ADAL" clId="{5320FB8A-9EE4-4FB0-9569-7C8887D481B0}" dt="2026-09-08T09:07:57.495" v="10" actId="1076"/>
          <ac:picMkLst>
            <pc:docMk/>
            <pc:sldMk cId="0" sldId="260"/>
            <ac:picMk id="75" creationId="{0D3332BA-A89D-2AD5-DE9B-A86010AABBB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08:51.186" v="12" actId="1076"/>
        <pc:sldMkLst>
          <pc:docMk/>
          <pc:sldMk cId="0" sldId="261"/>
        </pc:sldMkLst>
        <pc:picChg chg="add mod">
          <ac:chgData name="Lea Lenart Štefanič" userId="39ab7526-8660-451f-b85d-4c151b458338" providerId="ADAL" clId="{5320FB8A-9EE4-4FB0-9569-7C8887D481B0}" dt="2026-09-08T09:08:51.186" v="12" actId="1076"/>
          <ac:picMkLst>
            <pc:docMk/>
            <pc:sldMk cId="0" sldId="261"/>
            <ac:picMk id="43" creationId="{18205EA2-8BEC-7B16-3A12-A3F82D21CF0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09:33.544" v="14" actId="1076"/>
        <pc:sldMkLst>
          <pc:docMk/>
          <pc:sldMk cId="0" sldId="262"/>
        </pc:sldMkLst>
        <pc:picChg chg="add mod">
          <ac:chgData name="Lea Lenart Štefanič" userId="39ab7526-8660-451f-b85d-4c151b458338" providerId="ADAL" clId="{5320FB8A-9EE4-4FB0-9569-7C8887D481B0}" dt="2026-09-08T09:09:33.544" v="14" actId="1076"/>
          <ac:picMkLst>
            <pc:docMk/>
            <pc:sldMk cId="0" sldId="262"/>
            <ac:picMk id="42" creationId="{125F32F7-715A-875E-123D-ED18F52E421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10:17.996" v="16" actId="1076"/>
        <pc:sldMkLst>
          <pc:docMk/>
          <pc:sldMk cId="0" sldId="263"/>
        </pc:sldMkLst>
        <pc:picChg chg="add mod">
          <ac:chgData name="Lea Lenart Štefanič" userId="39ab7526-8660-451f-b85d-4c151b458338" providerId="ADAL" clId="{5320FB8A-9EE4-4FB0-9569-7C8887D481B0}" dt="2026-09-08T09:10:17.996" v="16" actId="1076"/>
          <ac:picMkLst>
            <pc:docMk/>
            <pc:sldMk cId="0" sldId="263"/>
            <ac:picMk id="51" creationId="{EB6293CE-1BBA-F10B-E255-B540B6F03A2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11:11.675" v="18" actId="1076"/>
        <pc:sldMkLst>
          <pc:docMk/>
          <pc:sldMk cId="0" sldId="264"/>
        </pc:sldMkLst>
        <pc:picChg chg="add mod">
          <ac:chgData name="Lea Lenart Štefanič" userId="39ab7526-8660-451f-b85d-4c151b458338" providerId="ADAL" clId="{5320FB8A-9EE4-4FB0-9569-7C8887D481B0}" dt="2026-09-08T09:11:11.675" v="18" actId="1076"/>
          <ac:picMkLst>
            <pc:docMk/>
            <pc:sldMk cId="0" sldId="264"/>
            <ac:picMk id="47" creationId="{88CB1ABF-9DE4-D46E-6FD2-B2937A1162DA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12:16.225" v="20" actId="1076"/>
        <pc:sldMkLst>
          <pc:docMk/>
          <pc:sldMk cId="0" sldId="265"/>
        </pc:sldMkLst>
        <pc:picChg chg="add mod">
          <ac:chgData name="Lea Lenart Štefanič" userId="39ab7526-8660-451f-b85d-4c151b458338" providerId="ADAL" clId="{5320FB8A-9EE4-4FB0-9569-7C8887D481B0}" dt="2026-09-08T09:12:16.225" v="20" actId="1076"/>
          <ac:picMkLst>
            <pc:docMk/>
            <pc:sldMk cId="0" sldId="265"/>
            <ac:picMk id="42" creationId="{3D6C2303-42E7-9887-9F38-9E773D17DC15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15:13.227" v="22" actId="1076"/>
        <pc:sldMkLst>
          <pc:docMk/>
          <pc:sldMk cId="0" sldId="266"/>
        </pc:sldMkLst>
        <pc:picChg chg="add mod">
          <ac:chgData name="Lea Lenart Štefanič" userId="39ab7526-8660-451f-b85d-4c151b458338" providerId="ADAL" clId="{5320FB8A-9EE4-4FB0-9569-7C8887D481B0}" dt="2026-09-08T09:15:13.227" v="22" actId="1076"/>
          <ac:picMkLst>
            <pc:docMk/>
            <pc:sldMk cId="0" sldId="266"/>
            <ac:picMk id="42" creationId="{2E02CEDF-E832-00BD-B85D-29A83DD9D6DD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9:15:53.398" v="24" actId="1076"/>
        <pc:sldMkLst>
          <pc:docMk/>
          <pc:sldMk cId="0" sldId="267"/>
        </pc:sldMkLst>
        <pc:picChg chg="add mod">
          <ac:chgData name="Lea Lenart Štefanič" userId="39ab7526-8660-451f-b85d-4c151b458338" providerId="ADAL" clId="{5320FB8A-9EE4-4FB0-9569-7C8887D481B0}" dt="2026-09-08T09:15:53.398" v="24" actId="1076"/>
          <ac:picMkLst>
            <pc:docMk/>
            <pc:sldMk cId="0" sldId="267"/>
            <ac:picMk id="42" creationId="{7560DAC0-E22A-0075-94A2-8D22E037E21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0:36.132" v="27" actId="1076"/>
        <pc:sldMkLst>
          <pc:docMk/>
          <pc:sldMk cId="0" sldId="268"/>
        </pc:sldMkLst>
        <pc:picChg chg="add mod">
          <ac:chgData name="Lea Lenart Štefanič" userId="39ab7526-8660-451f-b85d-4c151b458338" providerId="ADAL" clId="{5320FB8A-9EE4-4FB0-9569-7C8887D481B0}" dt="2026-09-08T10:30:36.132" v="27" actId="1076"/>
          <ac:picMkLst>
            <pc:docMk/>
            <pc:sldMk cId="0" sldId="268"/>
            <ac:picMk id="43" creationId="{4C0F5B20-E210-4931-92A6-DD4DDAAFE1F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1:51.555" v="29" actId="1076"/>
        <pc:sldMkLst>
          <pc:docMk/>
          <pc:sldMk cId="0" sldId="269"/>
        </pc:sldMkLst>
        <pc:picChg chg="add mod">
          <ac:chgData name="Lea Lenart Štefanič" userId="39ab7526-8660-451f-b85d-4c151b458338" providerId="ADAL" clId="{5320FB8A-9EE4-4FB0-9569-7C8887D481B0}" dt="2026-09-08T10:31:51.555" v="29" actId="1076"/>
          <ac:picMkLst>
            <pc:docMk/>
            <pc:sldMk cId="0" sldId="269"/>
            <ac:picMk id="38" creationId="{DD64E2AC-790F-0FEF-6CC7-49468E510E4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2:41.641" v="32" actId="1076"/>
        <pc:sldMkLst>
          <pc:docMk/>
          <pc:sldMk cId="0" sldId="270"/>
        </pc:sldMkLst>
        <pc:picChg chg="add mod">
          <ac:chgData name="Lea Lenart Štefanič" userId="39ab7526-8660-451f-b85d-4c151b458338" providerId="ADAL" clId="{5320FB8A-9EE4-4FB0-9569-7C8887D481B0}" dt="2026-09-08T10:32:41.641" v="32" actId="1076"/>
          <ac:picMkLst>
            <pc:docMk/>
            <pc:sldMk cId="0" sldId="270"/>
            <ac:picMk id="52" creationId="{384B6DB5-A3BE-77ED-F983-ECC63E0552E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3:22.181" v="34" actId="1076"/>
        <pc:sldMkLst>
          <pc:docMk/>
          <pc:sldMk cId="0" sldId="271"/>
        </pc:sldMkLst>
        <pc:picChg chg="add mod">
          <ac:chgData name="Lea Lenart Štefanič" userId="39ab7526-8660-451f-b85d-4c151b458338" providerId="ADAL" clId="{5320FB8A-9EE4-4FB0-9569-7C8887D481B0}" dt="2026-09-08T10:33:22.181" v="34" actId="1076"/>
          <ac:picMkLst>
            <pc:docMk/>
            <pc:sldMk cId="0" sldId="271"/>
            <ac:picMk id="51" creationId="{7ADCB373-EDAA-38D2-86F6-7B26C22CE3A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4:09.401" v="36" actId="1076"/>
        <pc:sldMkLst>
          <pc:docMk/>
          <pc:sldMk cId="0" sldId="272"/>
        </pc:sldMkLst>
        <pc:picChg chg="add mod">
          <ac:chgData name="Lea Lenart Štefanič" userId="39ab7526-8660-451f-b85d-4c151b458338" providerId="ADAL" clId="{5320FB8A-9EE4-4FB0-9569-7C8887D481B0}" dt="2026-09-08T10:34:09.401" v="36" actId="1076"/>
          <ac:picMkLst>
            <pc:docMk/>
            <pc:sldMk cId="0" sldId="272"/>
            <ac:picMk id="51" creationId="{7EF190BE-579D-E62F-C66D-97FE3349FC4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4:57.692" v="38" actId="1076"/>
        <pc:sldMkLst>
          <pc:docMk/>
          <pc:sldMk cId="0" sldId="273"/>
        </pc:sldMkLst>
        <pc:picChg chg="add mod">
          <ac:chgData name="Lea Lenart Štefanič" userId="39ab7526-8660-451f-b85d-4c151b458338" providerId="ADAL" clId="{5320FB8A-9EE4-4FB0-9569-7C8887D481B0}" dt="2026-09-08T10:34:57.692" v="38" actId="1076"/>
          <ac:picMkLst>
            <pc:docMk/>
            <pc:sldMk cId="0" sldId="273"/>
            <ac:picMk id="89" creationId="{40A1C791-1963-8819-0E6F-84A59D36B3D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5:41.472" v="40" actId="1076"/>
        <pc:sldMkLst>
          <pc:docMk/>
          <pc:sldMk cId="0" sldId="274"/>
        </pc:sldMkLst>
        <pc:picChg chg="add mod">
          <ac:chgData name="Lea Lenart Štefanič" userId="39ab7526-8660-451f-b85d-4c151b458338" providerId="ADAL" clId="{5320FB8A-9EE4-4FB0-9569-7C8887D481B0}" dt="2026-09-08T10:35:41.472" v="40" actId="1076"/>
          <ac:picMkLst>
            <pc:docMk/>
            <pc:sldMk cId="0" sldId="274"/>
            <ac:picMk id="55" creationId="{C49CCCF7-ECDD-CCF8-A8A1-EE0233D16272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10:36:12.342" v="42" actId="1076"/>
        <pc:sldMkLst>
          <pc:docMk/>
          <pc:sldMk cId="0" sldId="275"/>
        </pc:sldMkLst>
        <pc:picChg chg="add mod">
          <ac:chgData name="Lea Lenart Štefanič" userId="39ab7526-8660-451f-b85d-4c151b458338" providerId="ADAL" clId="{5320FB8A-9EE4-4FB0-9569-7C8887D481B0}" dt="2026-09-08T10:36:12.342" v="42" actId="1076"/>
          <ac:picMkLst>
            <pc:docMk/>
            <pc:sldMk cId="0" sldId="275"/>
            <ac:picMk id="25" creationId="{1BCFAE01-AB4D-02C8-A013-99AB18C0AAB7}"/>
          </ac:picMkLst>
        </pc:picChg>
      </pc:sldChg>
      <pc:sldChg chg="addSp modSp mod modAnim">
        <pc:chgData name="Lea Lenart Štefanič" userId="39ab7526-8660-451f-b85d-4c151b458338" providerId="ADAL" clId="{5320FB8A-9EE4-4FB0-9569-7C8887D481B0}" dt="2026-09-08T08:26:00.692" v="2" actId="1076"/>
        <pc:sldMkLst>
          <pc:docMk/>
          <pc:sldMk cId="3594569012" sldId="277"/>
        </pc:sldMkLst>
        <pc:spChg chg="mod">
          <ac:chgData name="Lea Lenart Štefanič" userId="39ab7526-8660-451f-b85d-4c151b458338" providerId="ADAL" clId="{5320FB8A-9EE4-4FB0-9569-7C8887D481B0}" dt="2026-09-08T08:25:52.283" v="0" actId="1076"/>
          <ac:spMkLst>
            <pc:docMk/>
            <pc:sldMk cId="3594569012" sldId="277"/>
            <ac:spMk id="15" creationId="{00000000-0000-0000-0000-000000000000}"/>
          </ac:spMkLst>
        </pc:spChg>
        <pc:picChg chg="add mod">
          <ac:chgData name="Lea Lenart Štefanič" userId="39ab7526-8660-451f-b85d-4c151b458338" providerId="ADAL" clId="{5320FB8A-9EE4-4FB0-9569-7C8887D481B0}" dt="2026-09-08T08:26:00.692" v="2" actId="1076"/>
          <ac:picMkLst>
            <pc:docMk/>
            <pc:sldMk cId="3594569012" sldId="277"/>
            <ac:picMk id="17" creationId="{7BECFF7A-8947-5CF9-4C1A-536213AC32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25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6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8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0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3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jpeg"/><Relationship Id="rId11" Type="http://schemas.openxmlformats.org/officeDocument/2006/relationships/image" Target="../media/image6.png"/><Relationship Id="rId5" Type="http://schemas.openxmlformats.org/officeDocument/2006/relationships/image" Target="../media/image38.sv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2.png"/><Relationship Id="rId12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7.jpeg"/><Relationship Id="rId11" Type="http://schemas.openxmlformats.org/officeDocument/2006/relationships/image" Target="../media/image30.png"/><Relationship Id="rId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5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47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5433" y="2561217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 dirty="0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dirty="0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 dirty="0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 dirty="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 dirty="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 dirty="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  <p:pic>
        <p:nvPicPr>
          <p:cNvPr id="17" name="ElevenLabs_2026-09-08T08_24_55_Charlie - Deep, Confident, Energetic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7BECFF7A-8947-5CF9-4C1A-536213AC3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62235" y="41207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5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Struktura poglavja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Od koncepta prek pedagogike do kurikularne izvedbe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Kaj zajema poglavje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Kaj je CSL? Opredelitev kariernega storitvenega učenja.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Teoretične podlage: izkustveno učenje, refleksija, oblikovalsko mišljenje ter agilno in prilagodljivo učenje.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Modeli vključevanja CSL v visokošolski kurikul: integrirani, projektni in skupnostni model.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Vodilna logika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arrow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Poglavje vodi od koncepta prek pedagogike do kurikularne izvedbe.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Vsak model je predstavljen z značilnostmi, kompetenčnimi učinki in glavnim izzivom.</a:t>
            </a:r>
          </a:p>
        </p:txBody>
      </p:sp>
      <p:sp>
        <p:nvSpPr>
          <p:cNvPr id="44" name="Freeform 44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45" name="ElevenLabs_2026-09-08T08_26_13_Charlie - Deep, Confident, Energetic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23FE00B2-DDBF-B483-C8E7-F35B30A6C9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72990" y="89393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Kaj je karierno storitveno učenje?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povezuje akademsko učenje z realno storitveno in poklicno izkušnjo.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uporabljajo akademsko znanje in kritično mišljenje pri resničnih potrebah skupnosti ali organizacij.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združuje storitveno dejavnost, strukturirano refleksijo in razvoj karierne pripravljenosti.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 tako zaposljivost kot državljansko odgovornost.</a:t>
              </a:r>
            </a:p>
          </p:txBody>
        </p:sp>
      </p:grpSp>
      <p:pic>
        <p:nvPicPr>
          <p:cNvPr id="42" name="ElevenLabs_2026-09-08T09_03_07_Charlie - Deep, Confident, Energetic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2D52B834-C267-5CAB-0ABF-1C6DEEC11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15400" y="102391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88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TEMELJI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Izkustveno učenje kot temelj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nch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temelji na teoriji izkustvenega učenja.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Učenje je najučinkovitejše, ko je povezano z neposredno realno izkušnjo.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premoščajo vrzel med akademskim znanjem in praktično uporabo.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Izkušnja postane izobraževalna, ko jo podpirata refleksija in konceptualizacija.</a:t>
              </a:r>
            </a:p>
          </p:txBody>
        </p:sp>
      </p:grpSp>
      <p:pic>
        <p:nvPicPr>
          <p:cNvPr id="42" name="ElevenLabs_2026-09-08T09_05_2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5881451B-F2A1-E350-6246-069E92F41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24800" y="10488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59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TEMELJI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Kolbov cikel izkustvenega učenja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069450" y="3412617"/>
            <a:ext cx="5666089" cy="5666089"/>
            <a:chOff x="0" y="0"/>
            <a:chExt cx="7554786" cy="7554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54722" cy="7554722"/>
            </a:xfrm>
            <a:custGeom>
              <a:avLst/>
              <a:gdLst/>
              <a:ahLst/>
              <a:cxnLst/>
              <a:rect l="l" t="t" r="r" b="b"/>
              <a:pathLst>
                <a:path w="7554722" h="7554722">
                  <a:moveTo>
                    <a:pt x="0" y="3777361"/>
                  </a:moveTo>
                  <a:cubicBezTo>
                    <a:pt x="0" y="1691259"/>
                    <a:pt x="1691259" y="0"/>
                    <a:pt x="3777361" y="0"/>
                  </a:cubicBezTo>
                  <a:cubicBezTo>
                    <a:pt x="5863463" y="0"/>
                    <a:pt x="7554722" y="1691259"/>
                    <a:pt x="7554722" y="3777361"/>
                  </a:cubicBezTo>
                  <a:cubicBezTo>
                    <a:pt x="7554722" y="5863463"/>
                    <a:pt x="5863590" y="7554722"/>
                    <a:pt x="3777361" y="7554722"/>
                  </a:cubicBezTo>
                  <a:cubicBezTo>
                    <a:pt x="1691132" y="7554722"/>
                    <a:pt x="0" y="5863590"/>
                    <a:pt x="0" y="3777361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4" r="-78305"/>
              </a:stretch>
            </a:blipFill>
            <a:ln w="38130" cap="sq">
              <a:solidFill>
                <a:srgbClr val="D5E3EA"/>
              </a:solidFill>
              <a:prstDash val="dash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78892" y="2813980"/>
            <a:ext cx="1647206" cy="1647206"/>
            <a:chOff x="0" y="0"/>
            <a:chExt cx="2196274" cy="21962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07164" y="3242253"/>
            <a:ext cx="790661" cy="790661"/>
            <a:chOff x="0" y="0"/>
            <a:chExt cx="1054214" cy="1054214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82931" y="2608078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86961" y="5422059"/>
            <a:ext cx="1647206" cy="1647206"/>
            <a:chOff x="0" y="0"/>
            <a:chExt cx="2196274" cy="21962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15243" y="5850331"/>
            <a:ext cx="790661" cy="790661"/>
            <a:chOff x="0" y="0"/>
            <a:chExt cx="1054214" cy="1054214"/>
          </a:xfrm>
        </p:grpSpPr>
        <p:sp>
          <p:nvSpPr>
            <p:cNvPr id="18" name="Freeform 18" descr="/home/claude/work/icons/eye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91000" y="5216157"/>
            <a:ext cx="686333" cy="686333"/>
            <a:chOff x="0" y="0"/>
            <a:chExt cx="915111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78892" y="8030137"/>
            <a:ext cx="1647206" cy="1647206"/>
            <a:chOff x="0" y="0"/>
            <a:chExt cx="2196274" cy="21962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507164" y="8458410"/>
            <a:ext cx="790661" cy="790661"/>
            <a:chOff x="0" y="0"/>
            <a:chExt cx="1054214" cy="1054214"/>
          </a:xfrm>
        </p:grpSpPr>
        <p:sp>
          <p:nvSpPr>
            <p:cNvPr id="25" name="Freeform 25" descr="/home/claude/work/icons/bulb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82931" y="7824235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0814" y="5422059"/>
            <a:ext cx="1647206" cy="1647206"/>
            <a:chOff x="0" y="0"/>
            <a:chExt cx="2196274" cy="219627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99086" y="5850331"/>
            <a:ext cx="790661" cy="790661"/>
            <a:chOff x="0" y="0"/>
            <a:chExt cx="1054214" cy="1054214"/>
          </a:xfrm>
        </p:grpSpPr>
        <p:sp>
          <p:nvSpPr>
            <p:cNvPr id="32" name="Freeform 32" descr="/home/claude/work/icons/tool_w.png"/>
            <p:cNvSpPr/>
            <p:nvPr/>
          </p:nvSpPr>
          <p:spPr>
            <a:xfrm>
              <a:off x="0" y="0"/>
              <a:ext cx="1054227" cy="1054227"/>
            </a:xfrm>
            <a:custGeom>
              <a:avLst/>
              <a:gdLst/>
              <a:ahLst/>
              <a:cxnLst/>
              <a:rect l="l" t="t" r="r" b="b"/>
              <a:pathLst>
                <a:path w="1054227" h="1054227">
                  <a:moveTo>
                    <a:pt x="0" y="0"/>
                  </a:moveTo>
                  <a:lnTo>
                    <a:pt x="1054227" y="0"/>
                  </a:lnTo>
                  <a:lnTo>
                    <a:pt x="1054227" y="1054227"/>
                  </a:lnTo>
                  <a:lnTo>
                    <a:pt x="0" y="1054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"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774853" y="5216157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0"/>
                  </a:moveTo>
                  <a:lnTo>
                    <a:pt x="915162" y="0"/>
                  </a:lnTo>
                  <a:lnTo>
                    <a:pt x="915162" y="915162"/>
                  </a:lnTo>
                  <a:lnTo>
                    <a:pt x="0" y="915162"/>
                  </a:ln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915111" cy="972261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157774" y="3019882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118647" y="2951245"/>
            <a:ext cx="6314294" cy="549069"/>
            <a:chOff x="0" y="0"/>
            <a:chExt cx="8419059" cy="73209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Konkretna izkušnja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118647" y="3425238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se vključijo v smiselno realno dejavnost.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157774" y="4598451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118647" y="4529823"/>
            <a:ext cx="6314294" cy="549069"/>
            <a:chOff x="0" y="0"/>
            <a:chExt cx="8419059" cy="73209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Refleksivno opazovanje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1118647" y="5003806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Razmislijo, kaj se je zgodilo in zakaj je bilo pomembno.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157774" y="6177029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118647" y="6108392"/>
            <a:ext cx="6314294" cy="549069"/>
            <a:chOff x="0" y="0"/>
            <a:chExt cx="8419059" cy="73209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Abstraktna konceptualizacija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1118647" y="6582385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Izkušnjo povežejo z akademsko teorijo.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157774" y="7755598"/>
            <a:ext cx="686333" cy="686333"/>
            <a:chOff x="0" y="0"/>
            <a:chExt cx="915111" cy="91511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15" cy="915115"/>
            </a:xfrm>
            <a:custGeom>
              <a:avLst/>
              <a:gdLst/>
              <a:ahLst/>
              <a:cxnLst/>
              <a:rect l="l" t="t" r="r" b="b"/>
              <a:pathLst>
                <a:path w="915115" h="915115">
                  <a:moveTo>
                    <a:pt x="0" y="0"/>
                  </a:moveTo>
                  <a:lnTo>
                    <a:pt x="915115" y="0"/>
                  </a:lnTo>
                  <a:lnTo>
                    <a:pt x="91511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915111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1118647" y="7686961"/>
            <a:ext cx="6314294" cy="549069"/>
            <a:chOff x="0" y="0"/>
            <a:chExt cx="8419059" cy="73209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419057" cy="732092"/>
            </a:xfrm>
            <a:custGeom>
              <a:avLst/>
              <a:gdLst/>
              <a:ahLst/>
              <a:cxnLst/>
              <a:rect l="l" t="t" r="r" b="b"/>
              <a:pathLst>
                <a:path w="8419057" h="732092">
                  <a:moveTo>
                    <a:pt x="0" y="0"/>
                  </a:moveTo>
                  <a:lnTo>
                    <a:pt x="8419057" y="0"/>
                  </a:lnTo>
                  <a:lnTo>
                    <a:pt x="8419057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078" b="-1740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47625"/>
              <a:ext cx="8419059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Aktivno preizkušanje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1118647" y="8160953"/>
            <a:ext cx="6314294" cy="100849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Izboljšane pristope preizkusijo v novih situacijah.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823608" y="9471441"/>
            <a:ext cx="8922372" cy="549069"/>
            <a:chOff x="0" y="0"/>
            <a:chExt cx="11896496" cy="73209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1896494" cy="732092"/>
            </a:xfrm>
            <a:custGeom>
              <a:avLst/>
              <a:gdLst/>
              <a:ahLst/>
              <a:cxnLst/>
              <a:rect l="l" t="t" r="r" b="b"/>
              <a:pathLst>
                <a:path w="11896494" h="732092">
                  <a:moveTo>
                    <a:pt x="0" y="0"/>
                  </a:moveTo>
                  <a:lnTo>
                    <a:pt x="11896494" y="0"/>
                  </a:lnTo>
                  <a:lnTo>
                    <a:pt x="11896494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6631" b="-26663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11896496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161"/>
                </a:lnSpc>
              </a:pPr>
              <a:r>
                <a:rPr lang="en-US" sz="180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Izkušnja postane učenje skozi neprekinjen štiristopenjski cikel.</a:t>
              </a:r>
            </a:p>
          </p:txBody>
        </p:sp>
      </p:grpSp>
      <p:pic>
        <p:nvPicPr>
          <p:cNvPr id="75" name="ElevenLabs_2026-09-08T09_07_2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D3332BA-A89D-2AD5-DE9B-A86010AAB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24566" y="102962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35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TEMELJI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Razvoj in obseg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cloc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Storitveno učenje se je pojavilo v ZDA v šestdesetih letih in se razširilo v devetdesetih letih.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 takrat je postalo del visokošolskih sistemov v številnih državah.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alenda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je lahko organiziran kot kratkoročni projekt ali daljša dejavnost v okviru predmeta.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Lahko je individualen, timski ali usmerjen v celoten razred.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43" name="ElevenLabs_2026-09-08T09_08_0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8205EA2-8BEC-7B16-3A12-A3F82D21CF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15000" y="96266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4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Karierno usmerjeno storitveno učenje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delo za skupnost s strukturiranim učenjem v šolskem in delovnem okolju.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storitvene izkušnje z raziskovanjem kariere in veščinami karierne pripravljenosti.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Projekte povezuje z ustreznimi partnerji iz gospodarstva, javnega sektorja ali skupnosti.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Študentom pomaga razumeti poklicne vloge in hkrati prispevati k resničnim potrebam.</a:t>
              </a:r>
            </a:p>
          </p:txBody>
        </p:sp>
      </p:grpSp>
      <p:pic>
        <p:nvPicPr>
          <p:cNvPr id="42" name="ElevenLabs_2026-09-08T09_09_0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25F32F7-715A-875E-123D-ED18F52E4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82200" y="102803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25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Koristi za študente in skupnosti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pridobijo karierno relevantne veščine in znanje.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Krepijo komunikacijo, timsko delo, reševanje problemov in kritično mišljenje.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Razvijajo navade in stališča, potrebna za karierni uspeh.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Dobijo vpogled v potrebe lokalnih podjetij, neprofitnih organizacij in skupnosti.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Skupnosti imajo koristi od zavzetosti študentov, analiz in praktičnih rešitev.</a:t>
              </a:r>
            </a:p>
          </p:txBody>
        </p:sp>
      </p:grpSp>
      <p:pic>
        <p:nvPicPr>
          <p:cNvPr id="51" name="ElevenLabs_2026-09-08T09_09_4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EB6293CE-1BBA-F10B-E255-B540B6F03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8674" y="10040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6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TEORIJE IN PRISTOPI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0" name="Freeform 10" descr="/home/claude/work/icons/activity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Izkustveno učenje in refleksivna praksa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19" name="Freeform 19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Integrirano načrtovanje kurikula in oblikovalsko mišljenje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Agilna in prilagodljiva učna okolja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14100777" y="5143500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3" name="Group 33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Digitalna preobrazba in mikrodokazila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Ključne teorije in pedagoški pristopi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Učenje z neposrednim vključevanjem ob podpori strukturirane refleksije.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Povezovanje akademske teorije z resničnimi družbenimi in poklicnimi problemi.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Prožni, iterativni in na študenta osredinjeni učni pristopi.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Digitalna orodja in preverljivi dokazi o veščinah, pridobljenih s CSL.</a:t>
            </a:r>
          </a:p>
        </p:txBody>
      </p:sp>
      <p:pic>
        <p:nvPicPr>
          <p:cNvPr id="47" name="ElevenLabs_2026-09-08T09_10_3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8CB1ABF-9DE4-D46E-6FD2-B2937A1162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61764" y="988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09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TEORIJE IN PRISTOPI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Izkustveno učenje in refleksivna praksa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se učijo z neposrednim vključevanjem v realne projekte, prakse ali aktivnosti skupnosti.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edi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Refleksijski dnevniki, vodene razprave in povratne informacije pretvorijo izkušnjo v učenje.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krepi samozavedanje, odločanje in poklicno identiteto.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Izkustveni CSL lahko razvija vodenje, timsko delo, etično presojanje in socialno zavest.</a:t>
              </a:r>
            </a:p>
          </p:txBody>
        </p:sp>
      </p:grpSp>
      <p:pic>
        <p:nvPicPr>
          <p:cNvPr id="42" name="ElevenLabs_2026-09-08T09_11_2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D6C2303-42E7-9887-9F38-9E773D17DC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87000" y="10488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TEORIJE IN PRISTOPI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Integrirano načrtovanje kurikula in oblikovalsko mišljenje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ulb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 CSL oblikovalsko mišljenje študentom pomaga razumeti potrebe skupnosti in ustvarjati inovativne rešitve.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Iterativne povratne informacije izboljšujejo relevantnost in trajnost študentskih projektov.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Integrirano načrtovanje kurikula povezuje akademske teorije z realnimi družbenimi in poklicnimi vprašanji.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Oblikovalsko mišljenje je usmerjeno v človeka ter poudarja empatijo, snovanje idej, prototipiranje in testiranje.</a:t>
              </a:r>
            </a:p>
          </p:txBody>
        </p:sp>
      </p:grpSp>
      <p:pic>
        <p:nvPicPr>
          <p:cNvPr id="42" name="ElevenLabs_2026-09-08T09_12_31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2E02CEDF-E832-00BD-B85D-29A83DD9D6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630400" y="101595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47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TEORIJE IN PRISTOPI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Agilna in prilagodljiva učna okolja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win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Agilno učenje poudarja prožnost, sodelovanje, povratne informacije in iterativno izboljševanje.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Dobro ustreza CSL, ker realni projekti pogosto zahtevajo prilagajanje in reševanje problemov.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cpu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Prilagodljivo učenje uporablja tehnologijo in analitiko za prilagajanje učenja individualnim potrebam.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 pristopi skupaj naredijo CSL bolj dinamičen, odziven in osredinjen na študenta.</a:t>
              </a:r>
            </a:p>
          </p:txBody>
        </p:sp>
      </p:grpSp>
      <p:pic>
        <p:nvPicPr>
          <p:cNvPr id="42" name="ElevenLabs_2026-09-08T09_15_2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560DAC0-E22A-0075-94A2-8D22E037E2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70333" y="10488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4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62071" y="-2756924"/>
            <a:ext cx="15344747" cy="15344747"/>
          </a:xfrm>
          <a:custGeom>
            <a:avLst/>
            <a:gdLst/>
            <a:ahLst/>
            <a:cxnLst/>
            <a:rect l="l" t="t" r="r" b="b"/>
            <a:pathLst>
              <a:path w="15344747" h="15344747">
                <a:moveTo>
                  <a:pt x="0" y="0"/>
                </a:moveTo>
                <a:lnTo>
                  <a:pt x="15344747" y="0"/>
                </a:lnTo>
                <a:lnTo>
                  <a:pt x="15344747" y="15344747"/>
                </a:lnTo>
                <a:lnTo>
                  <a:pt x="0" y="15344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TEORIJE IN PRISTOPI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24277" y="2745343"/>
            <a:ext cx="13647791" cy="1437875"/>
            <a:chOff x="0" y="0"/>
            <a:chExt cx="18197055" cy="19171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Digitalna orodja podpirajo spletno, hibridno in mednarodno sodelovanje v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24277" y="4485208"/>
            <a:ext cx="13647791" cy="1437875"/>
            <a:chOff x="0" y="0"/>
            <a:chExt cx="18197055" cy="1917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Platforme, kot so Moodle, Canvas, Microsoft Teams, Slack ali Trello, lahko olajšajo timsko delo in refleksijo.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9" name="Freeform 29" descr="/home/claude/work/icons/awar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24277" y="6225073"/>
            <a:ext cx="13647791" cy="1437875"/>
            <a:chOff x="0" y="0"/>
            <a:chExt cx="18197055" cy="191716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Digitalne značke in mikrodokazila zagotavljajo preverljive dokaze o veščinah, pridobljenih s CSL.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24277" y="7964929"/>
            <a:ext cx="13647791" cy="1437875"/>
            <a:chOff x="0" y="0"/>
            <a:chExt cx="18197055" cy="191716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97060" cy="1917166"/>
            </a:xfrm>
            <a:custGeom>
              <a:avLst/>
              <a:gdLst/>
              <a:ahLst/>
              <a:cxnLst/>
              <a:rect l="l" t="t" r="r" b="b"/>
              <a:pathLst>
                <a:path w="18197060" h="1917166">
                  <a:moveTo>
                    <a:pt x="0" y="0"/>
                  </a:moveTo>
                  <a:lnTo>
                    <a:pt x="18197060" y="0"/>
                  </a:lnTo>
                  <a:lnTo>
                    <a:pt x="18197060" y="1917166"/>
                  </a:lnTo>
                  <a:lnTo>
                    <a:pt x="0" y="191716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34945" b="-13494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97055" cy="19647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Mikrodokazila pomagajo povezati akademsko učenje in poklicno priznavanje.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Digitalna preobrazba in mikrodokazila</a:t>
            </a:r>
          </a:p>
        </p:txBody>
      </p:sp>
      <p:pic>
        <p:nvPicPr>
          <p:cNvPr id="43" name="ElevenLabs_2026-09-08T09_16_0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C0F5B20-E210-4931-92A6-DD4DDAAFE1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5903" y="174402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95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KURIKULARNI MODELI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Modeli vključevanja CSL v visokošolski kurikul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Vključitev CSL v kurikul.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Projektni CSL.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Model 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Praksa v skupnosti.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compass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Izbira modela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Izbira je odvisna od učnih ciljev, virov in razpoložljivosti partnerjev.</a:t>
            </a:r>
          </a:p>
        </p:txBody>
      </p:sp>
      <p:pic>
        <p:nvPicPr>
          <p:cNvPr id="38" name="ElevenLabs_2026-09-08T10_30_47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DD64E2AC-790F-0FEF-6CC7-49468E510E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87200" y="10488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6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30937" y="0"/>
            <a:ext cx="18718937" cy="11731096"/>
          </a:xfrm>
          <a:custGeom>
            <a:avLst/>
            <a:gdLst/>
            <a:ahLst/>
            <a:cxnLst/>
            <a:rect l="l" t="t" r="r" b="b"/>
            <a:pathLst>
              <a:path w="18718937" h="11731096">
                <a:moveTo>
                  <a:pt x="0" y="0"/>
                </a:moveTo>
                <a:lnTo>
                  <a:pt x="18718937" y="0"/>
                </a:lnTo>
                <a:lnTo>
                  <a:pt x="18718937" y="11731096"/>
                </a:lnTo>
                <a:lnTo>
                  <a:pt x="0" y="11731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</a:blip>
            <a:stretch>
              <a:fillRect l="-3966" t="-14817" r="-3966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Storitvene aktivnosti so obvezni del kurikula predmeta.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Povezane so z učnimi izidi in ocenjevanjem.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sodelujejo z organizacijami ali podjetji v realnih okoljih.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Refleksijska poročila in predstavitve povezujejo prakso z akademsko teorijo.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 analitične veščine, komunikacijo, reševanje problemov, samostojnost in odgovornost.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Vključitev v kurikul</a:t>
            </a:r>
          </a:p>
        </p:txBody>
      </p:sp>
      <p:pic>
        <p:nvPicPr>
          <p:cNvPr id="52" name="ElevenLabs_2026-09-08T10_32_0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84B6DB5-A3BE-77ED-F983-ECC63E055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62600" y="10487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57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Projektni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delajo v interdisciplinarnih timih na realnih poslovnih ali družbenih izzivih.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Analizirajo podatke, razvijajo strategije in predlagajo rešitve za zunanje partnerje.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Rezultati projektov se predstavijo in jih partnerske organizacije lahko uporabijo.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 timsko delo, projektno vodenje, inovativnost in pogajalske veščine.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Zahteva usklajevanje s partnerji in konstruktivne mehanizme povratnih informacij.</a:t>
              </a:r>
            </a:p>
          </p:txBody>
        </p:sp>
      </p:grpSp>
      <p:pic>
        <p:nvPicPr>
          <p:cNvPr id="51" name="ElevenLabs_2026-09-08T10_32_4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ADCB373-EDAA-38D2-86F6-7B26C22CE3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191000" y="100364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4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Praksa v skupnosti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neposredno sodelujejo z organizacijami javnega sektorja, občinami ali NVO.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Projekti lahko vključujejo svetovalne, analitične ali razvojne aktivnosti.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se osredotoča na družbeni in ekonomski učinek ter akademsko učenje.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 empatijo, prilagodljivost, državljansko odgovornost in zaposljivost.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Zahteva dolgoročna partnerstva in enake učne priložnosti za študente.</a:t>
              </a:r>
            </a:p>
          </p:txBody>
        </p:sp>
      </p:grpSp>
      <p:pic>
        <p:nvPicPr>
          <p:cNvPr id="51" name="ElevenLabs_2026-09-08T10_33_3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EF190BE-579D-E62F-C66D-97FE3349F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6400" y="98907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KURIKULARNI MODELI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Primerjalni pregled modelov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23608" y="2951245"/>
            <a:ext cx="4035657" cy="823608"/>
            <a:chOff x="0" y="0"/>
            <a:chExt cx="5380876" cy="1098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80990" cy="1098169"/>
            </a:xfrm>
            <a:custGeom>
              <a:avLst/>
              <a:gdLst/>
              <a:ahLst/>
              <a:cxnLst/>
              <a:rect l="l" t="t" r="r" b="b"/>
              <a:pathLst>
                <a:path w="5380990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289423" y="0"/>
                  </a:lnTo>
                  <a:cubicBezTo>
                    <a:pt x="5339969" y="0"/>
                    <a:pt x="5380990" y="41021"/>
                    <a:pt x="5380990" y="91567"/>
                  </a:cubicBezTo>
                  <a:lnTo>
                    <a:pt x="5380990" y="1006602"/>
                  </a:lnTo>
                  <a:cubicBezTo>
                    <a:pt x="5380990" y="1057148"/>
                    <a:pt x="5339969" y="1098169"/>
                    <a:pt x="5289423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324" y="2951245"/>
            <a:ext cx="3706216" cy="823608"/>
            <a:chOff x="0" y="0"/>
            <a:chExt cx="4941621" cy="10981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41620" cy="1098138"/>
            </a:xfrm>
            <a:custGeom>
              <a:avLst/>
              <a:gdLst/>
              <a:ahLst/>
              <a:cxnLst/>
              <a:rect l="l" t="t" r="r" b="b"/>
              <a:pathLst>
                <a:path w="4941620" h="1098138">
                  <a:moveTo>
                    <a:pt x="0" y="0"/>
                  </a:moveTo>
                  <a:lnTo>
                    <a:pt x="4941620" y="0"/>
                  </a:lnTo>
                  <a:lnTo>
                    <a:pt x="4941620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682" b="-376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941621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41618" y="2951245"/>
            <a:ext cx="4095140" cy="823608"/>
            <a:chOff x="0" y="0"/>
            <a:chExt cx="5460187" cy="10981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06343" y="2951245"/>
            <a:ext cx="3765699" cy="823608"/>
            <a:chOff x="0" y="0"/>
            <a:chExt cx="5020932" cy="109814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Ključne značilnosti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19121" y="2951245"/>
            <a:ext cx="4095140" cy="823608"/>
            <a:chOff x="0" y="0"/>
            <a:chExt cx="5460187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83837" y="2951245"/>
            <a:ext cx="3765699" cy="823608"/>
            <a:chOff x="0" y="0"/>
            <a:chExt cx="5020932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Učinki na kompetence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296624" y="2951245"/>
            <a:ext cx="4095140" cy="823608"/>
            <a:chOff x="0" y="0"/>
            <a:chExt cx="5460187" cy="10981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0238" cy="1098169"/>
            </a:xfrm>
            <a:custGeom>
              <a:avLst/>
              <a:gdLst/>
              <a:ahLst/>
              <a:cxnLst/>
              <a:rect l="l" t="t" r="r" b="b"/>
              <a:pathLst>
                <a:path w="546023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5368671" y="0"/>
                  </a:lnTo>
                  <a:cubicBezTo>
                    <a:pt x="5419217" y="0"/>
                    <a:pt x="5460238" y="41021"/>
                    <a:pt x="5460238" y="91567"/>
                  </a:cubicBezTo>
                  <a:lnTo>
                    <a:pt x="5460238" y="1006602"/>
                  </a:lnTo>
                  <a:cubicBezTo>
                    <a:pt x="5460238" y="1057148"/>
                    <a:pt x="5419217" y="1098169"/>
                    <a:pt x="536867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461340" y="2951245"/>
            <a:ext cx="3765699" cy="823608"/>
            <a:chOff x="0" y="0"/>
            <a:chExt cx="5020932" cy="10981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20931" cy="1098138"/>
            </a:xfrm>
            <a:custGeom>
              <a:avLst/>
              <a:gdLst/>
              <a:ahLst/>
              <a:cxnLst/>
              <a:rect l="l" t="t" r="r" b="b"/>
              <a:pathLst>
                <a:path w="5020931" h="1098138">
                  <a:moveTo>
                    <a:pt x="0" y="0"/>
                  </a:moveTo>
                  <a:lnTo>
                    <a:pt x="5020931" y="0"/>
                  </a:lnTo>
                  <a:lnTo>
                    <a:pt x="5020931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089" b="-3909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5020932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Glavni izziv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14073" y="3875132"/>
            <a:ext cx="4054726" cy="1922507"/>
            <a:chOff x="0" y="0"/>
            <a:chExt cx="5406301" cy="25633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8324" y="3884666"/>
            <a:ext cx="3706216" cy="1903438"/>
            <a:chOff x="0" y="0"/>
            <a:chExt cx="4941621" cy="253791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1: Vključitev v kurikul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932093" y="3875132"/>
            <a:ext cx="4114200" cy="1922507"/>
            <a:chOff x="0" y="0"/>
            <a:chExt cx="5485600" cy="256334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106343" y="3884666"/>
            <a:ext cx="3765699" cy="1903438"/>
            <a:chOff x="0" y="0"/>
            <a:chExt cx="5020932" cy="253791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Storitvena aktivnost je obvezen in ocenjen del predmeta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109586" y="3875132"/>
            <a:ext cx="4114200" cy="1922507"/>
            <a:chOff x="0" y="0"/>
            <a:chExt cx="5485600" cy="25633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283837" y="3884666"/>
            <a:ext cx="3765699" cy="1903438"/>
            <a:chOff x="0" y="0"/>
            <a:chExt cx="5020932" cy="253791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Analitične veščine, komunikacija, samostojnost in odgovornost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287089" y="3875132"/>
            <a:ext cx="4114200" cy="1922507"/>
            <a:chOff x="0" y="0"/>
            <a:chExt cx="5485600" cy="256334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461340" y="3884666"/>
            <a:ext cx="3765699" cy="1903438"/>
            <a:chOff x="0" y="0"/>
            <a:chExt cx="5020932" cy="253791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Vključitev storitve v obstoječe ocenjevanje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14073" y="5888384"/>
            <a:ext cx="4054726" cy="1922507"/>
            <a:chOff x="0" y="0"/>
            <a:chExt cx="5406301" cy="256334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88324" y="5897918"/>
            <a:ext cx="3706216" cy="1903438"/>
            <a:chOff x="0" y="0"/>
            <a:chExt cx="4941621" cy="253791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2: Projektni CSL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932093" y="5888384"/>
            <a:ext cx="4114200" cy="1922507"/>
            <a:chOff x="0" y="0"/>
            <a:chExt cx="5485600" cy="256334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106343" y="5897918"/>
            <a:ext cx="3765699" cy="1903438"/>
            <a:chOff x="0" y="0"/>
            <a:chExt cx="5020932" cy="253791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Interdisciplinarni timi rešujejo realne izzive partnerjev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109586" y="5888384"/>
            <a:ext cx="4114200" cy="1922507"/>
            <a:chOff x="0" y="0"/>
            <a:chExt cx="5485600" cy="256334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283837" y="5897918"/>
            <a:ext cx="3765699" cy="1903438"/>
            <a:chOff x="0" y="0"/>
            <a:chExt cx="5020932" cy="2537917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Timsko delo, projektno vodenje, inovativnost in pogajanje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3287089" y="5888384"/>
            <a:ext cx="4114200" cy="1922507"/>
            <a:chOff x="0" y="0"/>
            <a:chExt cx="5485600" cy="256334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3461340" y="5897918"/>
            <a:ext cx="3765699" cy="1903438"/>
            <a:chOff x="0" y="0"/>
            <a:chExt cx="5020932" cy="2537917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Usklajevanje s partnerji in povratne informacije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814073" y="7901635"/>
            <a:ext cx="4054726" cy="1922507"/>
            <a:chOff x="0" y="0"/>
            <a:chExt cx="5406301" cy="256334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5406263" cy="2563368"/>
            </a:xfrm>
            <a:custGeom>
              <a:avLst/>
              <a:gdLst/>
              <a:ahLst/>
              <a:cxnLst/>
              <a:rect l="l" t="t" r="r" b="b"/>
              <a:pathLst>
                <a:path w="5406263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13807" y="0"/>
                  </a:lnTo>
                  <a:cubicBezTo>
                    <a:pt x="5364861" y="0"/>
                    <a:pt x="5406263" y="41402"/>
                    <a:pt x="5406263" y="92456"/>
                  </a:cubicBezTo>
                  <a:lnTo>
                    <a:pt x="5406263" y="2470912"/>
                  </a:lnTo>
                  <a:cubicBezTo>
                    <a:pt x="5406263" y="2521966"/>
                    <a:pt x="5364861" y="2563368"/>
                    <a:pt x="5313807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88324" y="7911170"/>
            <a:ext cx="3706216" cy="1903438"/>
            <a:chOff x="0" y="0"/>
            <a:chExt cx="4941621" cy="253791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941620" cy="2537919"/>
            </a:xfrm>
            <a:custGeom>
              <a:avLst/>
              <a:gdLst/>
              <a:ahLst/>
              <a:cxnLst/>
              <a:rect l="l" t="t" r="r" b="b"/>
              <a:pathLst>
                <a:path w="4941620" h="2537919">
                  <a:moveTo>
                    <a:pt x="0" y="0"/>
                  </a:moveTo>
                  <a:lnTo>
                    <a:pt x="4941620" y="0"/>
                  </a:lnTo>
                  <a:lnTo>
                    <a:pt x="4941620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5894" r="-1589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4941621" cy="25664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 3: Praksa v skupnosti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4932093" y="7901635"/>
            <a:ext cx="4114200" cy="1922507"/>
            <a:chOff x="0" y="0"/>
            <a:chExt cx="5485600" cy="256334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106343" y="7911170"/>
            <a:ext cx="3765699" cy="1903438"/>
            <a:chOff x="0" y="0"/>
            <a:chExt cx="5020932" cy="253791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Neposredno delo z javnimi, občinskimi ali nevladnimi partnerji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109586" y="7901635"/>
            <a:ext cx="4114200" cy="1922507"/>
            <a:chOff x="0" y="0"/>
            <a:chExt cx="5485600" cy="2563343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9283837" y="7911170"/>
            <a:ext cx="3765699" cy="1903438"/>
            <a:chOff x="0" y="0"/>
            <a:chExt cx="5020932" cy="2537917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Empatija, prilagodljivost, državljanska odgovornost, zaposljivost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3287089" y="7901635"/>
            <a:ext cx="4114200" cy="1922507"/>
            <a:chOff x="0" y="0"/>
            <a:chExt cx="5485600" cy="2563343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485638" cy="2563368"/>
            </a:xfrm>
            <a:custGeom>
              <a:avLst/>
              <a:gdLst/>
              <a:ahLst/>
              <a:cxnLst/>
              <a:rect l="l" t="t" r="r" b="b"/>
              <a:pathLst>
                <a:path w="5485638" h="2563368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5393182" y="0"/>
                  </a:lnTo>
                  <a:cubicBezTo>
                    <a:pt x="5444236" y="0"/>
                    <a:pt x="5485638" y="41402"/>
                    <a:pt x="5485638" y="92456"/>
                  </a:cubicBezTo>
                  <a:lnTo>
                    <a:pt x="5485638" y="2470912"/>
                  </a:lnTo>
                  <a:cubicBezTo>
                    <a:pt x="5485638" y="2521966"/>
                    <a:pt x="5444236" y="2563368"/>
                    <a:pt x="5393182" y="2563368"/>
                  </a:cubicBezTo>
                  <a:lnTo>
                    <a:pt x="92456" y="2563368"/>
                  </a:lnTo>
                  <a:cubicBezTo>
                    <a:pt x="41402" y="2563368"/>
                    <a:pt x="0" y="2521966"/>
                    <a:pt x="0" y="247091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3461340" y="7911170"/>
            <a:ext cx="3765699" cy="1903438"/>
            <a:chOff x="0" y="0"/>
            <a:chExt cx="5020932" cy="2537917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020931" cy="2537919"/>
            </a:xfrm>
            <a:custGeom>
              <a:avLst/>
              <a:gdLst/>
              <a:ahLst/>
              <a:cxnLst/>
              <a:rect l="l" t="t" r="r" b="b"/>
              <a:pathLst>
                <a:path w="5020931" h="2537919">
                  <a:moveTo>
                    <a:pt x="0" y="0"/>
                  </a:moveTo>
                  <a:lnTo>
                    <a:pt x="5020931" y="0"/>
                  </a:lnTo>
                  <a:lnTo>
                    <a:pt x="5020931" y="2537919"/>
                  </a:lnTo>
                  <a:lnTo>
                    <a:pt x="0" y="25379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4853" r="-1485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47625"/>
              <a:ext cx="5020932" cy="25855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Dolgoročna partnerstva in enakost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2200688" cy="732092"/>
            </a:xfrm>
            <a:custGeom>
              <a:avLst/>
              <a:gdLst/>
              <a:ahLst/>
              <a:cxnLst/>
              <a:rect l="l" t="t" r="r" b="b"/>
              <a:pathLst>
                <a:path w="22200688" h="732092">
                  <a:moveTo>
                    <a:pt x="0" y="0"/>
                  </a:moveTo>
                  <a:lnTo>
                    <a:pt x="22200688" y="0"/>
                  </a:lnTo>
                  <a:lnTo>
                    <a:pt x="22200688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40883" b="-54088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22200692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Izbira modela je odvisna od učnih ciljev, virov in razpoložljivosti partnerjev.</a:t>
              </a:r>
            </a:p>
          </p:txBody>
        </p:sp>
      </p:grpSp>
      <p:pic>
        <p:nvPicPr>
          <p:cNvPr id="89" name="ElevenLabs_2026-09-08T10_34_2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0A1C791-1963-8819-0E6F-84A59D36B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04786" y="99275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9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157147"/>
            <a:ext cx="16403431" cy="1056961"/>
            <a:chOff x="0" y="0"/>
            <a:chExt cx="21871242" cy="14092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42456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20907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157147"/>
            <a:ext cx="14962127" cy="1056961"/>
            <a:chOff x="0" y="0"/>
            <a:chExt cx="19949503" cy="14092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je strukturiran pedagoški pristop, ki povezuje storitev, akademsko učenje, refleksijo in karierni razvoj.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488637"/>
            <a:ext cx="16403431" cy="1056961"/>
            <a:chOff x="0" y="0"/>
            <a:chExt cx="21871242" cy="14092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673946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52397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488637"/>
            <a:ext cx="14962127" cy="1056961"/>
            <a:chOff x="0" y="0"/>
            <a:chExt cx="19949503" cy="140928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Temelji na izkustvenem učenju in ga krepijo sodobne pedagogike, osredinjene na študenta.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20127"/>
            <a:ext cx="16403431" cy="1056961"/>
            <a:chOff x="0" y="0"/>
            <a:chExt cx="21871242" cy="140928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20127"/>
            <a:ext cx="14962127" cy="1056961"/>
            <a:chOff x="0" y="0"/>
            <a:chExt cx="19949503" cy="140928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je ključna za pretvorbo izkušnje v znanje in poklicno rast.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51627"/>
            <a:ext cx="16403431" cy="1056961"/>
            <a:chOff x="0" y="0"/>
            <a:chExt cx="21871242" cy="140928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36936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515377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51627"/>
            <a:ext cx="14962127" cy="1056961"/>
            <a:chOff x="0" y="0"/>
            <a:chExt cx="19949503" cy="140928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Uspešen CSL zahteva jasne učne izide, smiselno sodelovanje s partnerji in ustrezno ocenjevanje.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83117"/>
            <a:ext cx="16403431" cy="1056961"/>
            <a:chOff x="0" y="0"/>
            <a:chExt cx="21871242" cy="140928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409319"/>
            </a:xfrm>
            <a:custGeom>
              <a:avLst/>
              <a:gdLst/>
              <a:ahLst/>
              <a:cxnLst/>
              <a:rect l="l" t="t" r="r" b="b"/>
              <a:pathLst>
                <a:path w="21871305" h="140931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62888"/>
                  </a:lnTo>
                  <a:cubicBezTo>
                    <a:pt x="21871305" y="1343787"/>
                    <a:pt x="21805773" y="1409319"/>
                    <a:pt x="21724874" y="1409319"/>
                  </a:cubicBezTo>
                  <a:lnTo>
                    <a:pt x="146431" y="1409319"/>
                  </a:lnTo>
                  <a:cubicBezTo>
                    <a:pt x="65532" y="1409319"/>
                    <a:pt x="0" y="1343660"/>
                    <a:pt x="0" y="1262888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68426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846877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83117"/>
            <a:ext cx="14962127" cy="1056961"/>
            <a:chOff x="0" y="0"/>
            <a:chExt cx="19949503" cy="140928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409277"/>
            </a:xfrm>
            <a:custGeom>
              <a:avLst/>
              <a:gdLst/>
              <a:ahLst/>
              <a:cxnLst/>
              <a:rect l="l" t="t" r="r" b="b"/>
              <a:pathLst>
                <a:path w="19949506" h="1409277">
                  <a:moveTo>
                    <a:pt x="0" y="0"/>
                  </a:moveTo>
                  <a:lnTo>
                    <a:pt x="19949506" y="0"/>
                  </a:lnTo>
                  <a:lnTo>
                    <a:pt x="19949506" y="1409277"/>
                  </a:lnTo>
                  <a:lnTo>
                    <a:pt x="0" y="1409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826" b="-22582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19949503" cy="146643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pomaga visokemu šolstvu pripraviti študente kot kompetentne strokovnjake in angažirane državljane.</a:t>
              </a:r>
            </a:p>
          </p:txBody>
        </p:sp>
      </p:grpSp>
      <p:pic>
        <p:nvPicPr>
          <p:cNvPr id="55" name="ElevenLabs_2026-09-08T10_35_0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C49CCCF7-ECDD-CCF8-A8A1-EE0233D16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46762" y="16184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89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4598451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08T10_35_5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BCFAE01-AB4D-02C8-A013-99AB18C0A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48200" y="374177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4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1276</Words>
  <Application>Microsoft Office PowerPoint</Application>
  <PresentationFormat>Po meri</PresentationFormat>
  <Paragraphs>229</Paragraphs>
  <Slides>21</Slides>
  <Notes>21</Notes>
  <HiddenSlides>0</HiddenSlides>
  <MMClips>20</MMClips>
  <ScaleCrop>false</ScaleCrop>
  <HeadingPairs>
    <vt:vector size="6" baseType="variant">
      <vt:variant>
        <vt:lpstr>Uporabljene pisave</vt:lpstr>
      </vt:variant>
      <vt:variant>
        <vt:i4>9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21</vt:i4>
      </vt:variant>
    </vt:vector>
  </HeadingPairs>
  <TitlesOfParts>
    <vt:vector size="31" baseType="lpstr">
      <vt:lpstr>Archivo Black</vt:lpstr>
      <vt:lpstr>Montserrat</vt:lpstr>
      <vt:lpstr>Calibri (MS) Italics</vt:lpstr>
      <vt:lpstr>Montserrat Bold</vt:lpstr>
      <vt:lpstr>Calibri</vt:lpstr>
      <vt:lpstr>Calibri (MS)</vt:lpstr>
      <vt:lpstr>Calibri (MS) Bold</vt:lpstr>
      <vt:lpstr>Arial</vt:lpstr>
      <vt:lpstr>Poppins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toolkit_2</dc:title>
  <cp:lastModifiedBy>Lea Lenart Štefanič</cp:lastModifiedBy>
  <cp:revision>3</cp:revision>
  <dcterms:created xsi:type="dcterms:W3CDTF">2006-08-16T00:00:00Z</dcterms:created>
  <dcterms:modified xsi:type="dcterms:W3CDTF">2026-09-08T10:36:15Z</dcterms:modified>
  <dc:identifier>DAHTZWnDH7Y</dc:identifier>
</cp:coreProperties>
</file>