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9"/>
  </p:notesMasterIdLst>
  <p:sldIdLst>
    <p:sldId id="280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8288000" cy="10287000"/>
  <p:notesSz cx="6858000" cy="9144000"/>
  <p:embeddedFontLst>
    <p:embeddedFont>
      <p:font typeface="Archivo Black" panose="020B0604020202020204" charset="-18"/>
      <p:regular r:id="rId20"/>
    </p:embeddedFont>
    <p:embeddedFont>
      <p:font typeface="Calibri (MS)" panose="020B0604020202020204" charset="0"/>
      <p:regular r:id="rId21"/>
    </p:embeddedFont>
    <p:embeddedFont>
      <p:font typeface="Calibri (MS) Bold" panose="020B0604020202020204" charset="0"/>
      <p:regular r:id="rId22"/>
    </p:embeddedFont>
    <p:embeddedFont>
      <p:font typeface="Calibri (MS) Italics" panose="020B0604020202020204" charset="0"/>
      <p:regular r:id="rId23"/>
    </p:embeddedFont>
    <p:embeddedFont>
      <p:font typeface="Montserrat" panose="00000500000000000000" pitchFamily="2" charset="-18"/>
      <p:regular r:id="rId24"/>
      <p:bold r:id="rId25"/>
      <p:italic r:id="rId26"/>
      <p:boldItalic r:id="rId27"/>
    </p:embeddedFont>
    <p:embeddedFont>
      <p:font typeface="Montserrat Bold" panose="00000800000000000000" charset="-18"/>
      <p:regular r:id="rId28"/>
      <p:bold r:id="rId29"/>
    </p:embeddedFont>
    <p:embeddedFont>
      <p:font typeface="Poppins" panose="00000500000000000000" pitchFamily="2" charset="-18"/>
      <p:regular r:id="rId30"/>
      <p:bold r:id="rId31"/>
      <p:italic r:id="rId32"/>
      <p:boldItalic r:id="rId3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B271838-8D72-42A2-A479-4934800B5D67}" v="186" dt="2026-09-10T07:34:44.54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69" d="100"/>
          <a:sy n="69" d="100"/>
        </p:scale>
        <p:origin x="1620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7.fntdata"/><Relationship Id="rId39" Type="http://schemas.microsoft.com/office/2015/10/relationships/revisionInfo" Target="revisionInfo.xml"/><Relationship Id="rId21" Type="http://schemas.openxmlformats.org/officeDocument/2006/relationships/font" Target="fonts/font2.fntdata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33" Type="http://schemas.openxmlformats.org/officeDocument/2006/relationships/font" Target="fonts/font14.fntdata"/><Relationship Id="rId38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32" Type="http://schemas.openxmlformats.org/officeDocument/2006/relationships/font" Target="fonts/font13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31" Type="http://schemas.openxmlformats.org/officeDocument/2006/relationships/font" Target="fonts/font1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font" Target="fonts/font11.fntdata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ea Lenart Štefanič" userId="39ab7526-8660-451f-b85d-4c151b458338" providerId="ADAL" clId="{5320FB8A-9EE4-4FB0-9569-7C8887D481B0}"/>
    <pc:docChg chg="undo custSel modSld">
      <pc:chgData name="Lea Lenart Štefanič" userId="39ab7526-8660-451f-b85d-4c151b458338" providerId="ADAL" clId="{5320FB8A-9EE4-4FB0-9569-7C8887D481B0}" dt="2026-09-10T07:34:47.175" v="187" actId="1076"/>
      <pc:docMkLst>
        <pc:docMk/>
      </pc:docMkLst>
      <pc:sldChg chg="addSp modSp mod modAnim">
        <pc:chgData name="Lea Lenart Štefanič" userId="39ab7526-8660-451f-b85d-4c151b458338" providerId="ADAL" clId="{5320FB8A-9EE4-4FB0-9569-7C8887D481B0}" dt="2026-09-10T06:54:31.325" v="157" actId="1076"/>
        <pc:sldMkLst>
          <pc:docMk/>
          <pc:sldMk cId="0" sldId="257"/>
        </pc:sldMkLst>
        <pc:spChg chg="mod">
          <ac:chgData name="Lea Lenart Štefanič" userId="39ab7526-8660-451f-b85d-4c151b458338" providerId="ADAL" clId="{5320FB8A-9EE4-4FB0-9569-7C8887D481B0}" dt="2026-09-10T06:46:02.543" v="148" actId="27636"/>
          <ac:spMkLst>
            <pc:docMk/>
            <pc:sldMk cId="0" sldId="257"/>
            <ac:spMk id="19" creationId="{00000000-0000-0000-0000-000000000000}"/>
          </ac:spMkLst>
        </pc:spChg>
        <pc:spChg chg="mod">
          <ac:chgData name="Lea Lenart Štefanič" userId="39ab7526-8660-451f-b85d-4c151b458338" providerId="ADAL" clId="{5320FB8A-9EE4-4FB0-9569-7C8887D481B0}" dt="2026-09-10T06:46:02.543" v="146" actId="27636"/>
          <ac:spMkLst>
            <pc:docMk/>
            <pc:sldMk cId="0" sldId="257"/>
            <ac:spMk id="24" creationId="{00000000-0000-0000-0000-000000000000}"/>
          </ac:spMkLst>
        </pc:spChg>
        <pc:spChg chg="mod">
          <ac:chgData name="Lea Lenart Štefanič" userId="39ab7526-8660-451f-b85d-4c151b458338" providerId="ADAL" clId="{5320FB8A-9EE4-4FB0-9569-7C8887D481B0}" dt="2026-09-10T06:46:02.543" v="149" actId="27636"/>
          <ac:spMkLst>
            <pc:docMk/>
            <pc:sldMk cId="0" sldId="257"/>
            <ac:spMk id="29" creationId="{00000000-0000-0000-0000-000000000000}"/>
          </ac:spMkLst>
        </pc:spChg>
        <pc:spChg chg="mod">
          <ac:chgData name="Lea Lenart Štefanič" userId="39ab7526-8660-451f-b85d-4c151b458338" providerId="ADAL" clId="{5320FB8A-9EE4-4FB0-9569-7C8887D481B0}" dt="2026-09-10T06:46:02.543" v="147" actId="27636"/>
          <ac:spMkLst>
            <pc:docMk/>
            <pc:sldMk cId="0" sldId="257"/>
            <ac:spMk id="34" creationId="{00000000-0000-0000-0000-000000000000}"/>
          </ac:spMkLst>
        </pc:spChg>
        <pc:spChg chg="mod">
          <ac:chgData name="Lea Lenart Štefanič" userId="39ab7526-8660-451f-b85d-4c151b458338" providerId="ADAL" clId="{5320FB8A-9EE4-4FB0-9569-7C8887D481B0}" dt="2026-09-10T06:46:02.543" v="151" actId="27636"/>
          <ac:spMkLst>
            <pc:docMk/>
            <pc:sldMk cId="0" sldId="257"/>
            <ac:spMk id="42" creationId="{00000000-0000-0000-0000-000000000000}"/>
          </ac:spMkLst>
        </pc:spChg>
        <pc:spChg chg="mod">
          <ac:chgData name="Lea Lenart Štefanič" userId="39ab7526-8660-451f-b85d-4c151b458338" providerId="ADAL" clId="{5320FB8A-9EE4-4FB0-9569-7C8887D481B0}" dt="2026-09-10T06:46:02.543" v="150" actId="27636"/>
          <ac:spMkLst>
            <pc:docMk/>
            <pc:sldMk cId="0" sldId="257"/>
            <ac:spMk id="47" creationId="{00000000-0000-0000-0000-000000000000}"/>
          </ac:spMkLst>
        </pc:spChg>
        <pc:picChg chg="add mod">
          <ac:chgData name="Lea Lenart Štefanič" userId="39ab7526-8660-451f-b85d-4c151b458338" providerId="ADAL" clId="{5320FB8A-9EE4-4FB0-9569-7C8887D481B0}" dt="2026-09-10T06:54:31.325" v="157" actId="1076"/>
          <ac:picMkLst>
            <pc:docMk/>
            <pc:sldMk cId="0" sldId="257"/>
            <ac:picMk id="49" creationId="{C227FF22-F551-AFE2-0B82-D55BB632BD61}"/>
          </ac:picMkLst>
        </pc:picChg>
      </pc:sldChg>
      <pc:sldChg chg="addSp modSp mod modAnim modNotes">
        <pc:chgData name="Lea Lenart Štefanič" userId="39ab7526-8660-451f-b85d-4c151b458338" providerId="ADAL" clId="{5320FB8A-9EE4-4FB0-9569-7C8887D481B0}" dt="2026-09-10T06:55:45.627" v="159" actId="1076"/>
        <pc:sldMkLst>
          <pc:docMk/>
          <pc:sldMk cId="0" sldId="258"/>
        </pc:sldMkLst>
        <pc:spChg chg="mod">
          <ac:chgData name="Lea Lenart Štefanič" userId="39ab7526-8660-451f-b85d-4c151b458338" providerId="ADAL" clId="{5320FB8A-9EE4-4FB0-9569-7C8887D481B0}" dt="2026-09-10T06:46:27.120" v="155" actId="6549"/>
          <ac:spMkLst>
            <pc:docMk/>
            <pc:sldMk cId="0" sldId="258"/>
            <ac:spMk id="5" creationId="{00000000-0000-0000-0000-000000000000}"/>
          </ac:spMkLst>
        </pc:spChg>
        <pc:spChg chg="mod">
          <ac:chgData name="Lea Lenart Štefanič" userId="39ab7526-8660-451f-b85d-4c151b458338" providerId="ADAL" clId="{5320FB8A-9EE4-4FB0-9569-7C8887D481B0}" dt="2026-09-10T06:46:02.459" v="78" actId="27636"/>
          <ac:spMkLst>
            <pc:docMk/>
            <pc:sldMk cId="0" sldId="258"/>
            <ac:spMk id="11" creationId="{00000000-0000-0000-0000-000000000000}"/>
          </ac:spMkLst>
        </pc:spChg>
        <pc:picChg chg="add mod">
          <ac:chgData name="Lea Lenart Štefanič" userId="39ab7526-8660-451f-b85d-4c151b458338" providerId="ADAL" clId="{5320FB8A-9EE4-4FB0-9569-7C8887D481B0}" dt="2026-09-10T06:55:45.627" v="159" actId="1076"/>
          <ac:picMkLst>
            <pc:docMk/>
            <pc:sldMk cId="0" sldId="258"/>
            <ac:picMk id="51" creationId="{EA882F7B-A1C4-B9C6-3667-1EA111C54F33}"/>
          </ac:picMkLst>
        </pc:picChg>
      </pc:sldChg>
      <pc:sldChg chg="addSp modSp mod modAnim modNotes">
        <pc:chgData name="Lea Lenart Štefanič" userId="39ab7526-8660-451f-b85d-4c151b458338" providerId="ADAL" clId="{5320FB8A-9EE4-4FB0-9569-7C8887D481B0}" dt="2026-09-10T06:56:42.821" v="161" actId="1076"/>
        <pc:sldMkLst>
          <pc:docMk/>
          <pc:sldMk cId="0" sldId="259"/>
        </pc:sldMkLst>
        <pc:picChg chg="add mod">
          <ac:chgData name="Lea Lenart Štefanič" userId="39ab7526-8660-451f-b85d-4c151b458338" providerId="ADAL" clId="{5320FB8A-9EE4-4FB0-9569-7C8887D481B0}" dt="2026-09-10T06:56:42.821" v="161" actId="1076"/>
          <ac:picMkLst>
            <pc:docMk/>
            <pc:sldMk cId="0" sldId="259"/>
            <ac:picMk id="62" creationId="{51F94CB9-02CF-70AD-890F-2885EC16FD95}"/>
          </ac:picMkLst>
        </pc:picChg>
      </pc:sldChg>
      <pc:sldChg chg="addSp modSp mod modAnim">
        <pc:chgData name="Lea Lenart Štefanič" userId="39ab7526-8660-451f-b85d-4c151b458338" providerId="ADAL" clId="{5320FB8A-9EE4-4FB0-9569-7C8887D481B0}" dt="2026-09-10T06:57:41.909" v="163" actId="1076"/>
        <pc:sldMkLst>
          <pc:docMk/>
          <pc:sldMk cId="0" sldId="260"/>
        </pc:sldMkLst>
        <pc:spChg chg="mod">
          <ac:chgData name="Lea Lenart Štefanič" userId="39ab7526-8660-451f-b85d-4c151b458338" providerId="ADAL" clId="{5320FB8A-9EE4-4FB0-9569-7C8887D481B0}" dt="2026-09-10T06:46:02.459" v="82" actId="27636"/>
          <ac:spMkLst>
            <pc:docMk/>
            <pc:sldMk cId="0" sldId="260"/>
            <ac:spMk id="14" creationId="{00000000-0000-0000-0000-000000000000}"/>
          </ac:spMkLst>
        </pc:spChg>
        <pc:spChg chg="mod">
          <ac:chgData name="Lea Lenart Štefanič" userId="39ab7526-8660-451f-b85d-4c151b458338" providerId="ADAL" clId="{5320FB8A-9EE4-4FB0-9569-7C8887D481B0}" dt="2026-09-10T06:46:02.459" v="79" actId="27636"/>
          <ac:spMkLst>
            <pc:docMk/>
            <pc:sldMk cId="0" sldId="260"/>
            <ac:spMk id="23" creationId="{00000000-0000-0000-0000-000000000000}"/>
          </ac:spMkLst>
        </pc:spChg>
        <pc:spChg chg="mod">
          <ac:chgData name="Lea Lenart Štefanič" userId="39ab7526-8660-451f-b85d-4c151b458338" providerId="ADAL" clId="{5320FB8A-9EE4-4FB0-9569-7C8887D481B0}" dt="2026-09-10T06:46:02.459" v="83" actId="27636"/>
          <ac:spMkLst>
            <pc:docMk/>
            <pc:sldMk cId="0" sldId="260"/>
            <ac:spMk id="32" creationId="{00000000-0000-0000-0000-000000000000}"/>
          </ac:spMkLst>
        </pc:spChg>
        <pc:spChg chg="mod">
          <ac:chgData name="Lea Lenart Štefanič" userId="39ab7526-8660-451f-b85d-4c151b458338" providerId="ADAL" clId="{5320FB8A-9EE4-4FB0-9569-7C8887D481B0}" dt="2026-09-10T06:46:02.459" v="84" actId="27636"/>
          <ac:spMkLst>
            <pc:docMk/>
            <pc:sldMk cId="0" sldId="260"/>
            <ac:spMk id="41" creationId="{00000000-0000-0000-0000-000000000000}"/>
          </ac:spMkLst>
        </pc:spChg>
        <pc:spChg chg="mod">
          <ac:chgData name="Lea Lenart Štefanič" userId="39ab7526-8660-451f-b85d-4c151b458338" providerId="ADAL" clId="{5320FB8A-9EE4-4FB0-9569-7C8887D481B0}" dt="2026-09-10T06:46:02.459" v="80" actId="27636"/>
          <ac:spMkLst>
            <pc:docMk/>
            <pc:sldMk cId="0" sldId="260"/>
            <ac:spMk id="50" creationId="{00000000-0000-0000-0000-000000000000}"/>
          </ac:spMkLst>
        </pc:spChg>
        <pc:spChg chg="mod">
          <ac:chgData name="Lea Lenart Štefanič" userId="39ab7526-8660-451f-b85d-4c151b458338" providerId="ADAL" clId="{5320FB8A-9EE4-4FB0-9569-7C8887D481B0}" dt="2026-09-10T06:46:02.459" v="81" actId="27636"/>
          <ac:spMkLst>
            <pc:docMk/>
            <pc:sldMk cId="0" sldId="260"/>
            <ac:spMk id="59" creationId="{00000000-0000-0000-0000-000000000000}"/>
          </ac:spMkLst>
        </pc:spChg>
        <pc:picChg chg="add mod">
          <ac:chgData name="Lea Lenart Štefanič" userId="39ab7526-8660-451f-b85d-4c151b458338" providerId="ADAL" clId="{5320FB8A-9EE4-4FB0-9569-7C8887D481B0}" dt="2026-09-10T06:57:41.909" v="163" actId="1076"/>
          <ac:picMkLst>
            <pc:docMk/>
            <pc:sldMk cId="0" sldId="260"/>
            <ac:picMk id="63" creationId="{F1E379E7-E739-F6B0-1088-DEA6BFF85A43}"/>
          </ac:picMkLst>
        </pc:picChg>
      </pc:sldChg>
      <pc:sldChg chg="addSp modSp mod modAnim">
        <pc:chgData name="Lea Lenart Štefanič" userId="39ab7526-8660-451f-b85d-4c151b458338" providerId="ADAL" clId="{5320FB8A-9EE4-4FB0-9569-7C8887D481B0}" dt="2026-09-10T06:58:18.045" v="165" actId="1076"/>
        <pc:sldMkLst>
          <pc:docMk/>
          <pc:sldMk cId="0" sldId="261"/>
        </pc:sldMkLst>
        <pc:spChg chg="mod">
          <ac:chgData name="Lea Lenart Štefanič" userId="39ab7526-8660-451f-b85d-4c151b458338" providerId="ADAL" clId="{5320FB8A-9EE4-4FB0-9569-7C8887D481B0}" dt="2026-09-10T06:46:02.475" v="87" actId="27636"/>
          <ac:spMkLst>
            <pc:docMk/>
            <pc:sldMk cId="0" sldId="261"/>
            <ac:spMk id="14" creationId="{00000000-0000-0000-0000-000000000000}"/>
          </ac:spMkLst>
        </pc:spChg>
        <pc:spChg chg="mod">
          <ac:chgData name="Lea Lenart Štefanič" userId="39ab7526-8660-451f-b85d-4c151b458338" providerId="ADAL" clId="{5320FB8A-9EE4-4FB0-9569-7C8887D481B0}" dt="2026-09-10T06:46:02.475" v="89" actId="27636"/>
          <ac:spMkLst>
            <pc:docMk/>
            <pc:sldMk cId="0" sldId="261"/>
            <ac:spMk id="23" creationId="{00000000-0000-0000-0000-000000000000}"/>
          </ac:spMkLst>
        </pc:spChg>
        <pc:spChg chg="mod">
          <ac:chgData name="Lea Lenart Štefanič" userId="39ab7526-8660-451f-b85d-4c151b458338" providerId="ADAL" clId="{5320FB8A-9EE4-4FB0-9569-7C8887D481B0}" dt="2026-09-10T06:46:02.475" v="88" actId="27636"/>
          <ac:spMkLst>
            <pc:docMk/>
            <pc:sldMk cId="0" sldId="261"/>
            <ac:spMk id="32" creationId="{00000000-0000-0000-0000-000000000000}"/>
          </ac:spMkLst>
        </pc:spChg>
        <pc:spChg chg="mod">
          <ac:chgData name="Lea Lenart Štefanič" userId="39ab7526-8660-451f-b85d-4c151b458338" providerId="ADAL" clId="{5320FB8A-9EE4-4FB0-9569-7C8887D481B0}" dt="2026-09-10T06:46:02.475" v="90" actId="27636"/>
          <ac:spMkLst>
            <pc:docMk/>
            <pc:sldMk cId="0" sldId="261"/>
            <ac:spMk id="41" creationId="{00000000-0000-0000-0000-000000000000}"/>
          </ac:spMkLst>
        </pc:spChg>
        <pc:spChg chg="mod">
          <ac:chgData name="Lea Lenart Štefanič" userId="39ab7526-8660-451f-b85d-4c151b458338" providerId="ADAL" clId="{5320FB8A-9EE4-4FB0-9569-7C8887D481B0}" dt="2026-09-10T06:46:02.475" v="86" actId="27636"/>
          <ac:spMkLst>
            <pc:docMk/>
            <pc:sldMk cId="0" sldId="261"/>
            <ac:spMk id="50" creationId="{00000000-0000-0000-0000-000000000000}"/>
          </ac:spMkLst>
        </pc:spChg>
        <pc:spChg chg="mod">
          <ac:chgData name="Lea Lenart Štefanič" userId="39ab7526-8660-451f-b85d-4c151b458338" providerId="ADAL" clId="{5320FB8A-9EE4-4FB0-9569-7C8887D481B0}" dt="2026-09-10T06:46:02.475" v="85" actId="27636"/>
          <ac:spMkLst>
            <pc:docMk/>
            <pc:sldMk cId="0" sldId="261"/>
            <ac:spMk id="59" creationId="{00000000-0000-0000-0000-000000000000}"/>
          </ac:spMkLst>
        </pc:spChg>
        <pc:picChg chg="add mod">
          <ac:chgData name="Lea Lenart Štefanič" userId="39ab7526-8660-451f-b85d-4c151b458338" providerId="ADAL" clId="{5320FB8A-9EE4-4FB0-9569-7C8887D481B0}" dt="2026-09-10T06:58:18.045" v="165" actId="1076"/>
          <ac:picMkLst>
            <pc:docMk/>
            <pc:sldMk cId="0" sldId="261"/>
            <ac:picMk id="63" creationId="{B4821377-126E-899A-4E56-8476850E3904}"/>
          </ac:picMkLst>
        </pc:picChg>
      </pc:sldChg>
      <pc:sldChg chg="addSp modSp mod modAnim">
        <pc:chgData name="Lea Lenart Štefanič" userId="39ab7526-8660-451f-b85d-4c151b458338" providerId="ADAL" clId="{5320FB8A-9EE4-4FB0-9569-7C8887D481B0}" dt="2026-09-10T06:59:17.797" v="167" actId="1076"/>
        <pc:sldMkLst>
          <pc:docMk/>
          <pc:sldMk cId="0" sldId="262"/>
        </pc:sldMkLst>
        <pc:spChg chg="mod">
          <ac:chgData name="Lea Lenart Štefanič" userId="39ab7526-8660-451f-b85d-4c151b458338" providerId="ADAL" clId="{5320FB8A-9EE4-4FB0-9569-7C8887D481B0}" dt="2026-09-10T06:46:02.475" v="93" actId="27636"/>
          <ac:spMkLst>
            <pc:docMk/>
            <pc:sldMk cId="0" sldId="262"/>
            <ac:spMk id="14" creationId="{00000000-0000-0000-0000-000000000000}"/>
          </ac:spMkLst>
        </pc:spChg>
        <pc:spChg chg="mod">
          <ac:chgData name="Lea Lenart Štefanič" userId="39ab7526-8660-451f-b85d-4c151b458338" providerId="ADAL" clId="{5320FB8A-9EE4-4FB0-9569-7C8887D481B0}" dt="2026-09-10T06:46:02.475" v="94" actId="27636"/>
          <ac:spMkLst>
            <pc:docMk/>
            <pc:sldMk cId="0" sldId="262"/>
            <ac:spMk id="23" creationId="{00000000-0000-0000-0000-000000000000}"/>
          </ac:spMkLst>
        </pc:spChg>
        <pc:spChg chg="mod">
          <ac:chgData name="Lea Lenart Štefanič" userId="39ab7526-8660-451f-b85d-4c151b458338" providerId="ADAL" clId="{5320FB8A-9EE4-4FB0-9569-7C8887D481B0}" dt="2026-09-10T06:46:02.475" v="91" actId="27636"/>
          <ac:spMkLst>
            <pc:docMk/>
            <pc:sldMk cId="0" sldId="262"/>
            <ac:spMk id="32" creationId="{00000000-0000-0000-0000-000000000000}"/>
          </ac:spMkLst>
        </pc:spChg>
        <pc:spChg chg="mod">
          <ac:chgData name="Lea Lenart Štefanič" userId="39ab7526-8660-451f-b85d-4c151b458338" providerId="ADAL" clId="{5320FB8A-9EE4-4FB0-9569-7C8887D481B0}" dt="2026-09-10T06:46:02.475" v="95" actId="27636"/>
          <ac:spMkLst>
            <pc:docMk/>
            <pc:sldMk cId="0" sldId="262"/>
            <ac:spMk id="41" creationId="{00000000-0000-0000-0000-000000000000}"/>
          </ac:spMkLst>
        </pc:spChg>
        <pc:spChg chg="mod">
          <ac:chgData name="Lea Lenart Štefanič" userId="39ab7526-8660-451f-b85d-4c151b458338" providerId="ADAL" clId="{5320FB8A-9EE4-4FB0-9569-7C8887D481B0}" dt="2026-09-10T06:46:02.475" v="92" actId="27636"/>
          <ac:spMkLst>
            <pc:docMk/>
            <pc:sldMk cId="0" sldId="262"/>
            <ac:spMk id="50" creationId="{00000000-0000-0000-0000-000000000000}"/>
          </ac:spMkLst>
        </pc:spChg>
        <pc:spChg chg="mod">
          <ac:chgData name="Lea Lenart Štefanič" userId="39ab7526-8660-451f-b85d-4c151b458338" providerId="ADAL" clId="{5320FB8A-9EE4-4FB0-9569-7C8887D481B0}" dt="2026-09-10T06:46:02.475" v="96" actId="27636"/>
          <ac:spMkLst>
            <pc:docMk/>
            <pc:sldMk cId="0" sldId="262"/>
            <ac:spMk id="59" creationId="{00000000-0000-0000-0000-000000000000}"/>
          </ac:spMkLst>
        </pc:spChg>
        <pc:picChg chg="add mod">
          <ac:chgData name="Lea Lenart Štefanič" userId="39ab7526-8660-451f-b85d-4c151b458338" providerId="ADAL" clId="{5320FB8A-9EE4-4FB0-9569-7C8887D481B0}" dt="2026-09-10T06:59:17.797" v="167" actId="1076"/>
          <ac:picMkLst>
            <pc:docMk/>
            <pc:sldMk cId="0" sldId="262"/>
            <ac:picMk id="63" creationId="{48B6E993-F809-0208-6E4D-FDDF83FC6F8B}"/>
          </ac:picMkLst>
        </pc:picChg>
      </pc:sldChg>
      <pc:sldChg chg="addSp modSp mod modAnim">
        <pc:chgData name="Lea Lenart Štefanič" userId="39ab7526-8660-451f-b85d-4c151b458338" providerId="ADAL" clId="{5320FB8A-9EE4-4FB0-9569-7C8887D481B0}" dt="2026-09-10T06:59:55.455" v="169" actId="1076"/>
        <pc:sldMkLst>
          <pc:docMk/>
          <pc:sldMk cId="0" sldId="263"/>
        </pc:sldMkLst>
        <pc:spChg chg="mod">
          <ac:chgData name="Lea Lenart Štefanič" userId="39ab7526-8660-451f-b85d-4c151b458338" providerId="ADAL" clId="{5320FB8A-9EE4-4FB0-9569-7C8887D481B0}" dt="2026-09-10T06:46:02.475" v="99" actId="27636"/>
          <ac:spMkLst>
            <pc:docMk/>
            <pc:sldMk cId="0" sldId="263"/>
            <ac:spMk id="14" creationId="{00000000-0000-0000-0000-000000000000}"/>
          </ac:spMkLst>
        </pc:spChg>
        <pc:spChg chg="mod">
          <ac:chgData name="Lea Lenart Štefanič" userId="39ab7526-8660-451f-b85d-4c151b458338" providerId="ADAL" clId="{5320FB8A-9EE4-4FB0-9569-7C8887D481B0}" dt="2026-09-10T06:46:02.491" v="102" actId="27636"/>
          <ac:spMkLst>
            <pc:docMk/>
            <pc:sldMk cId="0" sldId="263"/>
            <ac:spMk id="23" creationId="{00000000-0000-0000-0000-000000000000}"/>
          </ac:spMkLst>
        </pc:spChg>
        <pc:spChg chg="mod">
          <ac:chgData name="Lea Lenart Štefanič" userId="39ab7526-8660-451f-b85d-4c151b458338" providerId="ADAL" clId="{5320FB8A-9EE4-4FB0-9569-7C8887D481B0}" dt="2026-09-10T06:46:02.491" v="100" actId="27636"/>
          <ac:spMkLst>
            <pc:docMk/>
            <pc:sldMk cId="0" sldId="263"/>
            <ac:spMk id="32" creationId="{00000000-0000-0000-0000-000000000000}"/>
          </ac:spMkLst>
        </pc:spChg>
        <pc:spChg chg="mod">
          <ac:chgData name="Lea Lenart Štefanič" userId="39ab7526-8660-451f-b85d-4c151b458338" providerId="ADAL" clId="{5320FB8A-9EE4-4FB0-9569-7C8887D481B0}" dt="2026-09-10T06:46:02.475" v="97" actId="27636"/>
          <ac:spMkLst>
            <pc:docMk/>
            <pc:sldMk cId="0" sldId="263"/>
            <ac:spMk id="41" creationId="{00000000-0000-0000-0000-000000000000}"/>
          </ac:spMkLst>
        </pc:spChg>
        <pc:spChg chg="mod">
          <ac:chgData name="Lea Lenart Štefanič" userId="39ab7526-8660-451f-b85d-4c151b458338" providerId="ADAL" clId="{5320FB8A-9EE4-4FB0-9569-7C8887D481B0}" dt="2026-09-10T06:46:02.491" v="101" actId="27636"/>
          <ac:spMkLst>
            <pc:docMk/>
            <pc:sldMk cId="0" sldId="263"/>
            <ac:spMk id="50" creationId="{00000000-0000-0000-0000-000000000000}"/>
          </ac:spMkLst>
        </pc:spChg>
        <pc:spChg chg="mod">
          <ac:chgData name="Lea Lenart Štefanič" userId="39ab7526-8660-451f-b85d-4c151b458338" providerId="ADAL" clId="{5320FB8A-9EE4-4FB0-9569-7C8887D481B0}" dt="2026-09-10T06:46:02.475" v="98" actId="27636"/>
          <ac:spMkLst>
            <pc:docMk/>
            <pc:sldMk cId="0" sldId="263"/>
            <ac:spMk id="59" creationId="{00000000-0000-0000-0000-000000000000}"/>
          </ac:spMkLst>
        </pc:spChg>
        <pc:picChg chg="add mod">
          <ac:chgData name="Lea Lenart Štefanič" userId="39ab7526-8660-451f-b85d-4c151b458338" providerId="ADAL" clId="{5320FB8A-9EE4-4FB0-9569-7C8887D481B0}" dt="2026-09-10T06:59:55.455" v="169" actId="1076"/>
          <ac:picMkLst>
            <pc:docMk/>
            <pc:sldMk cId="0" sldId="263"/>
            <ac:picMk id="63" creationId="{AC51F2C3-62A5-41D7-5B1D-0417FDAC01C3}"/>
          </ac:picMkLst>
        </pc:picChg>
      </pc:sldChg>
      <pc:sldChg chg="addSp modSp mod modAnim">
        <pc:chgData name="Lea Lenart Štefanič" userId="39ab7526-8660-451f-b85d-4c151b458338" providerId="ADAL" clId="{5320FB8A-9EE4-4FB0-9569-7C8887D481B0}" dt="2026-09-10T07:00:51.825" v="172" actId="207"/>
        <pc:sldMkLst>
          <pc:docMk/>
          <pc:sldMk cId="0" sldId="264"/>
        </pc:sldMkLst>
        <pc:spChg chg="mod">
          <ac:chgData name="Lea Lenart Štefanič" userId="39ab7526-8660-451f-b85d-4c151b458338" providerId="ADAL" clId="{5320FB8A-9EE4-4FB0-9569-7C8887D481B0}" dt="2026-09-10T07:00:51.825" v="172" actId="207"/>
          <ac:spMkLst>
            <pc:docMk/>
            <pc:sldMk cId="0" sldId="264"/>
            <ac:spMk id="8" creationId="{00000000-0000-0000-0000-000000000000}"/>
          </ac:spMkLst>
        </pc:spChg>
        <pc:spChg chg="mod">
          <ac:chgData name="Lea Lenart Štefanič" userId="39ab7526-8660-451f-b85d-4c151b458338" providerId="ADAL" clId="{5320FB8A-9EE4-4FB0-9569-7C8887D481B0}" dt="2026-09-10T06:46:02.491" v="103" actId="27636"/>
          <ac:spMkLst>
            <pc:docMk/>
            <pc:sldMk cId="0" sldId="264"/>
            <ac:spMk id="14" creationId="{00000000-0000-0000-0000-000000000000}"/>
          </ac:spMkLst>
        </pc:spChg>
        <pc:picChg chg="add mod">
          <ac:chgData name="Lea Lenart Štefanič" userId="39ab7526-8660-451f-b85d-4c151b458338" providerId="ADAL" clId="{5320FB8A-9EE4-4FB0-9569-7C8887D481B0}" dt="2026-09-10T07:00:45.902" v="171" actId="1076"/>
          <ac:picMkLst>
            <pc:docMk/>
            <pc:sldMk cId="0" sldId="264"/>
            <ac:picMk id="50" creationId="{7798D91D-192B-F9B4-C8F7-5123EF96941B}"/>
          </ac:picMkLst>
        </pc:picChg>
      </pc:sldChg>
      <pc:sldChg chg="addSp modSp mod modAnim">
        <pc:chgData name="Lea Lenart Štefanič" userId="39ab7526-8660-451f-b85d-4c151b458338" providerId="ADAL" clId="{5320FB8A-9EE4-4FB0-9569-7C8887D481B0}" dt="2026-09-10T07:01:39.044" v="174" actId="1076"/>
        <pc:sldMkLst>
          <pc:docMk/>
          <pc:sldMk cId="0" sldId="265"/>
        </pc:sldMkLst>
        <pc:spChg chg="mod">
          <ac:chgData name="Lea Lenart Štefanič" userId="39ab7526-8660-451f-b85d-4c151b458338" providerId="ADAL" clId="{5320FB8A-9EE4-4FB0-9569-7C8887D481B0}" dt="2026-09-10T06:46:02.501" v="107" actId="27636"/>
          <ac:spMkLst>
            <pc:docMk/>
            <pc:sldMk cId="0" sldId="265"/>
            <ac:spMk id="14" creationId="{00000000-0000-0000-0000-000000000000}"/>
          </ac:spMkLst>
        </pc:spChg>
        <pc:spChg chg="mod">
          <ac:chgData name="Lea Lenart Štefanič" userId="39ab7526-8660-451f-b85d-4c151b458338" providerId="ADAL" clId="{5320FB8A-9EE4-4FB0-9569-7C8887D481B0}" dt="2026-09-10T06:46:02.501" v="109" actId="27636"/>
          <ac:spMkLst>
            <pc:docMk/>
            <pc:sldMk cId="0" sldId="265"/>
            <ac:spMk id="23" creationId="{00000000-0000-0000-0000-000000000000}"/>
          </ac:spMkLst>
        </pc:spChg>
        <pc:spChg chg="mod">
          <ac:chgData name="Lea Lenart Štefanič" userId="39ab7526-8660-451f-b85d-4c151b458338" providerId="ADAL" clId="{5320FB8A-9EE4-4FB0-9569-7C8887D481B0}" dt="2026-09-10T06:46:02.491" v="106" actId="27636"/>
          <ac:spMkLst>
            <pc:docMk/>
            <pc:sldMk cId="0" sldId="265"/>
            <ac:spMk id="32" creationId="{00000000-0000-0000-0000-000000000000}"/>
          </ac:spMkLst>
        </pc:spChg>
        <pc:spChg chg="mod">
          <ac:chgData name="Lea Lenart Štefanič" userId="39ab7526-8660-451f-b85d-4c151b458338" providerId="ADAL" clId="{5320FB8A-9EE4-4FB0-9569-7C8887D481B0}" dt="2026-09-10T06:46:02.491" v="104" actId="27636"/>
          <ac:spMkLst>
            <pc:docMk/>
            <pc:sldMk cId="0" sldId="265"/>
            <ac:spMk id="41" creationId="{00000000-0000-0000-0000-000000000000}"/>
          </ac:spMkLst>
        </pc:spChg>
        <pc:spChg chg="mod">
          <ac:chgData name="Lea Lenart Štefanič" userId="39ab7526-8660-451f-b85d-4c151b458338" providerId="ADAL" clId="{5320FB8A-9EE4-4FB0-9569-7C8887D481B0}" dt="2026-09-10T06:46:02.491" v="105" actId="27636"/>
          <ac:spMkLst>
            <pc:docMk/>
            <pc:sldMk cId="0" sldId="265"/>
            <ac:spMk id="50" creationId="{00000000-0000-0000-0000-000000000000}"/>
          </ac:spMkLst>
        </pc:spChg>
        <pc:spChg chg="mod">
          <ac:chgData name="Lea Lenart Štefanič" userId="39ab7526-8660-451f-b85d-4c151b458338" providerId="ADAL" clId="{5320FB8A-9EE4-4FB0-9569-7C8887D481B0}" dt="2026-09-10T06:46:02.501" v="108" actId="27636"/>
          <ac:spMkLst>
            <pc:docMk/>
            <pc:sldMk cId="0" sldId="265"/>
            <ac:spMk id="59" creationId="{00000000-0000-0000-0000-000000000000}"/>
          </ac:spMkLst>
        </pc:spChg>
        <pc:picChg chg="add mod">
          <ac:chgData name="Lea Lenart Štefanič" userId="39ab7526-8660-451f-b85d-4c151b458338" providerId="ADAL" clId="{5320FB8A-9EE4-4FB0-9569-7C8887D481B0}" dt="2026-09-10T07:01:39.044" v="174" actId="1076"/>
          <ac:picMkLst>
            <pc:docMk/>
            <pc:sldMk cId="0" sldId="265"/>
            <ac:picMk id="63" creationId="{9E065628-42E7-B0C8-C904-58AB03755138}"/>
          </ac:picMkLst>
        </pc:picChg>
      </pc:sldChg>
      <pc:sldChg chg="addSp modSp mod modAnim">
        <pc:chgData name="Lea Lenart Štefanič" userId="39ab7526-8660-451f-b85d-4c151b458338" providerId="ADAL" clId="{5320FB8A-9EE4-4FB0-9569-7C8887D481B0}" dt="2026-09-10T07:02:23.383" v="176" actId="1076"/>
        <pc:sldMkLst>
          <pc:docMk/>
          <pc:sldMk cId="0" sldId="266"/>
        </pc:sldMkLst>
        <pc:spChg chg="mod">
          <ac:chgData name="Lea Lenart Štefanič" userId="39ab7526-8660-451f-b85d-4c151b458338" providerId="ADAL" clId="{5320FB8A-9EE4-4FB0-9569-7C8887D481B0}" dt="2026-09-10T06:46:02.507" v="113" actId="27636"/>
          <ac:spMkLst>
            <pc:docMk/>
            <pc:sldMk cId="0" sldId="266"/>
            <ac:spMk id="14" creationId="{00000000-0000-0000-0000-000000000000}"/>
          </ac:spMkLst>
        </pc:spChg>
        <pc:spChg chg="mod">
          <ac:chgData name="Lea Lenart Štefanič" userId="39ab7526-8660-451f-b85d-4c151b458338" providerId="ADAL" clId="{5320FB8A-9EE4-4FB0-9569-7C8887D481B0}" dt="2026-09-10T06:46:02.507" v="114" actId="27636"/>
          <ac:spMkLst>
            <pc:docMk/>
            <pc:sldMk cId="0" sldId="266"/>
            <ac:spMk id="23" creationId="{00000000-0000-0000-0000-000000000000}"/>
          </ac:spMkLst>
        </pc:spChg>
        <pc:spChg chg="mod">
          <ac:chgData name="Lea Lenart Štefanič" userId="39ab7526-8660-451f-b85d-4c151b458338" providerId="ADAL" clId="{5320FB8A-9EE4-4FB0-9569-7C8887D481B0}" dt="2026-09-10T06:46:02.501" v="110" actId="27636"/>
          <ac:spMkLst>
            <pc:docMk/>
            <pc:sldMk cId="0" sldId="266"/>
            <ac:spMk id="32" creationId="{00000000-0000-0000-0000-000000000000}"/>
          </ac:spMkLst>
        </pc:spChg>
        <pc:spChg chg="mod">
          <ac:chgData name="Lea Lenart Štefanič" userId="39ab7526-8660-451f-b85d-4c151b458338" providerId="ADAL" clId="{5320FB8A-9EE4-4FB0-9569-7C8887D481B0}" dt="2026-09-10T06:46:02.507" v="112" actId="27636"/>
          <ac:spMkLst>
            <pc:docMk/>
            <pc:sldMk cId="0" sldId="266"/>
            <ac:spMk id="41" creationId="{00000000-0000-0000-0000-000000000000}"/>
          </ac:spMkLst>
        </pc:spChg>
        <pc:spChg chg="mod">
          <ac:chgData name="Lea Lenart Štefanič" userId="39ab7526-8660-451f-b85d-4c151b458338" providerId="ADAL" clId="{5320FB8A-9EE4-4FB0-9569-7C8887D481B0}" dt="2026-09-10T06:46:02.501" v="111" actId="27636"/>
          <ac:spMkLst>
            <pc:docMk/>
            <pc:sldMk cId="0" sldId="266"/>
            <ac:spMk id="50" creationId="{00000000-0000-0000-0000-000000000000}"/>
          </ac:spMkLst>
        </pc:spChg>
        <pc:spChg chg="mod">
          <ac:chgData name="Lea Lenart Štefanič" userId="39ab7526-8660-451f-b85d-4c151b458338" providerId="ADAL" clId="{5320FB8A-9EE4-4FB0-9569-7C8887D481B0}" dt="2026-09-10T06:46:02.507" v="115" actId="27636"/>
          <ac:spMkLst>
            <pc:docMk/>
            <pc:sldMk cId="0" sldId="266"/>
            <ac:spMk id="59" creationId="{00000000-0000-0000-0000-000000000000}"/>
          </ac:spMkLst>
        </pc:spChg>
        <pc:picChg chg="add mod">
          <ac:chgData name="Lea Lenart Štefanič" userId="39ab7526-8660-451f-b85d-4c151b458338" providerId="ADAL" clId="{5320FB8A-9EE4-4FB0-9569-7C8887D481B0}" dt="2026-09-10T07:02:23.383" v="176" actId="1076"/>
          <ac:picMkLst>
            <pc:docMk/>
            <pc:sldMk cId="0" sldId="266"/>
            <ac:picMk id="64" creationId="{31D84808-DD3B-48F5-85B5-D3D4A2277C2F}"/>
          </ac:picMkLst>
        </pc:picChg>
      </pc:sldChg>
      <pc:sldChg chg="addSp modSp mod modAnim">
        <pc:chgData name="Lea Lenart Štefanič" userId="39ab7526-8660-451f-b85d-4c151b458338" providerId="ADAL" clId="{5320FB8A-9EE4-4FB0-9569-7C8887D481B0}" dt="2026-09-10T07:03:07.621" v="179" actId="1076"/>
        <pc:sldMkLst>
          <pc:docMk/>
          <pc:sldMk cId="0" sldId="267"/>
        </pc:sldMkLst>
        <pc:spChg chg="mod">
          <ac:chgData name="Lea Lenart Štefanič" userId="39ab7526-8660-451f-b85d-4c151b458338" providerId="ADAL" clId="{5320FB8A-9EE4-4FB0-9569-7C8887D481B0}" dt="2026-09-10T06:46:02.507" v="118" actId="27636"/>
          <ac:spMkLst>
            <pc:docMk/>
            <pc:sldMk cId="0" sldId="267"/>
            <ac:spMk id="14" creationId="{00000000-0000-0000-0000-000000000000}"/>
          </ac:spMkLst>
        </pc:spChg>
        <pc:spChg chg="mod">
          <ac:chgData name="Lea Lenart Štefanič" userId="39ab7526-8660-451f-b85d-4c151b458338" providerId="ADAL" clId="{5320FB8A-9EE4-4FB0-9569-7C8887D481B0}" dt="2026-09-10T06:46:02.507" v="121" actId="27636"/>
          <ac:spMkLst>
            <pc:docMk/>
            <pc:sldMk cId="0" sldId="267"/>
            <ac:spMk id="23" creationId="{00000000-0000-0000-0000-000000000000}"/>
          </ac:spMkLst>
        </pc:spChg>
        <pc:spChg chg="mod">
          <ac:chgData name="Lea Lenart Štefanič" userId="39ab7526-8660-451f-b85d-4c151b458338" providerId="ADAL" clId="{5320FB8A-9EE4-4FB0-9569-7C8887D481B0}" dt="2026-09-10T06:46:02.507" v="120" actId="27636"/>
          <ac:spMkLst>
            <pc:docMk/>
            <pc:sldMk cId="0" sldId="267"/>
            <ac:spMk id="32" creationId="{00000000-0000-0000-0000-000000000000}"/>
          </ac:spMkLst>
        </pc:spChg>
        <pc:spChg chg="mod">
          <ac:chgData name="Lea Lenart Štefanič" userId="39ab7526-8660-451f-b85d-4c151b458338" providerId="ADAL" clId="{5320FB8A-9EE4-4FB0-9569-7C8887D481B0}" dt="2026-09-10T06:46:02.507" v="116" actId="27636"/>
          <ac:spMkLst>
            <pc:docMk/>
            <pc:sldMk cId="0" sldId="267"/>
            <ac:spMk id="41" creationId="{00000000-0000-0000-0000-000000000000}"/>
          </ac:spMkLst>
        </pc:spChg>
        <pc:spChg chg="mod">
          <ac:chgData name="Lea Lenart Štefanič" userId="39ab7526-8660-451f-b85d-4c151b458338" providerId="ADAL" clId="{5320FB8A-9EE4-4FB0-9569-7C8887D481B0}" dt="2026-09-10T06:46:02.507" v="119" actId="27636"/>
          <ac:spMkLst>
            <pc:docMk/>
            <pc:sldMk cId="0" sldId="267"/>
            <ac:spMk id="50" creationId="{00000000-0000-0000-0000-000000000000}"/>
          </ac:spMkLst>
        </pc:spChg>
        <pc:spChg chg="mod">
          <ac:chgData name="Lea Lenart Štefanič" userId="39ab7526-8660-451f-b85d-4c151b458338" providerId="ADAL" clId="{5320FB8A-9EE4-4FB0-9569-7C8887D481B0}" dt="2026-09-10T06:46:02.507" v="117" actId="27636"/>
          <ac:spMkLst>
            <pc:docMk/>
            <pc:sldMk cId="0" sldId="267"/>
            <ac:spMk id="59" creationId="{00000000-0000-0000-0000-000000000000}"/>
          </ac:spMkLst>
        </pc:spChg>
        <pc:picChg chg="add mod">
          <ac:chgData name="Lea Lenart Štefanič" userId="39ab7526-8660-451f-b85d-4c151b458338" providerId="ADAL" clId="{5320FB8A-9EE4-4FB0-9569-7C8887D481B0}" dt="2026-09-10T07:03:07.621" v="179" actId="1076"/>
          <ac:picMkLst>
            <pc:docMk/>
            <pc:sldMk cId="0" sldId="267"/>
            <ac:picMk id="63" creationId="{78249BAE-F9B0-F475-8413-BC6E8AE14466}"/>
          </ac:picMkLst>
        </pc:picChg>
      </pc:sldChg>
      <pc:sldChg chg="addSp modSp mod modAnim">
        <pc:chgData name="Lea Lenart Štefanič" userId="39ab7526-8660-451f-b85d-4c151b458338" providerId="ADAL" clId="{5320FB8A-9EE4-4FB0-9569-7C8887D481B0}" dt="2026-09-10T07:03:58.153" v="181" actId="1076"/>
        <pc:sldMkLst>
          <pc:docMk/>
          <pc:sldMk cId="0" sldId="268"/>
        </pc:sldMkLst>
        <pc:spChg chg="mod">
          <ac:chgData name="Lea Lenart Štefanič" userId="39ab7526-8660-451f-b85d-4c151b458338" providerId="ADAL" clId="{5320FB8A-9EE4-4FB0-9569-7C8887D481B0}" dt="2026-09-10T06:46:02.507" v="126" actId="27636"/>
          <ac:spMkLst>
            <pc:docMk/>
            <pc:sldMk cId="0" sldId="268"/>
            <ac:spMk id="14" creationId="{00000000-0000-0000-0000-000000000000}"/>
          </ac:spMkLst>
        </pc:spChg>
        <pc:spChg chg="mod">
          <ac:chgData name="Lea Lenart Štefanič" userId="39ab7526-8660-451f-b85d-4c151b458338" providerId="ADAL" clId="{5320FB8A-9EE4-4FB0-9569-7C8887D481B0}" dt="2026-09-10T06:46:02.507" v="125" actId="27636"/>
          <ac:spMkLst>
            <pc:docMk/>
            <pc:sldMk cId="0" sldId="268"/>
            <ac:spMk id="23" creationId="{00000000-0000-0000-0000-000000000000}"/>
          </ac:spMkLst>
        </pc:spChg>
        <pc:spChg chg="mod">
          <ac:chgData name="Lea Lenart Štefanič" userId="39ab7526-8660-451f-b85d-4c151b458338" providerId="ADAL" clId="{5320FB8A-9EE4-4FB0-9569-7C8887D481B0}" dt="2026-09-10T06:46:02.507" v="122" actId="27636"/>
          <ac:spMkLst>
            <pc:docMk/>
            <pc:sldMk cId="0" sldId="268"/>
            <ac:spMk id="32" creationId="{00000000-0000-0000-0000-000000000000}"/>
          </ac:spMkLst>
        </pc:spChg>
        <pc:spChg chg="mod">
          <ac:chgData name="Lea Lenart Štefanič" userId="39ab7526-8660-451f-b85d-4c151b458338" providerId="ADAL" clId="{5320FB8A-9EE4-4FB0-9569-7C8887D481B0}" dt="2026-09-10T06:46:02.507" v="123" actId="27636"/>
          <ac:spMkLst>
            <pc:docMk/>
            <pc:sldMk cId="0" sldId="268"/>
            <ac:spMk id="41" creationId="{00000000-0000-0000-0000-000000000000}"/>
          </ac:spMkLst>
        </pc:spChg>
        <pc:spChg chg="mod">
          <ac:chgData name="Lea Lenart Štefanič" userId="39ab7526-8660-451f-b85d-4c151b458338" providerId="ADAL" clId="{5320FB8A-9EE4-4FB0-9569-7C8887D481B0}" dt="2026-09-10T06:46:02.507" v="127" actId="27636"/>
          <ac:spMkLst>
            <pc:docMk/>
            <pc:sldMk cId="0" sldId="268"/>
            <ac:spMk id="50" creationId="{00000000-0000-0000-0000-000000000000}"/>
          </ac:spMkLst>
        </pc:spChg>
        <pc:spChg chg="mod">
          <ac:chgData name="Lea Lenart Štefanič" userId="39ab7526-8660-451f-b85d-4c151b458338" providerId="ADAL" clId="{5320FB8A-9EE4-4FB0-9569-7C8887D481B0}" dt="2026-09-10T06:46:02.507" v="124" actId="27636"/>
          <ac:spMkLst>
            <pc:docMk/>
            <pc:sldMk cId="0" sldId="268"/>
            <ac:spMk id="59" creationId="{00000000-0000-0000-0000-000000000000}"/>
          </ac:spMkLst>
        </pc:spChg>
        <pc:picChg chg="add mod">
          <ac:chgData name="Lea Lenart Štefanič" userId="39ab7526-8660-451f-b85d-4c151b458338" providerId="ADAL" clId="{5320FB8A-9EE4-4FB0-9569-7C8887D481B0}" dt="2026-09-10T07:03:58.153" v="181" actId="1076"/>
          <ac:picMkLst>
            <pc:docMk/>
            <pc:sldMk cId="0" sldId="268"/>
            <ac:picMk id="63" creationId="{E29713CA-BB4D-FBA2-E32A-A292C66426C1}"/>
          </ac:picMkLst>
        </pc:picChg>
      </pc:sldChg>
      <pc:sldChg chg="addSp modSp mod modAnim">
        <pc:chgData name="Lea Lenart Štefanič" userId="39ab7526-8660-451f-b85d-4c151b458338" providerId="ADAL" clId="{5320FB8A-9EE4-4FB0-9569-7C8887D481B0}" dt="2026-09-10T07:04:50.469" v="183" actId="1076"/>
        <pc:sldMkLst>
          <pc:docMk/>
          <pc:sldMk cId="0" sldId="269"/>
        </pc:sldMkLst>
        <pc:spChg chg="mod">
          <ac:chgData name="Lea Lenart Štefanič" userId="39ab7526-8660-451f-b85d-4c151b458338" providerId="ADAL" clId="{5320FB8A-9EE4-4FB0-9569-7C8887D481B0}" dt="2026-09-10T06:46:02.523" v="132" actId="27636"/>
          <ac:spMkLst>
            <pc:docMk/>
            <pc:sldMk cId="0" sldId="269"/>
            <ac:spMk id="14" creationId="{00000000-0000-0000-0000-000000000000}"/>
          </ac:spMkLst>
        </pc:spChg>
        <pc:spChg chg="mod">
          <ac:chgData name="Lea Lenart Štefanič" userId="39ab7526-8660-451f-b85d-4c151b458338" providerId="ADAL" clId="{5320FB8A-9EE4-4FB0-9569-7C8887D481B0}" dt="2026-09-10T06:46:02.523" v="130" actId="27636"/>
          <ac:spMkLst>
            <pc:docMk/>
            <pc:sldMk cId="0" sldId="269"/>
            <ac:spMk id="23" creationId="{00000000-0000-0000-0000-000000000000}"/>
          </ac:spMkLst>
        </pc:spChg>
        <pc:spChg chg="mod">
          <ac:chgData name="Lea Lenart Štefanič" userId="39ab7526-8660-451f-b85d-4c151b458338" providerId="ADAL" clId="{5320FB8A-9EE4-4FB0-9569-7C8887D481B0}" dt="2026-09-10T06:46:02.523" v="137" actId="27636"/>
          <ac:spMkLst>
            <pc:docMk/>
            <pc:sldMk cId="0" sldId="269"/>
            <ac:spMk id="32" creationId="{00000000-0000-0000-0000-000000000000}"/>
          </ac:spMkLst>
        </pc:spChg>
        <pc:spChg chg="mod">
          <ac:chgData name="Lea Lenart Štefanič" userId="39ab7526-8660-451f-b85d-4c151b458338" providerId="ADAL" clId="{5320FB8A-9EE4-4FB0-9569-7C8887D481B0}" dt="2026-09-10T06:46:02.523" v="129" actId="27636"/>
          <ac:spMkLst>
            <pc:docMk/>
            <pc:sldMk cId="0" sldId="269"/>
            <ac:spMk id="41" creationId="{00000000-0000-0000-0000-000000000000}"/>
          </ac:spMkLst>
        </pc:spChg>
        <pc:spChg chg="mod">
          <ac:chgData name="Lea Lenart Štefanič" userId="39ab7526-8660-451f-b85d-4c151b458338" providerId="ADAL" clId="{5320FB8A-9EE4-4FB0-9569-7C8887D481B0}" dt="2026-09-10T06:46:02.523" v="128" actId="27636"/>
          <ac:spMkLst>
            <pc:docMk/>
            <pc:sldMk cId="0" sldId="269"/>
            <ac:spMk id="50" creationId="{00000000-0000-0000-0000-000000000000}"/>
          </ac:spMkLst>
        </pc:spChg>
        <pc:spChg chg="mod">
          <ac:chgData name="Lea Lenart Štefanič" userId="39ab7526-8660-451f-b85d-4c151b458338" providerId="ADAL" clId="{5320FB8A-9EE4-4FB0-9569-7C8887D481B0}" dt="2026-09-10T06:46:02.523" v="131" actId="27636"/>
          <ac:spMkLst>
            <pc:docMk/>
            <pc:sldMk cId="0" sldId="269"/>
            <ac:spMk id="59" creationId="{00000000-0000-0000-0000-000000000000}"/>
          </ac:spMkLst>
        </pc:spChg>
        <pc:spChg chg="mod">
          <ac:chgData name="Lea Lenart Štefanič" userId="39ab7526-8660-451f-b85d-4c151b458338" providerId="ADAL" clId="{5320FB8A-9EE4-4FB0-9569-7C8887D481B0}" dt="2026-09-10T06:46:02.523" v="135" actId="27636"/>
          <ac:spMkLst>
            <pc:docMk/>
            <pc:sldMk cId="0" sldId="269"/>
            <ac:spMk id="68" creationId="{00000000-0000-0000-0000-000000000000}"/>
          </ac:spMkLst>
        </pc:spChg>
        <pc:spChg chg="mod">
          <ac:chgData name="Lea Lenart Štefanič" userId="39ab7526-8660-451f-b85d-4c151b458338" providerId="ADAL" clId="{5320FB8A-9EE4-4FB0-9569-7C8887D481B0}" dt="2026-09-10T06:46:02.523" v="134" actId="27636"/>
          <ac:spMkLst>
            <pc:docMk/>
            <pc:sldMk cId="0" sldId="269"/>
            <ac:spMk id="77" creationId="{00000000-0000-0000-0000-000000000000}"/>
          </ac:spMkLst>
        </pc:spChg>
        <pc:spChg chg="mod">
          <ac:chgData name="Lea Lenart Štefanič" userId="39ab7526-8660-451f-b85d-4c151b458338" providerId="ADAL" clId="{5320FB8A-9EE4-4FB0-9569-7C8887D481B0}" dt="2026-09-10T06:46:02.523" v="133" actId="27636"/>
          <ac:spMkLst>
            <pc:docMk/>
            <pc:sldMk cId="0" sldId="269"/>
            <ac:spMk id="86" creationId="{00000000-0000-0000-0000-000000000000}"/>
          </ac:spMkLst>
        </pc:spChg>
        <pc:spChg chg="mod">
          <ac:chgData name="Lea Lenart Štefanič" userId="39ab7526-8660-451f-b85d-4c151b458338" providerId="ADAL" clId="{5320FB8A-9EE4-4FB0-9569-7C8887D481B0}" dt="2026-09-10T06:46:02.523" v="136" actId="27636"/>
          <ac:spMkLst>
            <pc:docMk/>
            <pc:sldMk cId="0" sldId="269"/>
            <ac:spMk id="95" creationId="{00000000-0000-0000-0000-000000000000}"/>
          </ac:spMkLst>
        </pc:spChg>
        <pc:picChg chg="add mod">
          <ac:chgData name="Lea Lenart Štefanič" userId="39ab7526-8660-451f-b85d-4c151b458338" providerId="ADAL" clId="{5320FB8A-9EE4-4FB0-9569-7C8887D481B0}" dt="2026-09-10T07:04:50.469" v="183" actId="1076"/>
          <ac:picMkLst>
            <pc:docMk/>
            <pc:sldMk cId="0" sldId="269"/>
            <ac:picMk id="99" creationId="{5A6E2034-9EFF-C81B-973E-B286165F879F}"/>
          </ac:picMkLst>
        </pc:picChg>
      </pc:sldChg>
      <pc:sldChg chg="addSp modSp mod modAnim">
        <pc:chgData name="Lea Lenart Štefanič" userId="39ab7526-8660-451f-b85d-4c151b458338" providerId="ADAL" clId="{5320FB8A-9EE4-4FB0-9569-7C8887D481B0}" dt="2026-09-10T07:34:11.382" v="185" actId="1076"/>
        <pc:sldMkLst>
          <pc:docMk/>
          <pc:sldMk cId="0" sldId="270"/>
        </pc:sldMkLst>
        <pc:spChg chg="mod">
          <ac:chgData name="Lea Lenart Štefanič" userId="39ab7526-8660-451f-b85d-4c151b458338" providerId="ADAL" clId="{5320FB8A-9EE4-4FB0-9569-7C8887D481B0}" dt="2026-09-10T06:46:02.523" v="140" actId="27636"/>
          <ac:spMkLst>
            <pc:docMk/>
            <pc:sldMk cId="0" sldId="270"/>
            <ac:spMk id="18" creationId="{00000000-0000-0000-0000-000000000000}"/>
          </ac:spMkLst>
        </pc:spChg>
        <pc:spChg chg="mod">
          <ac:chgData name="Lea Lenart Štefanič" userId="39ab7526-8660-451f-b85d-4c151b458338" providerId="ADAL" clId="{5320FB8A-9EE4-4FB0-9569-7C8887D481B0}" dt="2026-09-10T06:46:02.523" v="141" actId="27636"/>
          <ac:spMkLst>
            <pc:docMk/>
            <pc:sldMk cId="0" sldId="270"/>
            <ac:spMk id="27" creationId="{00000000-0000-0000-0000-000000000000}"/>
          </ac:spMkLst>
        </pc:spChg>
        <pc:spChg chg="mod">
          <ac:chgData name="Lea Lenart Štefanič" userId="39ab7526-8660-451f-b85d-4c151b458338" providerId="ADAL" clId="{5320FB8A-9EE4-4FB0-9569-7C8887D481B0}" dt="2026-09-10T06:46:02.523" v="142" actId="27636"/>
          <ac:spMkLst>
            <pc:docMk/>
            <pc:sldMk cId="0" sldId="270"/>
            <ac:spMk id="36" creationId="{00000000-0000-0000-0000-000000000000}"/>
          </ac:spMkLst>
        </pc:spChg>
        <pc:spChg chg="mod">
          <ac:chgData name="Lea Lenart Štefanič" userId="39ab7526-8660-451f-b85d-4c151b458338" providerId="ADAL" clId="{5320FB8A-9EE4-4FB0-9569-7C8887D481B0}" dt="2026-09-10T06:46:02.523" v="138" actId="27636"/>
          <ac:spMkLst>
            <pc:docMk/>
            <pc:sldMk cId="0" sldId="270"/>
            <ac:spMk id="45" creationId="{00000000-0000-0000-0000-000000000000}"/>
          </ac:spMkLst>
        </pc:spChg>
        <pc:spChg chg="mod">
          <ac:chgData name="Lea Lenart Štefanič" userId="39ab7526-8660-451f-b85d-4c151b458338" providerId="ADAL" clId="{5320FB8A-9EE4-4FB0-9569-7C8887D481B0}" dt="2026-09-10T06:46:02.523" v="139" actId="27636"/>
          <ac:spMkLst>
            <pc:docMk/>
            <pc:sldMk cId="0" sldId="270"/>
            <ac:spMk id="54" creationId="{00000000-0000-0000-0000-000000000000}"/>
          </ac:spMkLst>
        </pc:spChg>
        <pc:picChg chg="add mod">
          <ac:chgData name="Lea Lenart Štefanič" userId="39ab7526-8660-451f-b85d-4c151b458338" providerId="ADAL" clId="{5320FB8A-9EE4-4FB0-9569-7C8887D481B0}" dt="2026-09-10T07:34:11.382" v="185" actId="1076"/>
          <ac:picMkLst>
            <pc:docMk/>
            <pc:sldMk cId="0" sldId="270"/>
            <ac:picMk id="58" creationId="{865F8E47-CA32-924A-EAD2-F51A15A07A99}"/>
          </ac:picMkLst>
        </pc:picChg>
      </pc:sldChg>
      <pc:sldChg chg="addSp modSp mod modAnim modNotes">
        <pc:chgData name="Lea Lenart Štefanič" userId="39ab7526-8660-451f-b85d-4c151b458338" providerId="ADAL" clId="{5320FB8A-9EE4-4FB0-9569-7C8887D481B0}" dt="2026-09-10T07:34:47.175" v="187" actId="1076"/>
        <pc:sldMkLst>
          <pc:docMk/>
          <pc:sldMk cId="0" sldId="271"/>
        </pc:sldMkLst>
        <pc:picChg chg="add mod">
          <ac:chgData name="Lea Lenart Štefanič" userId="39ab7526-8660-451f-b85d-4c151b458338" providerId="ADAL" clId="{5320FB8A-9EE4-4FB0-9569-7C8887D481B0}" dt="2026-09-10T07:34:47.175" v="187" actId="1076"/>
          <ac:picMkLst>
            <pc:docMk/>
            <pc:sldMk cId="0" sldId="271"/>
            <ac:picMk id="25" creationId="{8DFE5595-FF7C-3E8D-9838-17CBC0068061}"/>
          </ac:picMkLst>
        </pc:picChg>
      </pc:sldChg>
      <pc:sldChg chg="modSp mod">
        <pc:chgData name="Lea Lenart Štefanič" userId="39ab7526-8660-451f-b85d-4c151b458338" providerId="ADAL" clId="{5320FB8A-9EE4-4FB0-9569-7C8887D481B0}" dt="2026-09-10T06:46:02.539" v="144" actId="27636"/>
        <pc:sldMkLst>
          <pc:docMk/>
          <pc:sldMk cId="0" sldId="272"/>
        </pc:sldMkLst>
        <pc:spChg chg="mod">
          <ac:chgData name="Lea Lenart Štefanič" userId="39ab7526-8660-451f-b85d-4c151b458338" providerId="ADAL" clId="{5320FB8A-9EE4-4FB0-9569-7C8887D481B0}" dt="2026-09-10T06:46:02.539" v="144" actId="27636"/>
          <ac:spMkLst>
            <pc:docMk/>
            <pc:sldMk cId="0" sldId="272"/>
            <ac:spMk id="13" creationId="{00000000-0000-0000-0000-000000000000}"/>
          </ac:spMkLst>
        </pc:spChg>
        <pc:spChg chg="mod">
          <ac:chgData name="Lea Lenart Štefanič" userId="39ab7526-8660-451f-b85d-4c151b458338" providerId="ADAL" clId="{5320FB8A-9EE4-4FB0-9569-7C8887D481B0}" dt="2026-09-10T06:46:02.523" v="143" actId="27636"/>
          <ac:spMkLst>
            <pc:docMk/>
            <pc:sldMk cId="0" sldId="272"/>
            <ac:spMk id="16" creationId="{00000000-0000-0000-0000-000000000000}"/>
          </ac:spMkLst>
        </pc:spChg>
      </pc:sldChg>
      <pc:sldChg chg="modSp mod">
        <pc:chgData name="Lea Lenart Štefanič" userId="39ab7526-8660-451f-b85d-4c151b458338" providerId="ADAL" clId="{5320FB8A-9EE4-4FB0-9569-7C8887D481B0}" dt="2026-09-10T06:46:02.543" v="145" actId="27636"/>
        <pc:sldMkLst>
          <pc:docMk/>
          <pc:sldMk cId="3594569012" sldId="280"/>
        </pc:sldMkLst>
        <pc:spChg chg="mod">
          <ac:chgData name="Lea Lenart Štefanič" userId="39ab7526-8660-451f-b85d-4c151b458338" providerId="ADAL" clId="{5320FB8A-9EE4-4FB0-9569-7C8887D481B0}" dt="2026-09-10T06:46:02.543" v="145" actId="27636"/>
          <ac:spMkLst>
            <pc:docMk/>
            <pc:sldMk cId="3594569012" sldId="280"/>
            <ac:spMk id="13" creationId="{00000000-0000-0000-0000-000000000000}"/>
          </ac:spMkLst>
        </pc:spChg>
        <pc:spChg chg="mod">
          <ac:chgData name="Lea Lenart Štefanič" userId="39ab7526-8660-451f-b85d-4c151b458338" providerId="ADAL" clId="{5320FB8A-9EE4-4FB0-9569-7C8887D481B0}" dt="2026-09-10T06:45:08.408" v="0" actId="1076"/>
          <ac:spMkLst>
            <pc:docMk/>
            <pc:sldMk cId="3594569012" sldId="280"/>
            <ac:spMk id="15" creationId="{00000000-0000-0000-0000-000000000000}"/>
          </ac:spMkLst>
        </pc:spChg>
      </pc:sldChg>
    </pc:docChg>
  </pc:docChgLst>
  <pc:docChgLst>
    <pc:chgData name="Mojca Blažič" userId="S::mojca.blazic@uni-nm.si::56df5ec3-6e9d-4ba6-a26a-a9a692f41e02" providerId="AD" clId="Web-{25EAD4DB-3C51-2CEC-A7B5-3A34E2C7F289}"/>
    <pc:docChg chg="addSld delSld">
      <pc:chgData name="Mojca Blažič" userId="S::mojca.blazic@uni-nm.si::56df5ec3-6e9d-4ba6-a26a-a9a692f41e02" providerId="AD" clId="Web-{25EAD4DB-3C51-2CEC-A7B5-3A34E2C7F289}" dt="2026-09-03T09:00:44.455" v="1"/>
      <pc:docMkLst>
        <pc:docMk/>
      </pc:docMkLst>
      <pc:sldChg chg="add">
        <pc:chgData name="Mojca Blažič" userId="S::mojca.blazic@uni-nm.si::56df5ec3-6e9d-4ba6-a26a-a9a692f41e02" providerId="AD" clId="Web-{25EAD4DB-3C51-2CEC-A7B5-3A34E2C7F289}" dt="2026-09-03T09:00:41.455" v="0"/>
        <pc:sldMkLst>
          <pc:docMk/>
          <pc:sldMk cId="3594569012" sldId="280"/>
        </pc:sldMkLst>
      </pc:sldChg>
    </pc:docChg>
  </pc:docChgLst>
  <pc:docChgLst>
    <pc:chgData name="Mojca Blažič" userId="S::mojca.blazic@uni-nm.si::56df5ec3-6e9d-4ba6-a26a-a9a692f41e02" providerId="AD" clId="Web-{00000000-0000-0000-0000-000000000000}"/>
    <pc:docChg chg="modSld">
      <pc:chgData name="Mojca Blažič" userId="S::mojca.blazic@uni-nm.si::56df5ec3-6e9d-4ba6-a26a-a9a692f41e02" providerId="AD" clId="Web-{00000000-0000-0000-0000-000000000000}" dt="2026-08-31T05:57:06.679" v="0" actId="20577"/>
      <pc:docMkLst>
        <pc:docMk/>
      </pc:docMkLst>
      <pc:sldChg chg="modSp">
        <pc:chgData name="Mojca Blažič" userId="S::mojca.blazic@uni-nm.si::56df5ec3-6e9d-4ba6-a26a-a9a692f41e02" providerId="AD" clId="Web-{00000000-0000-0000-0000-000000000000}" dt="2026-08-31T05:57:06.679" v="0" actId="20577"/>
        <pc:sldMkLst>
          <pc:docMk/>
          <pc:sldMk cId="0" sldId="257"/>
        </pc:sldMkLst>
        <pc:spChg chg="mod">
          <ac:chgData name="Mojca Blažič" userId="S::mojca.blazic@uni-nm.si::56df5ec3-6e9d-4ba6-a26a-a9a692f41e02" providerId="AD" clId="Web-{00000000-0000-0000-0000-000000000000}" dt="2026-08-31T05:57:06.679" v="0" actId="20577"/>
          <ac:spMkLst>
            <pc:docMk/>
            <pc:sldMk cId="0" sldId="257"/>
            <ac:spMk id="8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10.09.2026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2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3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4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5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6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7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8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9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10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11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12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13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14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15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16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17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jpeg"/><Relationship Id="rId10" Type="http://schemas.openxmlformats.org/officeDocument/2006/relationships/image" Target="../media/image11.pn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7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14.png"/><Relationship Id="rId11" Type="http://schemas.openxmlformats.org/officeDocument/2006/relationships/image" Target="../media/image13.png"/><Relationship Id="rId5" Type="http://schemas.openxmlformats.org/officeDocument/2006/relationships/image" Target="../media/image6.jpeg"/><Relationship Id="rId10" Type="http://schemas.openxmlformats.org/officeDocument/2006/relationships/image" Target="../media/image12.png"/><Relationship Id="rId4" Type="http://schemas.openxmlformats.org/officeDocument/2006/relationships/notesSlide" Target="../notesSlides/notesSlide3.xml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3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15.svg"/><Relationship Id="rId5" Type="http://schemas.openxmlformats.org/officeDocument/2006/relationships/image" Target="../media/image6.jpe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6.png"/><Relationship Id="rId12" Type="http://schemas.openxmlformats.org/officeDocument/2006/relationships/image" Target="../media/image13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6.jpeg"/><Relationship Id="rId10" Type="http://schemas.openxmlformats.org/officeDocument/2006/relationships/image" Target="../media/image18.png"/><Relationship Id="rId4" Type="http://schemas.openxmlformats.org/officeDocument/2006/relationships/notesSlide" Target="../notesSlides/notesSlide5.xml"/><Relationship Id="rId9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0.png"/><Relationship Id="rId12" Type="http://schemas.openxmlformats.org/officeDocument/2006/relationships/image" Target="../media/image13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14.png"/><Relationship Id="rId11" Type="http://schemas.openxmlformats.org/officeDocument/2006/relationships/image" Target="../media/image23.png"/><Relationship Id="rId5" Type="http://schemas.openxmlformats.org/officeDocument/2006/relationships/image" Target="../media/image6.jpeg"/><Relationship Id="rId10" Type="http://schemas.openxmlformats.org/officeDocument/2006/relationships/image" Target="../media/image22.png"/><Relationship Id="rId4" Type="http://schemas.openxmlformats.org/officeDocument/2006/relationships/notesSlide" Target="../notesSlides/notesSlide6.xml"/><Relationship Id="rId9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4.png"/><Relationship Id="rId12" Type="http://schemas.openxmlformats.org/officeDocument/2006/relationships/image" Target="../media/image13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14.png"/><Relationship Id="rId11" Type="http://schemas.openxmlformats.org/officeDocument/2006/relationships/image" Target="../media/image27.png"/><Relationship Id="rId5" Type="http://schemas.openxmlformats.org/officeDocument/2006/relationships/image" Target="../media/image6.jpeg"/><Relationship Id="rId10" Type="http://schemas.openxmlformats.org/officeDocument/2006/relationships/image" Target="../media/image26.png"/><Relationship Id="rId4" Type="http://schemas.openxmlformats.org/officeDocument/2006/relationships/notesSlide" Target="../notesSlides/notesSlide7.xml"/><Relationship Id="rId9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8.png"/><Relationship Id="rId12" Type="http://schemas.openxmlformats.org/officeDocument/2006/relationships/image" Target="../media/image13.png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6.jpeg"/><Relationship Id="rId10" Type="http://schemas.openxmlformats.org/officeDocument/2006/relationships/image" Target="../media/image29.png"/><Relationship Id="rId4" Type="http://schemas.openxmlformats.org/officeDocument/2006/relationships/notesSlide" Target="../notesSlides/notesSlide8.xml"/><Relationship Id="rId9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0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14.png"/><Relationship Id="rId11" Type="http://schemas.openxmlformats.org/officeDocument/2006/relationships/image" Target="../media/image13.png"/><Relationship Id="rId5" Type="http://schemas.openxmlformats.org/officeDocument/2006/relationships/image" Target="../media/image6.jpeg"/><Relationship Id="rId10" Type="http://schemas.openxmlformats.org/officeDocument/2006/relationships/image" Target="../media/image19.png"/><Relationship Id="rId4" Type="http://schemas.openxmlformats.org/officeDocument/2006/relationships/notesSlide" Target="../notesSlides/notesSlide9.xml"/><Relationship Id="rId9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9.png"/><Relationship Id="rId12" Type="http://schemas.openxmlformats.org/officeDocument/2006/relationships/image" Target="../media/image13.png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14.png"/><Relationship Id="rId11" Type="http://schemas.openxmlformats.org/officeDocument/2006/relationships/image" Target="../media/image23.png"/><Relationship Id="rId5" Type="http://schemas.openxmlformats.org/officeDocument/2006/relationships/image" Target="../media/image6.jpeg"/><Relationship Id="rId10" Type="http://schemas.openxmlformats.org/officeDocument/2006/relationships/image" Target="../media/image24.png"/><Relationship Id="rId4" Type="http://schemas.openxmlformats.org/officeDocument/2006/relationships/notesSlide" Target="../notesSlides/notesSlide10.xml"/><Relationship Id="rId9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13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4.png"/><Relationship Id="rId12" Type="http://schemas.openxmlformats.org/officeDocument/2006/relationships/image" Target="../media/image35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6.jpeg"/><Relationship Id="rId11" Type="http://schemas.openxmlformats.org/officeDocument/2006/relationships/image" Target="../media/image34.png"/><Relationship Id="rId5" Type="http://schemas.openxmlformats.org/officeDocument/2006/relationships/image" Target="../media/image33.jpeg"/><Relationship Id="rId10" Type="http://schemas.openxmlformats.org/officeDocument/2006/relationships/image" Target="../media/image16.png"/><Relationship Id="rId4" Type="http://schemas.openxmlformats.org/officeDocument/2006/relationships/notesSlide" Target="../notesSlides/notesSlide11.xml"/><Relationship Id="rId9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6.png"/><Relationship Id="rId12" Type="http://schemas.openxmlformats.org/officeDocument/2006/relationships/image" Target="../media/image13.png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14.png"/><Relationship Id="rId11" Type="http://schemas.openxmlformats.org/officeDocument/2006/relationships/image" Target="../media/image16.png"/><Relationship Id="rId5" Type="http://schemas.openxmlformats.org/officeDocument/2006/relationships/image" Target="../media/image6.jpeg"/><Relationship Id="rId10" Type="http://schemas.openxmlformats.org/officeDocument/2006/relationships/image" Target="../media/image11.png"/><Relationship Id="rId4" Type="http://schemas.openxmlformats.org/officeDocument/2006/relationships/notesSlide" Target="../notesSlides/notesSlide12.xml"/><Relationship Id="rId9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8.png"/><Relationship Id="rId12" Type="http://schemas.openxmlformats.org/officeDocument/2006/relationships/image" Target="../media/image13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14.png"/><Relationship Id="rId11" Type="http://schemas.openxmlformats.org/officeDocument/2006/relationships/image" Target="../media/image35.png"/><Relationship Id="rId5" Type="http://schemas.openxmlformats.org/officeDocument/2006/relationships/image" Target="../media/image6.jpeg"/><Relationship Id="rId10" Type="http://schemas.openxmlformats.org/officeDocument/2006/relationships/image" Target="../media/image16.png"/><Relationship Id="rId4" Type="http://schemas.openxmlformats.org/officeDocument/2006/relationships/notesSlide" Target="../notesSlides/notesSlide13.xml"/><Relationship Id="rId9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3.png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image" Target="../media/image23.png"/><Relationship Id="rId5" Type="http://schemas.openxmlformats.org/officeDocument/2006/relationships/image" Target="../media/image6.jpeg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3.png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image" Target="../media/image23.png"/><Relationship Id="rId5" Type="http://schemas.openxmlformats.org/officeDocument/2006/relationships/image" Target="../media/image6.jpeg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png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6" Type="http://schemas.openxmlformats.org/officeDocument/2006/relationships/image" Target="../media/image38.png"/><Relationship Id="rId5" Type="http://schemas.openxmlformats.org/officeDocument/2006/relationships/image" Target="../media/image6.jpeg"/><Relationship Id="rId4" Type="http://schemas.openxmlformats.org/officeDocument/2006/relationships/notesSlide" Target="../notesSlides/notesSlide16.xml"/><Relationship Id="rId9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0367" y="0"/>
            <a:ext cx="8305800" cy="10287000"/>
            <a:chOff x="0" y="0"/>
            <a:chExt cx="110744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1074400" cy="13716000"/>
            </a:xfrm>
            <a:custGeom>
              <a:avLst/>
              <a:gdLst/>
              <a:ahLst/>
              <a:cxnLst/>
              <a:rect l="l" t="t" r="r" b="b"/>
              <a:pathLst>
                <a:path w="11074400" h="13716000">
                  <a:moveTo>
                    <a:pt x="0" y="0"/>
                  </a:moveTo>
                  <a:lnTo>
                    <a:pt x="11074400" y="0"/>
                  </a:lnTo>
                  <a:lnTo>
                    <a:pt x="110744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53082" r="-53082" b="-11111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7965433" y="6039005"/>
            <a:ext cx="11468100" cy="1085850"/>
            <a:chOff x="0" y="0"/>
            <a:chExt cx="15290800" cy="1447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5290800" cy="1447800"/>
            </a:xfrm>
            <a:custGeom>
              <a:avLst/>
              <a:gdLst/>
              <a:ahLst/>
              <a:cxnLst/>
              <a:rect l="l" t="t" r="r" b="b"/>
              <a:pathLst>
                <a:path w="15290800" h="1447800">
                  <a:moveTo>
                    <a:pt x="0" y="0"/>
                  </a:moveTo>
                  <a:lnTo>
                    <a:pt x="15290800" y="0"/>
                  </a:lnTo>
                  <a:lnTo>
                    <a:pt x="15290800" y="1447800"/>
                  </a:lnTo>
                  <a:lnTo>
                    <a:pt x="0" y="1447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400481" y="7992685"/>
            <a:ext cx="7020159" cy="984397"/>
            <a:chOff x="0" y="0"/>
            <a:chExt cx="15849600" cy="22225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5849600" cy="2222500"/>
            </a:xfrm>
            <a:custGeom>
              <a:avLst/>
              <a:gdLst/>
              <a:ahLst/>
              <a:cxnLst/>
              <a:rect l="l" t="t" r="r" b="b"/>
              <a:pathLst>
                <a:path w="15849600" h="2222500">
                  <a:moveTo>
                    <a:pt x="0" y="0"/>
                  </a:moveTo>
                  <a:lnTo>
                    <a:pt x="15849600" y="0"/>
                  </a:lnTo>
                  <a:lnTo>
                    <a:pt x="15849600" y="2222500"/>
                  </a:lnTo>
                  <a:lnTo>
                    <a:pt x="0" y="22225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1719067" y="9258300"/>
            <a:ext cx="3350128" cy="703189"/>
          </a:xfrm>
          <a:custGeom>
            <a:avLst/>
            <a:gdLst/>
            <a:ahLst/>
            <a:cxnLst/>
            <a:rect l="l" t="t" r="r" b="b"/>
            <a:pathLst>
              <a:path w="3350128" h="703189">
                <a:moveTo>
                  <a:pt x="0" y="0"/>
                </a:moveTo>
                <a:lnTo>
                  <a:pt x="3350128" y="0"/>
                </a:lnTo>
                <a:lnTo>
                  <a:pt x="3350128" y="703189"/>
                </a:lnTo>
                <a:lnTo>
                  <a:pt x="0" y="70318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>
            <a:normAutofit/>
          </a:bodyPr>
          <a:lstStyle/>
          <a:p>
            <a:endParaRPr/>
          </a:p>
        </p:txBody>
      </p:sp>
      <p:grpSp>
        <p:nvGrpSpPr>
          <p:cNvPr id="9" name="Group 9"/>
          <p:cNvGrpSpPr/>
          <p:nvPr/>
        </p:nvGrpSpPr>
        <p:grpSpPr>
          <a:xfrm>
            <a:off x="12129787" y="294063"/>
            <a:ext cx="6158213" cy="2115212"/>
            <a:chOff x="0" y="0"/>
            <a:chExt cx="5842000" cy="20066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5842000" cy="2006600"/>
            </a:xfrm>
            <a:custGeom>
              <a:avLst/>
              <a:gdLst/>
              <a:ahLst/>
              <a:cxnLst/>
              <a:rect l="l" t="t" r="r" b="b"/>
              <a:pathLst>
                <a:path w="5842000" h="2006600">
                  <a:moveTo>
                    <a:pt x="0" y="0"/>
                  </a:moveTo>
                  <a:lnTo>
                    <a:pt x="5842000" y="0"/>
                  </a:lnTo>
                  <a:lnTo>
                    <a:pt x="5842000" y="2006600"/>
                  </a:lnTo>
                  <a:lnTo>
                    <a:pt x="0" y="2006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>
            <a:off x="6838278" y="9206137"/>
            <a:ext cx="807515" cy="807515"/>
          </a:xfrm>
          <a:custGeom>
            <a:avLst/>
            <a:gdLst/>
            <a:ahLst/>
            <a:cxnLst/>
            <a:rect l="l" t="t" r="r" b="b"/>
            <a:pathLst>
              <a:path w="807515" h="807515">
                <a:moveTo>
                  <a:pt x="0" y="0"/>
                </a:moveTo>
                <a:lnTo>
                  <a:pt x="807515" y="0"/>
                </a:lnTo>
                <a:lnTo>
                  <a:pt x="807515" y="807515"/>
                </a:lnTo>
                <a:lnTo>
                  <a:pt x="0" y="80751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>
            <a:normAutofit/>
          </a:bodyPr>
          <a:lstStyle/>
          <a:p>
            <a:endParaRPr/>
          </a:p>
        </p:txBody>
      </p:sp>
      <p:sp>
        <p:nvSpPr>
          <p:cNvPr id="12" name="TextBox 12"/>
          <p:cNvSpPr txBox="1"/>
          <p:nvPr/>
        </p:nvSpPr>
        <p:spPr>
          <a:xfrm>
            <a:off x="17476099" y="3271571"/>
            <a:ext cx="110585" cy="593293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4476"/>
              </a:lnSpc>
            </a:pPr>
            <a:r>
              <a:rPr lang="en-US" sz="3197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41227" y="6323086"/>
            <a:ext cx="9689484" cy="470063"/>
          </a:xfrm>
          <a:prstGeom prst="rect">
            <a:avLst/>
          </a:prstGeom>
        </p:spPr>
        <p:txBody>
          <a:bodyPr lIns="0" tIns="0" rIns="0" bIns="0" rtlCol="0" anchor="t">
            <a:normAutofit fontScale="92500"/>
          </a:bodyPr>
          <a:lstStyle/>
          <a:p>
            <a:pPr algn="l">
              <a:lnSpc>
                <a:spcPts val="3993"/>
              </a:lnSpc>
            </a:pPr>
            <a:r>
              <a:rPr lang="en-US" sz="2852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Številka projekta: 2024-1-SI01-KA220-HED-000252281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773691" y="7276797"/>
            <a:ext cx="6132642" cy="430138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ctr">
              <a:lnSpc>
                <a:spcPts val="3591"/>
              </a:lnSpc>
              <a:spcBef>
                <a:spcPct val="0"/>
              </a:spcBef>
            </a:pPr>
            <a:r>
              <a:rPr lang="en-US" sz="2565" b="1">
                <a:solidFill>
                  <a:srgbClr val="0D79A2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www.elix-project.eu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965433" y="2467500"/>
            <a:ext cx="10170581" cy="1651871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lstStyle/>
          <a:p>
            <a:pPr algn="ctr">
              <a:lnSpc>
                <a:spcPts val="4434"/>
              </a:lnSpc>
            </a:pPr>
            <a:r>
              <a:rPr lang="en-US" sz="2200" b="1" dirty="0">
                <a:solidFill>
                  <a:srgbClr val="0D79A2"/>
                </a:solidFill>
                <a:latin typeface="Montserrat"/>
                <a:ea typeface="Montserrat"/>
                <a:cs typeface="Montserrat"/>
                <a:sym typeface="Montserrat"/>
              </a:rPr>
              <a:t>Evropski </a:t>
            </a:r>
            <a:r>
              <a:rPr lang="en-US" sz="2200" b="1" dirty="0" err="1">
                <a:solidFill>
                  <a:srgbClr val="0D79A2"/>
                </a:solidFill>
                <a:latin typeface="Montserrat"/>
                <a:ea typeface="Montserrat"/>
                <a:cs typeface="Montserrat"/>
                <a:sym typeface="Montserrat"/>
              </a:rPr>
              <a:t>sistem</a:t>
            </a:r>
            <a:r>
              <a:rPr lang="en-US" sz="2200" b="1" dirty="0">
                <a:solidFill>
                  <a:srgbClr val="0D79A2"/>
                </a:solidFill>
                <a:latin typeface="Montserrat"/>
                <a:ea typeface="Montserrat"/>
                <a:cs typeface="Montserrat"/>
                <a:sym typeface="Montserrat"/>
              </a:rPr>
              <a:t> </a:t>
            </a:r>
            <a:r>
              <a:rPr lang="en-US" sz="2200" b="1" dirty="0">
                <a:solidFill>
                  <a:srgbClr val="0D79A2"/>
                </a:solidFill>
                <a:latin typeface="Montserrat"/>
                <a:sym typeface="Montserrat"/>
              </a:rPr>
              <a:t> </a:t>
            </a:r>
            <a:r>
              <a:rPr lang="en-US" sz="2200" b="1" dirty="0" err="1">
                <a:solidFill>
                  <a:srgbClr val="0D79A2"/>
                </a:solidFill>
                <a:latin typeface="Montserrat"/>
                <a:sym typeface="Montserrat"/>
              </a:rPr>
              <a:t>poklicne</a:t>
            </a:r>
            <a:r>
              <a:rPr lang="en-US" sz="2200" b="1" dirty="0">
                <a:solidFill>
                  <a:srgbClr val="0D79A2"/>
                </a:solidFill>
                <a:latin typeface="Montserrat"/>
                <a:sym typeface="Montserrat"/>
              </a:rPr>
              <a:t> </a:t>
            </a:r>
            <a:r>
              <a:rPr lang="en-US" sz="2200" b="1" dirty="0" err="1">
                <a:solidFill>
                  <a:srgbClr val="0D79A2"/>
                </a:solidFill>
                <a:latin typeface="Montserrat"/>
                <a:sym typeface="Montserrat"/>
              </a:rPr>
              <a:t>poti</a:t>
            </a:r>
            <a:r>
              <a:rPr lang="en-US" sz="2200" b="1" dirty="0">
                <a:solidFill>
                  <a:srgbClr val="0D79A2"/>
                </a:solidFill>
                <a:latin typeface="Montserrat"/>
                <a:sym typeface="Montserrat"/>
              </a:rPr>
              <a:t> in </a:t>
            </a:r>
            <a:r>
              <a:rPr lang="en-US" sz="2200" b="1" dirty="0" err="1">
                <a:solidFill>
                  <a:srgbClr val="0D79A2"/>
                </a:solidFill>
                <a:latin typeface="Montserrat"/>
                <a:sym typeface="Montserrat"/>
              </a:rPr>
              <a:t>storitvenega</a:t>
            </a:r>
            <a:r>
              <a:rPr lang="en-US" sz="2200" b="1" dirty="0">
                <a:solidFill>
                  <a:srgbClr val="0D79A2"/>
                </a:solidFill>
                <a:latin typeface="Montserrat"/>
                <a:sym typeface="Montserrat"/>
              </a:rPr>
              <a:t> </a:t>
            </a:r>
            <a:r>
              <a:rPr lang="en-US" sz="2200" b="1" dirty="0" err="1">
                <a:solidFill>
                  <a:srgbClr val="0D79A2"/>
                </a:solidFill>
                <a:latin typeface="Montserrat"/>
                <a:sym typeface="Montserrat"/>
              </a:rPr>
              <a:t>učenja</a:t>
            </a:r>
            <a:r>
              <a:rPr lang="en-US" sz="2200" b="1" dirty="0">
                <a:solidFill>
                  <a:srgbClr val="0D79A2"/>
                </a:solidFill>
                <a:latin typeface="Montserrat"/>
                <a:sym typeface="Montserrat"/>
              </a:rPr>
              <a:t> v </a:t>
            </a:r>
            <a:r>
              <a:rPr lang="en-US" sz="2200" b="1" dirty="0" err="1">
                <a:solidFill>
                  <a:srgbClr val="0D79A2"/>
                </a:solidFill>
                <a:latin typeface="Montserrat"/>
                <a:sym typeface="Montserrat"/>
              </a:rPr>
              <a:t>visokošolskem</a:t>
            </a:r>
            <a:r>
              <a:rPr lang="en-US" sz="2200" b="1" dirty="0">
                <a:solidFill>
                  <a:srgbClr val="0D79A2"/>
                </a:solidFill>
                <a:latin typeface="Montserrat"/>
                <a:sym typeface="Montserrat"/>
              </a:rPr>
              <a:t> </a:t>
            </a:r>
            <a:r>
              <a:rPr lang="en-US" sz="2200" b="1" dirty="0" err="1">
                <a:solidFill>
                  <a:srgbClr val="0D79A2"/>
                </a:solidFill>
                <a:latin typeface="Montserrat"/>
                <a:sym typeface="Montserrat"/>
              </a:rPr>
              <a:t>izobraževanju</a:t>
            </a:r>
            <a:r>
              <a:rPr lang="en-US" sz="2200" b="1" dirty="0">
                <a:solidFill>
                  <a:srgbClr val="0D79A2"/>
                </a:solidFill>
                <a:latin typeface="Montserrat"/>
                <a:sym typeface="Montserrat"/>
              </a:rPr>
              <a:t>, </a:t>
            </a:r>
            <a:r>
              <a:rPr lang="en-US" sz="2200" b="1" dirty="0" err="1">
                <a:solidFill>
                  <a:srgbClr val="0D79A2"/>
                </a:solidFill>
                <a:latin typeface="Montserrat"/>
                <a:sym typeface="Montserrat"/>
              </a:rPr>
              <a:t>temelječega</a:t>
            </a:r>
            <a:r>
              <a:rPr lang="en-US" sz="2200" b="1" dirty="0">
                <a:solidFill>
                  <a:srgbClr val="0D79A2"/>
                </a:solidFill>
                <a:latin typeface="Montserrat"/>
                <a:sym typeface="Montserrat"/>
              </a:rPr>
              <a:t> </a:t>
            </a:r>
            <a:r>
              <a:rPr lang="en-US" sz="2200" b="1" dirty="0" err="1">
                <a:solidFill>
                  <a:srgbClr val="0D79A2"/>
                </a:solidFill>
                <a:latin typeface="Montserrat"/>
                <a:sym typeface="Montserrat"/>
              </a:rPr>
              <a:t>na</a:t>
            </a:r>
            <a:r>
              <a:rPr lang="en-US" sz="2200" b="1" dirty="0">
                <a:solidFill>
                  <a:srgbClr val="0D79A2"/>
                </a:solidFill>
                <a:latin typeface="Montserrat"/>
                <a:sym typeface="Montserrat"/>
              </a:rPr>
              <a:t> </a:t>
            </a:r>
            <a:r>
              <a:rPr lang="en-US" sz="2200" b="1" dirty="0" err="1">
                <a:solidFill>
                  <a:srgbClr val="0D79A2"/>
                </a:solidFill>
                <a:latin typeface="Montserrat"/>
                <a:sym typeface="Montserrat"/>
              </a:rPr>
              <a:t>mobilnosti</a:t>
            </a:r>
            <a:r>
              <a:rPr lang="en-US" sz="2200" b="1" dirty="0">
                <a:solidFill>
                  <a:srgbClr val="0D79A2"/>
                </a:solidFill>
                <a:latin typeface="Montserrat"/>
                <a:sym typeface="Montserrat"/>
              </a:rPr>
              <a:t> </a:t>
            </a:r>
            <a:r>
              <a:rPr lang="en-US" sz="2200" b="1" dirty="0" err="1">
                <a:solidFill>
                  <a:srgbClr val="0D79A2"/>
                </a:solidFill>
                <a:latin typeface="Montserrat"/>
                <a:sym typeface="Montserrat"/>
              </a:rPr>
              <a:t>delovne</a:t>
            </a:r>
            <a:r>
              <a:rPr lang="en-US" sz="2200" b="1" dirty="0">
                <a:solidFill>
                  <a:srgbClr val="0D79A2"/>
                </a:solidFill>
                <a:latin typeface="Montserrat"/>
                <a:sym typeface="Montserrat"/>
              </a:rPr>
              <a:t> </a:t>
            </a:r>
            <a:r>
              <a:rPr lang="en-US" sz="2200" b="1" dirty="0" err="1">
                <a:solidFill>
                  <a:srgbClr val="0D79A2"/>
                </a:solidFill>
                <a:latin typeface="Montserrat"/>
                <a:sym typeface="Montserrat"/>
              </a:rPr>
              <a:t>sile</a:t>
            </a:r>
            <a:endParaRPr lang="en-US" sz="2200" b="1" dirty="0">
              <a:solidFill>
                <a:srgbClr val="0D79A2"/>
              </a:solidFill>
              <a:latin typeface="Montserrat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8365554" y="4146871"/>
            <a:ext cx="9842043" cy="722464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lstStyle/>
          <a:p>
            <a:pPr algn="ctr">
              <a:spcBef>
                <a:spcPct val="0"/>
              </a:spcBef>
            </a:pPr>
            <a:r>
              <a:rPr lang="en-US" sz="3600" dirty="0" err="1">
                <a:solidFill>
                  <a:srgbClr val="000000"/>
                </a:solidFill>
                <a:latin typeface="Montserrat Bold"/>
                <a:ea typeface="Archivo Black"/>
                <a:cs typeface="Archivo Black"/>
                <a:sym typeface="Archivo Black"/>
              </a:rPr>
              <a:t>Priročnik</a:t>
            </a:r>
            <a:r>
              <a:rPr lang="en-US" sz="3600" dirty="0">
                <a:solidFill>
                  <a:srgbClr val="000000"/>
                </a:solidFill>
                <a:latin typeface="Montserrat Bold"/>
                <a:ea typeface="Archivo Black"/>
                <a:cs typeface="Archivo Black"/>
                <a:sym typeface="Archivo Black"/>
              </a:rPr>
              <a:t> za </a:t>
            </a:r>
            <a:r>
              <a:rPr lang="en-US" sz="3600" dirty="0" err="1">
                <a:solidFill>
                  <a:srgbClr val="000000"/>
                </a:solidFill>
                <a:latin typeface="Montserrat Bold"/>
                <a:ea typeface="Archivo Black"/>
                <a:cs typeface="Archivo Black"/>
                <a:sym typeface="Archivo Black"/>
              </a:rPr>
              <a:t>visokošolske</a:t>
            </a:r>
            <a:r>
              <a:rPr lang="en-US" sz="3600" dirty="0">
                <a:solidFill>
                  <a:srgbClr val="000000"/>
                </a:solidFill>
                <a:latin typeface="Montserrat Bold"/>
                <a:ea typeface="Archivo Black"/>
                <a:cs typeface="Archivo Black"/>
                <a:sym typeface="Archivo Black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Montserrat Bold"/>
                <a:ea typeface="Archivo Black"/>
                <a:cs typeface="Archivo Black"/>
                <a:sym typeface="Archivo Black"/>
              </a:rPr>
              <a:t>učitelje</a:t>
            </a:r>
            <a:r>
              <a:rPr lang="en-US" sz="3600" dirty="0">
                <a:solidFill>
                  <a:srgbClr val="000000"/>
                </a:solidFill>
                <a:latin typeface="Montserrat Bold"/>
                <a:ea typeface="Archivo Black"/>
                <a:cs typeface="Archivo Black"/>
                <a:sym typeface="Archivo Black"/>
              </a:rPr>
              <a:t> o </a:t>
            </a:r>
            <a:r>
              <a:rPr lang="en-US" sz="3600" dirty="0" err="1">
                <a:solidFill>
                  <a:srgbClr val="000000"/>
                </a:solidFill>
                <a:latin typeface="Montserrat Bold"/>
                <a:ea typeface="Archivo Black"/>
                <a:cs typeface="Archivo Black"/>
                <a:sym typeface="Archivo Black"/>
              </a:rPr>
              <a:t>kariernem</a:t>
            </a:r>
            <a:r>
              <a:rPr lang="en-US" sz="3600" dirty="0">
                <a:solidFill>
                  <a:srgbClr val="000000"/>
                </a:solidFill>
                <a:latin typeface="Montserrat Bold"/>
                <a:ea typeface="Archivo Black"/>
                <a:cs typeface="Archivo Black"/>
                <a:sym typeface="Archivo Black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Montserrat Bold"/>
                <a:ea typeface="Archivo Black"/>
                <a:cs typeface="Archivo Black"/>
                <a:sym typeface="Archivo Black"/>
              </a:rPr>
              <a:t>razvoju</a:t>
            </a:r>
            <a:endParaRPr lang="en-US" sz="3600" dirty="0">
              <a:solidFill>
                <a:srgbClr val="000000"/>
              </a:solidFill>
              <a:latin typeface="Montserrat Bold"/>
              <a:ea typeface="Archivo Black"/>
              <a:cs typeface="Archivo Black"/>
            </a:endParaRPr>
          </a:p>
          <a:p>
            <a:pPr algn="ctr">
              <a:spcBef>
                <a:spcPct val="0"/>
              </a:spcBef>
            </a:pPr>
            <a:r>
              <a:rPr lang="en-US" sz="3600" dirty="0">
                <a:solidFill>
                  <a:srgbClr val="000000"/>
                </a:solidFill>
                <a:latin typeface="Montserrat Bold"/>
                <a:ea typeface="Archivo Black"/>
                <a:cs typeface="Archivo Black"/>
                <a:sym typeface="Archivo Black"/>
              </a:rPr>
              <a:t> s </a:t>
            </a:r>
            <a:r>
              <a:rPr lang="en-US" sz="3600" dirty="0" err="1">
                <a:solidFill>
                  <a:srgbClr val="000000"/>
                </a:solidFill>
                <a:latin typeface="Montserrat Bold"/>
                <a:ea typeface="Archivo Black"/>
                <a:cs typeface="Archivo Black"/>
                <a:sym typeface="Archivo Black"/>
              </a:rPr>
              <a:t>praksami</a:t>
            </a:r>
            <a:r>
              <a:rPr lang="en-US" sz="3600" dirty="0">
                <a:solidFill>
                  <a:srgbClr val="000000"/>
                </a:solidFill>
                <a:latin typeface="Montserrat Bold"/>
                <a:ea typeface="Archivo Black"/>
                <a:cs typeface="Archivo Black"/>
                <a:sym typeface="Archivo Black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Montserrat Bold"/>
                <a:ea typeface="Archivo Black"/>
                <a:cs typeface="Archivo Black"/>
                <a:sym typeface="Archivo Black"/>
              </a:rPr>
              <a:t>skupnostnega</a:t>
            </a:r>
            <a:r>
              <a:rPr lang="en-US" sz="3600" dirty="0">
                <a:solidFill>
                  <a:srgbClr val="000000"/>
                </a:solidFill>
                <a:latin typeface="Montserrat Bold"/>
                <a:ea typeface="Archivo Black"/>
                <a:cs typeface="Archivo Black"/>
                <a:sym typeface="Archivo Black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Montserrat Bold"/>
                <a:ea typeface="Archivo Black"/>
                <a:cs typeface="Archivo Black"/>
                <a:sym typeface="Archivo Black"/>
              </a:rPr>
              <a:t>učenja</a:t>
            </a:r>
            <a:r>
              <a:rPr lang="en-US" sz="3600" dirty="0">
                <a:solidFill>
                  <a:srgbClr val="000000"/>
                </a:solidFill>
                <a:latin typeface="Montserrat Bold"/>
                <a:ea typeface="Archivo Black"/>
                <a:cs typeface="Archivo Black"/>
                <a:sym typeface="Archivo Black"/>
              </a:rPr>
              <a:t> (CSL)</a:t>
            </a:r>
            <a:endParaRPr lang="en-US" sz="3600" dirty="0">
              <a:solidFill>
                <a:srgbClr val="000000"/>
              </a:solidFill>
              <a:latin typeface="Montserrat Bold"/>
              <a:ea typeface="Archivo Black"/>
              <a:cs typeface="Archivo Black"/>
            </a:endParaRPr>
          </a:p>
        </p:txBody>
      </p:sp>
    </p:spTree>
    <p:extLst>
      <p:ext uri="{BB962C8B-B14F-4D97-AF65-F5344CB8AC3E}">
        <p14:creationId xmlns:p14="http://schemas.microsoft.com/office/powerpoint/2010/main" val="35945690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301840" cy="2676716"/>
            <a:chOff x="0" y="0"/>
            <a:chExt cx="24402453" cy="356895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2414" cy="3568954"/>
            </a:xfrm>
            <a:custGeom>
              <a:avLst/>
              <a:gdLst/>
              <a:ahLst/>
              <a:cxnLst/>
              <a:rect l="l" t="t" r="r" b="b"/>
              <a:pathLst>
                <a:path w="24402414" h="3568954">
                  <a:moveTo>
                    <a:pt x="0" y="0"/>
                  </a:moveTo>
                  <a:lnTo>
                    <a:pt x="24402414" y="0"/>
                  </a:lnTo>
                  <a:lnTo>
                    <a:pt x="24402414" y="3568954"/>
                  </a:lnTo>
                  <a:lnTo>
                    <a:pt x="0" y="3568954"/>
                  </a:ln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" name="Group 4"/>
          <p:cNvGrpSpPr/>
          <p:nvPr/>
        </p:nvGrpSpPr>
        <p:grpSpPr>
          <a:xfrm rot="960000">
            <a:off x="13452186" y="-1921745"/>
            <a:ext cx="6863363" cy="5490686"/>
            <a:chOff x="0" y="0"/>
            <a:chExt cx="9151150" cy="7320915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9151112" cy="7320914"/>
            </a:xfrm>
            <a:custGeom>
              <a:avLst/>
              <a:gdLst/>
              <a:ahLst/>
              <a:cxnLst/>
              <a:rect l="l" t="t" r="r" b="b"/>
              <a:pathLst>
                <a:path w="9151112" h="7320914">
                  <a:moveTo>
                    <a:pt x="0" y="549021"/>
                  </a:moveTo>
                  <a:cubicBezTo>
                    <a:pt x="0" y="245872"/>
                    <a:pt x="245872" y="0"/>
                    <a:pt x="549021" y="0"/>
                  </a:cubicBezTo>
                  <a:lnTo>
                    <a:pt x="8602090" y="0"/>
                  </a:lnTo>
                  <a:cubicBezTo>
                    <a:pt x="8905367" y="0"/>
                    <a:pt x="9151112" y="245872"/>
                    <a:pt x="9151112" y="549021"/>
                  </a:cubicBezTo>
                  <a:lnTo>
                    <a:pt x="9151112" y="6771894"/>
                  </a:lnTo>
                  <a:cubicBezTo>
                    <a:pt x="9151112" y="7075170"/>
                    <a:pt x="8905239" y="7320914"/>
                    <a:pt x="8602090" y="7320914"/>
                  </a:cubicBezTo>
                  <a:lnTo>
                    <a:pt x="549021" y="7320914"/>
                  </a:lnTo>
                  <a:cubicBezTo>
                    <a:pt x="245872" y="7320915"/>
                    <a:pt x="0" y="7075043"/>
                    <a:pt x="0" y="6771894"/>
                  </a:cubicBezTo>
                  <a:close/>
                </a:path>
              </a:pathLst>
            </a:custGeom>
            <a:solidFill>
              <a:srgbClr val="0A5F80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823608" y="466706"/>
            <a:ext cx="15099392" cy="480431"/>
            <a:chOff x="0" y="0"/>
            <a:chExt cx="20132523" cy="64057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0132529" cy="640580"/>
            </a:xfrm>
            <a:custGeom>
              <a:avLst/>
              <a:gdLst/>
              <a:ahLst/>
              <a:cxnLst/>
              <a:rect l="l" t="t" r="r" b="b"/>
              <a:pathLst>
                <a:path w="20132529" h="640580">
                  <a:moveTo>
                    <a:pt x="0" y="0"/>
                  </a:moveTo>
                  <a:lnTo>
                    <a:pt x="20132529" y="0"/>
                  </a:lnTo>
                  <a:lnTo>
                    <a:pt x="20132529" y="640580"/>
                  </a:lnTo>
                  <a:lnTo>
                    <a:pt x="0" y="640580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562387" b="-562386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20132523" cy="678675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251"/>
                </a:lnSpc>
              </a:pPr>
              <a:r>
                <a:rPr lang="en-US" sz="1850" b="1" spc="300">
                  <a:solidFill>
                    <a:srgbClr val="BFE2EE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POGLAVJE 4</a:t>
              </a:r>
              <a:endParaRPr lang="en-US" sz="1876" b="1" spc="300">
                <a:solidFill>
                  <a:srgbClr val="BFE2EE"/>
                </a:solidFill>
                <a:latin typeface="Calibri (MS) Bold"/>
                <a:ea typeface="Calibri (MS) Bold"/>
                <a:cs typeface="Calibri (MS) Bold"/>
                <a:sym typeface="Calibri (MS) Bold"/>
              </a:endParaRP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823608" y="858336"/>
            <a:ext cx="15648470" cy="1557566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4353"/>
              </a:lnSpc>
            </a:pPr>
            <a:r>
              <a:rPr lang="en-US" sz="3903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Praktični viri in orodja za učitelje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851059" y="2951245"/>
            <a:ext cx="16609333" cy="686333"/>
            <a:chOff x="0" y="0"/>
            <a:chExt cx="22145777" cy="915111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2145782" cy="915115"/>
            </a:xfrm>
            <a:custGeom>
              <a:avLst/>
              <a:gdLst/>
              <a:ahLst/>
              <a:cxnLst/>
              <a:rect l="l" t="t" r="r" b="b"/>
              <a:pathLst>
                <a:path w="22145782" h="915115">
                  <a:moveTo>
                    <a:pt x="0" y="0"/>
                  </a:moveTo>
                  <a:lnTo>
                    <a:pt x="22145782" y="0"/>
                  </a:lnTo>
                  <a:lnTo>
                    <a:pt x="22145782" y="915115"/>
                  </a:lnTo>
                  <a:lnTo>
                    <a:pt x="0" y="915115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421538" b="-421537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47625"/>
              <a:ext cx="22145777" cy="962736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612"/>
                </a:lnSpc>
              </a:pPr>
              <a:r>
                <a:rPr lang="en-US" sz="2176" i="1">
                  <a:solidFill>
                    <a:srgbClr val="0D79A2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Od metodologije do učne prakse, pripravljene za uporabo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823608" y="4049382"/>
            <a:ext cx="8098765" cy="549069"/>
            <a:chOff x="0" y="0"/>
            <a:chExt cx="10798353" cy="732092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0798356" cy="732092"/>
            </a:xfrm>
            <a:custGeom>
              <a:avLst/>
              <a:gdLst/>
              <a:ahLst/>
              <a:cxnLst/>
              <a:rect l="l" t="t" r="r" b="b"/>
              <a:pathLst>
                <a:path w="10798356" h="732092">
                  <a:moveTo>
                    <a:pt x="0" y="0"/>
                  </a:moveTo>
                  <a:lnTo>
                    <a:pt x="10798356" y="0"/>
                  </a:lnTo>
                  <a:lnTo>
                    <a:pt x="10798356" y="732092"/>
                  </a:lnTo>
                  <a:lnTo>
                    <a:pt x="0" y="73209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37404" b="-237404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57150"/>
              <a:ext cx="10798353" cy="789242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702"/>
                </a:lnSpc>
              </a:pPr>
              <a:r>
                <a:rPr lang="en-US" sz="2251" b="1">
                  <a:solidFill>
                    <a:srgbClr val="1C2B33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To poglavje pretvarja CSL v konkretne vire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823608" y="4804353"/>
            <a:ext cx="576520" cy="576520"/>
            <a:chOff x="0" y="0"/>
            <a:chExt cx="768693" cy="768693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73503" y="4954248"/>
            <a:ext cx="276730" cy="276730"/>
            <a:chOff x="0" y="0"/>
            <a:chExt cx="368973" cy="368973"/>
          </a:xfrm>
        </p:grpSpPr>
        <p:sp>
          <p:nvSpPr>
            <p:cNvPr id="19" name="Freeform 19" descr="/home/claude/work/icons/clipboard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-10" b="-10"/>
              </a:stretch>
            </a:blipFill>
          </p:spPr>
          <p:txBody>
            <a:bodyPr>
              <a:normAutofit fontScale="77500" lnSpcReduction="20000"/>
            </a:bodyPr>
            <a:lstStyle/>
            <a:p>
              <a:endParaRPr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1647206" y="4697616"/>
            <a:ext cx="7275166" cy="1067600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2251"/>
              </a:lnSpc>
            </a:pPr>
            <a:r>
              <a:rPr lang="en-US" sz="1876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Učne priprave in učni moduli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823608" y="5929941"/>
            <a:ext cx="576520" cy="576520"/>
            <a:chOff x="0" y="0"/>
            <a:chExt cx="768693" cy="768693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973503" y="6079836"/>
            <a:ext cx="276730" cy="276730"/>
            <a:chOff x="0" y="0"/>
            <a:chExt cx="368973" cy="368973"/>
          </a:xfrm>
        </p:grpSpPr>
        <p:sp>
          <p:nvSpPr>
            <p:cNvPr id="24" name="Freeform 24" descr="/home/claude/work/icons/eye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10" b="-10"/>
              </a:stretch>
            </a:blipFill>
          </p:spPr>
          <p:txBody>
            <a:bodyPr>
              <a:normAutofit fontScale="77500" lnSpcReduction="20000"/>
            </a:bodyPr>
            <a:lstStyle/>
            <a:p>
              <a:endParaRPr/>
            </a:p>
          </p:txBody>
        </p:sp>
      </p:grpSp>
      <p:sp>
        <p:nvSpPr>
          <p:cNvPr id="25" name="TextBox 25"/>
          <p:cNvSpPr txBox="1"/>
          <p:nvPr/>
        </p:nvSpPr>
        <p:spPr>
          <a:xfrm>
            <a:off x="1647206" y="5823214"/>
            <a:ext cx="7275166" cy="1067600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2251"/>
              </a:lnSpc>
            </a:pPr>
            <a:r>
              <a:rPr lang="en-US" sz="1876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Orodja za refleksijo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823608" y="7055539"/>
            <a:ext cx="576520" cy="576520"/>
            <a:chOff x="0" y="0"/>
            <a:chExt cx="768693" cy="768693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973503" y="7205434"/>
            <a:ext cx="276730" cy="276730"/>
            <a:chOff x="0" y="0"/>
            <a:chExt cx="368973" cy="368973"/>
          </a:xfrm>
        </p:grpSpPr>
        <p:sp>
          <p:nvSpPr>
            <p:cNvPr id="29" name="Freeform 29" descr="/home/claude/work/icons/compass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-10" b="-10"/>
              </a:stretch>
            </a:blipFill>
          </p:spPr>
          <p:txBody>
            <a:bodyPr>
              <a:normAutofit fontScale="77500" lnSpcReduction="20000"/>
            </a:bodyPr>
            <a:lstStyle/>
            <a:p>
              <a:endParaRPr/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1647206" y="6948802"/>
            <a:ext cx="7275166" cy="1067600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2251"/>
              </a:lnSpc>
            </a:pPr>
            <a:r>
              <a:rPr lang="en-US" sz="1876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Aktivnosti kariernega načrtovanja</a:t>
            </a:r>
          </a:p>
        </p:txBody>
      </p:sp>
      <p:grpSp>
        <p:nvGrpSpPr>
          <p:cNvPr id="31" name="Group 31"/>
          <p:cNvGrpSpPr/>
          <p:nvPr/>
        </p:nvGrpSpPr>
        <p:grpSpPr>
          <a:xfrm>
            <a:off x="823608" y="8181127"/>
            <a:ext cx="576520" cy="576520"/>
            <a:chOff x="0" y="0"/>
            <a:chExt cx="768693" cy="768693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73503" y="8331022"/>
            <a:ext cx="276730" cy="276730"/>
            <a:chOff x="0" y="0"/>
            <a:chExt cx="368973" cy="368973"/>
          </a:xfrm>
        </p:grpSpPr>
        <p:sp>
          <p:nvSpPr>
            <p:cNvPr id="34" name="Freeform 34" descr="/home/claude/work/icons/network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-10" b="-10"/>
              </a:stretch>
            </a:blipFill>
          </p:spPr>
          <p:txBody>
            <a:bodyPr>
              <a:normAutofit fontScale="77500" lnSpcReduction="20000"/>
            </a:bodyPr>
            <a:lstStyle/>
            <a:p>
              <a:endParaRPr/>
            </a:p>
          </p:txBody>
        </p:sp>
      </p:grpSp>
      <p:sp>
        <p:nvSpPr>
          <p:cNvPr id="35" name="TextBox 35"/>
          <p:cNvSpPr txBox="1"/>
          <p:nvPr/>
        </p:nvSpPr>
        <p:spPr>
          <a:xfrm>
            <a:off x="1647206" y="8074390"/>
            <a:ext cx="7275166" cy="1067600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2251"/>
              </a:lnSpc>
            </a:pPr>
            <a:r>
              <a:rPr lang="en-US" sz="1876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Smernice za partnerstva</a:t>
            </a:r>
          </a:p>
        </p:txBody>
      </p:sp>
      <p:grpSp>
        <p:nvGrpSpPr>
          <p:cNvPr id="36" name="Group 36"/>
          <p:cNvGrpSpPr/>
          <p:nvPr/>
        </p:nvGrpSpPr>
        <p:grpSpPr>
          <a:xfrm>
            <a:off x="9471441" y="4049382"/>
            <a:ext cx="7961500" cy="549069"/>
            <a:chOff x="0" y="0"/>
            <a:chExt cx="10615333" cy="732092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10615333" cy="732092"/>
            </a:xfrm>
            <a:custGeom>
              <a:avLst/>
              <a:gdLst/>
              <a:ahLst/>
              <a:cxnLst/>
              <a:rect l="l" t="t" r="r" b="b"/>
              <a:pathLst>
                <a:path w="10615333" h="732092">
                  <a:moveTo>
                    <a:pt x="0" y="0"/>
                  </a:moveTo>
                  <a:lnTo>
                    <a:pt x="10615333" y="0"/>
                  </a:lnTo>
                  <a:lnTo>
                    <a:pt x="10615333" y="732092"/>
                  </a:lnTo>
                  <a:lnTo>
                    <a:pt x="0" y="73209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32533" b="-23253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0" y="-57150"/>
              <a:ext cx="10615333" cy="789242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702"/>
                </a:lnSpc>
              </a:pPr>
              <a:r>
                <a:rPr lang="en-US" sz="2251" b="1">
                  <a:solidFill>
                    <a:srgbClr val="1C2B33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Kako ga uporabiti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9471441" y="4804353"/>
            <a:ext cx="576520" cy="576520"/>
            <a:chOff x="0" y="0"/>
            <a:chExt cx="768693" cy="768693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9621336" y="4954248"/>
            <a:ext cx="276730" cy="276730"/>
            <a:chOff x="0" y="0"/>
            <a:chExt cx="368973" cy="368973"/>
          </a:xfrm>
        </p:grpSpPr>
        <p:sp>
          <p:nvSpPr>
            <p:cNvPr id="42" name="Freeform 42" descr="/home/claude/work/icons/box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r="-10" b="-10"/>
              </a:stretch>
            </a:blipFill>
          </p:spPr>
          <p:txBody>
            <a:bodyPr>
              <a:normAutofit fontScale="77500" lnSpcReduction="20000"/>
            </a:bodyPr>
            <a:lstStyle/>
            <a:p>
              <a:endParaRPr/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10295039" y="4697616"/>
            <a:ext cx="7137892" cy="1067600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2251"/>
              </a:lnSpc>
            </a:pPr>
            <a:r>
              <a:rPr lang="en-US" sz="1876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Praktični nabor orodij za načrtovanje, izvajanje in izboljševanje CSL.</a:t>
            </a:r>
          </a:p>
        </p:txBody>
      </p:sp>
      <p:grpSp>
        <p:nvGrpSpPr>
          <p:cNvPr id="44" name="Group 44"/>
          <p:cNvGrpSpPr/>
          <p:nvPr/>
        </p:nvGrpSpPr>
        <p:grpSpPr>
          <a:xfrm>
            <a:off x="9471441" y="5929941"/>
            <a:ext cx="576520" cy="576520"/>
            <a:chOff x="0" y="0"/>
            <a:chExt cx="768693" cy="768693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9621336" y="6079836"/>
            <a:ext cx="276730" cy="276730"/>
            <a:chOff x="0" y="0"/>
            <a:chExt cx="368973" cy="368973"/>
          </a:xfrm>
        </p:grpSpPr>
        <p:sp>
          <p:nvSpPr>
            <p:cNvPr id="47" name="Freeform 47" descr="/home/claude/work/icons/layers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r="-10" b="-10"/>
              </a:stretch>
            </a:blipFill>
          </p:spPr>
          <p:txBody>
            <a:bodyPr>
              <a:normAutofit fontScale="77500" lnSpcReduction="20000"/>
            </a:bodyPr>
            <a:lstStyle/>
            <a:p>
              <a:endParaRPr/>
            </a:p>
          </p:txBody>
        </p:sp>
      </p:grpSp>
      <p:sp>
        <p:nvSpPr>
          <p:cNvPr id="48" name="TextBox 48"/>
          <p:cNvSpPr txBox="1"/>
          <p:nvPr/>
        </p:nvSpPr>
        <p:spPr>
          <a:xfrm>
            <a:off x="10295039" y="5823214"/>
            <a:ext cx="7137892" cy="1067600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2251"/>
              </a:lnSpc>
            </a:pPr>
            <a:r>
              <a:rPr lang="en-US" sz="1876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Pripravljeno za vključitev v marketing, skupnostne projekte in interdisciplinarno učenje.</a:t>
            </a:r>
          </a:p>
        </p:txBody>
      </p:sp>
      <p:pic>
        <p:nvPicPr>
          <p:cNvPr id="49" name="ElevenLabs_2026-09-10T06_53_36_Alexandra - Conversational and Real_pvc_sp108_s15_sb99_v3">
            <a:hlinkClick r:id="" action="ppaction://media"/>
            <a:extLst>
              <a:ext uri="{FF2B5EF4-FFF2-40B4-BE49-F238E27FC236}">
                <a16:creationId xmlns:a16="http://schemas.microsoft.com/office/drawing/2014/main" id="{C227FF22-F551-AFE2-0B82-D55BB632BD6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7763704" y="867554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637" fill="hold"/>
                                        <p:tgtEl>
                                          <p:spTgt spid="4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9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86777" b="-686777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251"/>
                </a:lnSpc>
              </a:pPr>
              <a:r>
                <a:rPr lang="en-US" sz="1876" b="1" spc="30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POGLAVJE 4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1004011"/>
            <a:ext cx="16609333" cy="1370714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>
              <a:lnSpc>
                <a:spcPts val="5103"/>
              </a:lnSpc>
            </a:pPr>
            <a:r>
              <a:rPr lang="en-US" sz="4503" b="1" dirty="0">
                <a:solidFill>
                  <a:srgbClr val="1C2B33"/>
                </a:solidFill>
                <a:latin typeface="Calibri (MS) Bold"/>
                <a:cs typeface="Calibri (MS) Bold"/>
              </a:rPr>
              <a:t>Kaj </a:t>
            </a:r>
            <a:r>
              <a:rPr lang="en-US" sz="4503" b="1" dirty="0" err="1">
                <a:solidFill>
                  <a:srgbClr val="1C2B33"/>
                </a:solidFill>
                <a:latin typeface="Calibri (MS) Bold"/>
                <a:cs typeface="Calibri (MS) Bold"/>
              </a:rPr>
              <a:t>ponuja</a:t>
            </a:r>
            <a:r>
              <a:rPr lang="en-US" sz="4503" b="1" dirty="0">
                <a:solidFill>
                  <a:srgbClr val="1C2B33"/>
                </a:solidFill>
                <a:latin typeface="Calibri (MS) Bold"/>
                <a:cs typeface="Calibri (MS) Bold"/>
              </a:rPr>
              <a:t> to </a:t>
            </a:r>
            <a:r>
              <a:rPr lang="en-US" sz="4503" b="1" dirty="0" err="1">
                <a:solidFill>
                  <a:srgbClr val="1C2B33"/>
                </a:solidFill>
                <a:latin typeface="Calibri (MS) Bold"/>
                <a:cs typeface="Calibri (MS) Bold"/>
              </a:rPr>
              <a:t>poglavje</a:t>
            </a:r>
            <a:endParaRPr lang="en-US" sz="4503" b="1" dirty="0">
              <a:solidFill>
                <a:srgbClr val="1C2B33"/>
              </a:solidFill>
              <a:latin typeface="Calibri (MS) Bold"/>
              <a:cs typeface="Calibri (MS) Bold"/>
              <a:sym typeface="Calibri (MS) Bold"/>
            </a:endParaRPr>
          </a:p>
        </p:txBody>
      </p:sp>
      <p:grpSp>
        <p:nvGrpSpPr>
          <p:cNvPr id="6" name="Group 6"/>
          <p:cNvGrpSpPr/>
          <p:nvPr/>
        </p:nvGrpSpPr>
        <p:grpSpPr>
          <a:xfrm>
            <a:off x="823608" y="8716470"/>
            <a:ext cx="16650519" cy="1029500"/>
            <a:chOff x="0" y="0"/>
            <a:chExt cx="22200692" cy="137266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200617" cy="1372616"/>
            </a:xfrm>
            <a:custGeom>
              <a:avLst/>
              <a:gdLst/>
              <a:ahLst/>
              <a:cxnLst/>
              <a:rect l="l" t="t" r="r" b="b"/>
              <a:pathLst>
                <a:path w="22200617" h="1372616">
                  <a:moveTo>
                    <a:pt x="0" y="183007"/>
                  </a:moveTo>
                  <a:cubicBezTo>
                    <a:pt x="0" y="81915"/>
                    <a:pt x="81915" y="0"/>
                    <a:pt x="183007" y="0"/>
                  </a:cubicBezTo>
                  <a:lnTo>
                    <a:pt x="22017610" y="0"/>
                  </a:lnTo>
                  <a:cubicBezTo>
                    <a:pt x="22118701" y="0"/>
                    <a:pt x="22200617" y="81915"/>
                    <a:pt x="22200617" y="183007"/>
                  </a:cubicBezTo>
                  <a:lnTo>
                    <a:pt x="22200617" y="1189609"/>
                  </a:lnTo>
                  <a:cubicBezTo>
                    <a:pt x="22200617" y="1290701"/>
                    <a:pt x="22118701" y="1372616"/>
                    <a:pt x="22017610" y="1372616"/>
                  </a:cubicBezTo>
                  <a:lnTo>
                    <a:pt x="183007" y="1372616"/>
                  </a:lnTo>
                  <a:cubicBezTo>
                    <a:pt x="81915" y="1372616"/>
                    <a:pt x="0" y="1290701"/>
                    <a:pt x="0" y="1189609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125588" y="8881186"/>
            <a:ext cx="686333" cy="686333"/>
            <a:chOff x="0" y="0"/>
            <a:chExt cx="915111" cy="91511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304039" y="9059637"/>
            <a:ext cx="329441" cy="329441"/>
            <a:chOff x="0" y="0"/>
            <a:chExt cx="439255" cy="439255"/>
          </a:xfrm>
        </p:grpSpPr>
        <p:sp>
          <p:nvSpPr>
            <p:cNvPr id="11" name="Freeform 11" descr="/home/claude/work/icons/bulb_t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8" b="8"/>
              </a:stretch>
            </a:blipFill>
          </p:spPr>
          <p:txBody>
            <a:bodyPr>
              <a:normAutofit fontScale="92500" lnSpcReduction="10000"/>
            </a:bodyPr>
            <a:lstStyle/>
            <a:p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2059010" y="8716470"/>
            <a:ext cx="15236666" cy="1029500"/>
            <a:chOff x="0" y="0"/>
            <a:chExt cx="20315555" cy="1372667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0315552" cy="1372672"/>
            </a:xfrm>
            <a:custGeom>
              <a:avLst/>
              <a:gdLst/>
              <a:ahLst/>
              <a:cxnLst/>
              <a:rect l="l" t="t" r="r" b="b"/>
              <a:pathLst>
                <a:path w="20315552" h="1372672">
                  <a:moveTo>
                    <a:pt x="0" y="0"/>
                  </a:moveTo>
                  <a:lnTo>
                    <a:pt x="20315552" y="0"/>
                  </a:lnTo>
                  <a:lnTo>
                    <a:pt x="20315552" y="1372672"/>
                  </a:lnTo>
                  <a:lnTo>
                    <a:pt x="0" y="137267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38378" b="-238378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38100"/>
              <a:ext cx="20315555" cy="1410767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251"/>
                </a:lnSpc>
              </a:pPr>
              <a:r>
                <a:rPr lang="en-US" sz="1951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Poglavje je praktični nabor orodij za načrtovanje, izvajanje in izboljševanje CSL.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814073" y="2735809"/>
            <a:ext cx="16669579" cy="1237307"/>
            <a:chOff x="0" y="0"/>
            <a:chExt cx="22226105" cy="1649743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2226143" cy="1649730"/>
            </a:xfrm>
            <a:custGeom>
              <a:avLst/>
              <a:gdLst/>
              <a:ahLst/>
              <a:cxnLst/>
              <a:rect l="l" t="t" r="r" b="b"/>
              <a:pathLst>
                <a:path w="22226143" h="1649730">
                  <a:moveTo>
                    <a:pt x="0" y="148717"/>
                  </a:moveTo>
                  <a:cubicBezTo>
                    <a:pt x="0" y="66548"/>
                    <a:pt x="66548" y="0"/>
                    <a:pt x="148717" y="0"/>
                  </a:cubicBezTo>
                  <a:lnTo>
                    <a:pt x="22077426" y="0"/>
                  </a:lnTo>
                  <a:cubicBezTo>
                    <a:pt x="22159595" y="0"/>
                    <a:pt x="22226143" y="66548"/>
                    <a:pt x="22226143" y="148717"/>
                  </a:cubicBezTo>
                  <a:lnTo>
                    <a:pt x="22226143" y="1501013"/>
                  </a:lnTo>
                  <a:cubicBezTo>
                    <a:pt x="22226143" y="1583182"/>
                    <a:pt x="22159595" y="1649730"/>
                    <a:pt x="22077426" y="1649730"/>
                  </a:cubicBezTo>
                  <a:lnTo>
                    <a:pt x="148717" y="1649730"/>
                  </a:lnTo>
                  <a:cubicBezTo>
                    <a:pt x="66548" y="1649730"/>
                    <a:pt x="0" y="1583182"/>
                    <a:pt x="0" y="1501013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166774" y="2910068"/>
            <a:ext cx="888806" cy="888806"/>
            <a:chOff x="0" y="0"/>
            <a:chExt cx="1185075" cy="1185075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185037" cy="1185037"/>
            </a:xfrm>
            <a:custGeom>
              <a:avLst/>
              <a:gdLst/>
              <a:ahLst/>
              <a:cxnLst/>
              <a:rect l="l" t="t" r="r" b="b"/>
              <a:pathLst>
                <a:path w="1185037" h="1185037">
                  <a:moveTo>
                    <a:pt x="0" y="592582"/>
                  </a:moveTo>
                  <a:cubicBezTo>
                    <a:pt x="0" y="265303"/>
                    <a:pt x="265303" y="0"/>
                    <a:pt x="592582" y="0"/>
                  </a:cubicBezTo>
                  <a:cubicBezTo>
                    <a:pt x="919861" y="0"/>
                    <a:pt x="1185037" y="265303"/>
                    <a:pt x="1185037" y="592582"/>
                  </a:cubicBezTo>
                  <a:cubicBezTo>
                    <a:pt x="1185037" y="919861"/>
                    <a:pt x="919734" y="1185037"/>
                    <a:pt x="592582" y="1185037"/>
                  </a:cubicBezTo>
                  <a:cubicBezTo>
                    <a:pt x="265430" y="1185037"/>
                    <a:pt x="0" y="919734"/>
                    <a:pt x="0" y="59258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397860" y="3141154"/>
            <a:ext cx="426625" cy="426625"/>
            <a:chOff x="0" y="0"/>
            <a:chExt cx="568833" cy="568833"/>
          </a:xfrm>
        </p:grpSpPr>
        <p:sp>
          <p:nvSpPr>
            <p:cNvPr id="20" name="Freeform 20" descr="/home/claude/work/icons/clipboard_w.png"/>
            <p:cNvSpPr/>
            <p:nvPr/>
          </p:nvSpPr>
          <p:spPr>
            <a:xfrm>
              <a:off x="0" y="0"/>
              <a:ext cx="568833" cy="568833"/>
            </a:xfrm>
            <a:custGeom>
              <a:avLst/>
              <a:gdLst/>
              <a:ahLst/>
              <a:cxnLst/>
              <a:rect l="l" t="t" r="r" b="b"/>
              <a:pathLst>
                <a:path w="568833" h="568833">
                  <a:moveTo>
                    <a:pt x="0" y="0"/>
                  </a:moveTo>
                  <a:lnTo>
                    <a:pt x="568833" y="0"/>
                  </a:lnTo>
                  <a:lnTo>
                    <a:pt x="568833" y="568833"/>
                  </a:lnTo>
                  <a:lnTo>
                    <a:pt x="0" y="5688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2604649" y="2745343"/>
            <a:ext cx="13867419" cy="1218248"/>
            <a:chOff x="0" y="0"/>
            <a:chExt cx="18489892" cy="162433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8489898" cy="1624329"/>
            </a:xfrm>
            <a:custGeom>
              <a:avLst/>
              <a:gdLst/>
              <a:ahLst/>
              <a:cxnLst/>
              <a:rect l="l" t="t" r="r" b="b"/>
              <a:pathLst>
                <a:path w="18489898" h="1624329">
                  <a:moveTo>
                    <a:pt x="0" y="0"/>
                  </a:moveTo>
                  <a:lnTo>
                    <a:pt x="18489898" y="0"/>
                  </a:lnTo>
                  <a:lnTo>
                    <a:pt x="18489898" y="1624329"/>
                  </a:lnTo>
                  <a:lnTo>
                    <a:pt x="0" y="1624329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71800" b="-17180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47625"/>
              <a:ext cx="18489892" cy="1671955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Učne priprave in učni moduli za načrtovanje aktivnosti CSL.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814073" y="4228595"/>
            <a:ext cx="16669579" cy="1237307"/>
            <a:chOff x="0" y="0"/>
            <a:chExt cx="22226105" cy="1649743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2226143" cy="1649730"/>
            </a:xfrm>
            <a:custGeom>
              <a:avLst/>
              <a:gdLst/>
              <a:ahLst/>
              <a:cxnLst/>
              <a:rect l="l" t="t" r="r" b="b"/>
              <a:pathLst>
                <a:path w="22226143" h="1649730">
                  <a:moveTo>
                    <a:pt x="0" y="148717"/>
                  </a:moveTo>
                  <a:cubicBezTo>
                    <a:pt x="0" y="66548"/>
                    <a:pt x="66548" y="0"/>
                    <a:pt x="148717" y="0"/>
                  </a:cubicBezTo>
                  <a:lnTo>
                    <a:pt x="22077426" y="0"/>
                  </a:lnTo>
                  <a:cubicBezTo>
                    <a:pt x="22159595" y="0"/>
                    <a:pt x="22226143" y="66548"/>
                    <a:pt x="22226143" y="148717"/>
                  </a:cubicBezTo>
                  <a:lnTo>
                    <a:pt x="22226143" y="1501013"/>
                  </a:lnTo>
                  <a:cubicBezTo>
                    <a:pt x="22226143" y="1583182"/>
                    <a:pt x="22159595" y="1649730"/>
                    <a:pt x="22077426" y="1649730"/>
                  </a:cubicBezTo>
                  <a:lnTo>
                    <a:pt x="148717" y="1649730"/>
                  </a:lnTo>
                  <a:cubicBezTo>
                    <a:pt x="66548" y="1649730"/>
                    <a:pt x="0" y="1583182"/>
                    <a:pt x="0" y="1501013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166774" y="4402846"/>
            <a:ext cx="888806" cy="888806"/>
            <a:chOff x="0" y="0"/>
            <a:chExt cx="1185075" cy="1185075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185037" cy="1185037"/>
            </a:xfrm>
            <a:custGeom>
              <a:avLst/>
              <a:gdLst/>
              <a:ahLst/>
              <a:cxnLst/>
              <a:rect l="l" t="t" r="r" b="b"/>
              <a:pathLst>
                <a:path w="1185037" h="1185037">
                  <a:moveTo>
                    <a:pt x="0" y="592582"/>
                  </a:moveTo>
                  <a:cubicBezTo>
                    <a:pt x="0" y="265303"/>
                    <a:pt x="265303" y="0"/>
                    <a:pt x="592582" y="0"/>
                  </a:cubicBezTo>
                  <a:cubicBezTo>
                    <a:pt x="919861" y="0"/>
                    <a:pt x="1185037" y="265303"/>
                    <a:pt x="1185037" y="592582"/>
                  </a:cubicBezTo>
                  <a:cubicBezTo>
                    <a:pt x="1185037" y="919861"/>
                    <a:pt x="919734" y="1185037"/>
                    <a:pt x="592582" y="1185037"/>
                  </a:cubicBezTo>
                  <a:cubicBezTo>
                    <a:pt x="265430" y="1185037"/>
                    <a:pt x="0" y="919734"/>
                    <a:pt x="0" y="59258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397860" y="4633932"/>
            <a:ext cx="426625" cy="426625"/>
            <a:chOff x="0" y="0"/>
            <a:chExt cx="568833" cy="568833"/>
          </a:xfrm>
        </p:grpSpPr>
        <p:sp>
          <p:nvSpPr>
            <p:cNvPr id="29" name="Freeform 29" descr="/home/claude/work/icons/compass_w.png"/>
            <p:cNvSpPr/>
            <p:nvPr/>
          </p:nvSpPr>
          <p:spPr>
            <a:xfrm>
              <a:off x="0" y="0"/>
              <a:ext cx="568833" cy="568833"/>
            </a:xfrm>
            <a:custGeom>
              <a:avLst/>
              <a:gdLst/>
              <a:ahLst/>
              <a:cxnLst/>
              <a:rect l="l" t="t" r="r" b="b"/>
              <a:pathLst>
                <a:path w="568833" h="568833">
                  <a:moveTo>
                    <a:pt x="0" y="0"/>
                  </a:moveTo>
                  <a:lnTo>
                    <a:pt x="568833" y="0"/>
                  </a:lnTo>
                  <a:lnTo>
                    <a:pt x="568833" y="568833"/>
                  </a:lnTo>
                  <a:lnTo>
                    <a:pt x="0" y="5688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2604649" y="4238130"/>
            <a:ext cx="13867419" cy="1218248"/>
            <a:chOff x="0" y="0"/>
            <a:chExt cx="18489892" cy="1624330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8489898" cy="1624329"/>
            </a:xfrm>
            <a:custGeom>
              <a:avLst/>
              <a:gdLst/>
              <a:ahLst/>
              <a:cxnLst/>
              <a:rect l="l" t="t" r="r" b="b"/>
              <a:pathLst>
                <a:path w="18489898" h="1624329">
                  <a:moveTo>
                    <a:pt x="0" y="0"/>
                  </a:moveTo>
                  <a:lnTo>
                    <a:pt x="18489898" y="0"/>
                  </a:lnTo>
                  <a:lnTo>
                    <a:pt x="18489898" y="1624329"/>
                  </a:lnTo>
                  <a:lnTo>
                    <a:pt x="0" y="1624329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71800" b="-17180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47625"/>
              <a:ext cx="18489892" cy="1671955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Viri za študentsko refleksijo in karierno načrtovanje za povezovanje izkušenj z zaposljivostjo.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814073" y="5721372"/>
            <a:ext cx="16669579" cy="1237307"/>
            <a:chOff x="0" y="0"/>
            <a:chExt cx="22226105" cy="1649743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22226143" cy="1649730"/>
            </a:xfrm>
            <a:custGeom>
              <a:avLst/>
              <a:gdLst/>
              <a:ahLst/>
              <a:cxnLst/>
              <a:rect l="l" t="t" r="r" b="b"/>
              <a:pathLst>
                <a:path w="22226143" h="1649730">
                  <a:moveTo>
                    <a:pt x="0" y="148717"/>
                  </a:moveTo>
                  <a:cubicBezTo>
                    <a:pt x="0" y="66548"/>
                    <a:pt x="66548" y="0"/>
                    <a:pt x="148717" y="0"/>
                  </a:cubicBezTo>
                  <a:lnTo>
                    <a:pt x="22077426" y="0"/>
                  </a:lnTo>
                  <a:cubicBezTo>
                    <a:pt x="22159595" y="0"/>
                    <a:pt x="22226143" y="66548"/>
                    <a:pt x="22226143" y="148717"/>
                  </a:cubicBezTo>
                  <a:lnTo>
                    <a:pt x="22226143" y="1501013"/>
                  </a:lnTo>
                  <a:cubicBezTo>
                    <a:pt x="22226143" y="1583182"/>
                    <a:pt x="22159595" y="1649730"/>
                    <a:pt x="22077426" y="1649730"/>
                  </a:cubicBezTo>
                  <a:lnTo>
                    <a:pt x="148717" y="1649730"/>
                  </a:lnTo>
                  <a:cubicBezTo>
                    <a:pt x="66548" y="1649730"/>
                    <a:pt x="0" y="1583182"/>
                    <a:pt x="0" y="1501013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166774" y="5895632"/>
            <a:ext cx="888806" cy="888806"/>
            <a:chOff x="0" y="0"/>
            <a:chExt cx="1185075" cy="1185075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185037" cy="1185037"/>
            </a:xfrm>
            <a:custGeom>
              <a:avLst/>
              <a:gdLst/>
              <a:ahLst/>
              <a:cxnLst/>
              <a:rect l="l" t="t" r="r" b="b"/>
              <a:pathLst>
                <a:path w="1185037" h="1185037">
                  <a:moveTo>
                    <a:pt x="0" y="592582"/>
                  </a:moveTo>
                  <a:cubicBezTo>
                    <a:pt x="0" y="265303"/>
                    <a:pt x="265303" y="0"/>
                    <a:pt x="592582" y="0"/>
                  </a:cubicBezTo>
                  <a:cubicBezTo>
                    <a:pt x="919861" y="0"/>
                    <a:pt x="1185037" y="265303"/>
                    <a:pt x="1185037" y="592582"/>
                  </a:cubicBezTo>
                  <a:cubicBezTo>
                    <a:pt x="1185037" y="919861"/>
                    <a:pt x="919734" y="1185037"/>
                    <a:pt x="592582" y="1185037"/>
                  </a:cubicBezTo>
                  <a:cubicBezTo>
                    <a:pt x="265430" y="1185037"/>
                    <a:pt x="0" y="919734"/>
                    <a:pt x="0" y="59258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1397860" y="6126718"/>
            <a:ext cx="426625" cy="426625"/>
            <a:chOff x="0" y="0"/>
            <a:chExt cx="568833" cy="568833"/>
          </a:xfrm>
        </p:grpSpPr>
        <p:sp>
          <p:nvSpPr>
            <p:cNvPr id="38" name="Freeform 38" descr="/home/claude/work/icons/network_w.png"/>
            <p:cNvSpPr/>
            <p:nvPr/>
          </p:nvSpPr>
          <p:spPr>
            <a:xfrm>
              <a:off x="0" y="0"/>
              <a:ext cx="568833" cy="568833"/>
            </a:xfrm>
            <a:custGeom>
              <a:avLst/>
              <a:gdLst/>
              <a:ahLst/>
              <a:cxnLst/>
              <a:rect l="l" t="t" r="r" b="b"/>
              <a:pathLst>
                <a:path w="568833" h="568833">
                  <a:moveTo>
                    <a:pt x="0" y="0"/>
                  </a:moveTo>
                  <a:lnTo>
                    <a:pt x="568833" y="0"/>
                  </a:lnTo>
                  <a:lnTo>
                    <a:pt x="568833" y="568833"/>
                  </a:lnTo>
                  <a:lnTo>
                    <a:pt x="0" y="5688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2604649" y="5730907"/>
            <a:ext cx="13867419" cy="1218248"/>
            <a:chOff x="0" y="0"/>
            <a:chExt cx="18489892" cy="1624330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8489898" cy="1624329"/>
            </a:xfrm>
            <a:custGeom>
              <a:avLst/>
              <a:gdLst/>
              <a:ahLst/>
              <a:cxnLst/>
              <a:rect l="l" t="t" r="r" b="b"/>
              <a:pathLst>
                <a:path w="18489898" h="1624329">
                  <a:moveTo>
                    <a:pt x="0" y="0"/>
                  </a:moveTo>
                  <a:lnTo>
                    <a:pt x="18489898" y="0"/>
                  </a:lnTo>
                  <a:lnTo>
                    <a:pt x="18489898" y="1624329"/>
                  </a:lnTo>
                  <a:lnTo>
                    <a:pt x="0" y="1624329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71800" b="-17180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0" y="-47625"/>
              <a:ext cx="18489892" cy="1671955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Smernice za partnerstva z gospodarstvom in skupnostjo za trajnostno sodelovanje.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814073" y="7214159"/>
            <a:ext cx="16669579" cy="1237307"/>
            <a:chOff x="0" y="0"/>
            <a:chExt cx="22226105" cy="1649743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22226143" cy="1649730"/>
            </a:xfrm>
            <a:custGeom>
              <a:avLst/>
              <a:gdLst/>
              <a:ahLst/>
              <a:cxnLst/>
              <a:rect l="l" t="t" r="r" b="b"/>
              <a:pathLst>
                <a:path w="22226143" h="1649730">
                  <a:moveTo>
                    <a:pt x="0" y="148717"/>
                  </a:moveTo>
                  <a:cubicBezTo>
                    <a:pt x="0" y="66548"/>
                    <a:pt x="66548" y="0"/>
                    <a:pt x="148717" y="0"/>
                  </a:cubicBezTo>
                  <a:lnTo>
                    <a:pt x="22077426" y="0"/>
                  </a:lnTo>
                  <a:cubicBezTo>
                    <a:pt x="22159595" y="0"/>
                    <a:pt x="22226143" y="66548"/>
                    <a:pt x="22226143" y="148717"/>
                  </a:cubicBezTo>
                  <a:lnTo>
                    <a:pt x="22226143" y="1501013"/>
                  </a:lnTo>
                  <a:cubicBezTo>
                    <a:pt x="22226143" y="1583182"/>
                    <a:pt x="22159595" y="1649730"/>
                    <a:pt x="22077426" y="1649730"/>
                  </a:cubicBezTo>
                  <a:lnTo>
                    <a:pt x="148717" y="1649730"/>
                  </a:lnTo>
                  <a:cubicBezTo>
                    <a:pt x="66548" y="1649730"/>
                    <a:pt x="0" y="1583182"/>
                    <a:pt x="0" y="1501013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1166774" y="7388409"/>
            <a:ext cx="888806" cy="888806"/>
            <a:chOff x="0" y="0"/>
            <a:chExt cx="1185075" cy="1185075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185037" cy="1185037"/>
            </a:xfrm>
            <a:custGeom>
              <a:avLst/>
              <a:gdLst/>
              <a:ahLst/>
              <a:cxnLst/>
              <a:rect l="l" t="t" r="r" b="b"/>
              <a:pathLst>
                <a:path w="1185037" h="1185037">
                  <a:moveTo>
                    <a:pt x="0" y="592582"/>
                  </a:moveTo>
                  <a:cubicBezTo>
                    <a:pt x="0" y="265303"/>
                    <a:pt x="265303" y="0"/>
                    <a:pt x="592582" y="0"/>
                  </a:cubicBezTo>
                  <a:cubicBezTo>
                    <a:pt x="919861" y="0"/>
                    <a:pt x="1185037" y="265303"/>
                    <a:pt x="1185037" y="592582"/>
                  </a:cubicBezTo>
                  <a:cubicBezTo>
                    <a:pt x="1185037" y="919861"/>
                    <a:pt x="919734" y="1185037"/>
                    <a:pt x="592582" y="1185037"/>
                  </a:cubicBezTo>
                  <a:cubicBezTo>
                    <a:pt x="265430" y="1185037"/>
                    <a:pt x="0" y="919734"/>
                    <a:pt x="0" y="59258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1397860" y="7619495"/>
            <a:ext cx="426625" cy="426625"/>
            <a:chOff x="0" y="0"/>
            <a:chExt cx="568833" cy="568833"/>
          </a:xfrm>
        </p:grpSpPr>
        <p:sp>
          <p:nvSpPr>
            <p:cNvPr id="47" name="Freeform 47" descr="/home/claude/work/icons/layers_w.png"/>
            <p:cNvSpPr/>
            <p:nvPr/>
          </p:nvSpPr>
          <p:spPr>
            <a:xfrm>
              <a:off x="0" y="0"/>
              <a:ext cx="568833" cy="568833"/>
            </a:xfrm>
            <a:custGeom>
              <a:avLst/>
              <a:gdLst/>
              <a:ahLst/>
              <a:cxnLst/>
              <a:rect l="l" t="t" r="r" b="b"/>
              <a:pathLst>
                <a:path w="568833" h="568833">
                  <a:moveTo>
                    <a:pt x="0" y="0"/>
                  </a:moveTo>
                  <a:lnTo>
                    <a:pt x="568833" y="0"/>
                  </a:lnTo>
                  <a:lnTo>
                    <a:pt x="568833" y="568833"/>
                  </a:lnTo>
                  <a:lnTo>
                    <a:pt x="0" y="5688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2604649" y="7223684"/>
            <a:ext cx="13867419" cy="1218248"/>
            <a:chOff x="0" y="0"/>
            <a:chExt cx="18489892" cy="1624330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18489898" cy="1624329"/>
            </a:xfrm>
            <a:custGeom>
              <a:avLst/>
              <a:gdLst/>
              <a:ahLst/>
              <a:cxnLst/>
              <a:rect l="l" t="t" r="r" b="b"/>
              <a:pathLst>
                <a:path w="18489898" h="1624329">
                  <a:moveTo>
                    <a:pt x="0" y="0"/>
                  </a:moveTo>
                  <a:lnTo>
                    <a:pt x="18489898" y="0"/>
                  </a:lnTo>
                  <a:lnTo>
                    <a:pt x="18489898" y="1624329"/>
                  </a:lnTo>
                  <a:lnTo>
                    <a:pt x="0" y="1624329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71800" b="-17180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0" y="-47625"/>
              <a:ext cx="18489892" cy="1671955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Primeri kažejo, kako lahko CSL vključimo v marketing, skupnostne projekte in interdisciplinarno učenje.</a:t>
              </a:r>
            </a:p>
          </p:txBody>
        </p:sp>
      </p:grpSp>
      <p:pic>
        <p:nvPicPr>
          <p:cNvPr id="51" name="ElevenLabs_2026-09-10T06_54_44_Alexandra - Conversational and Real_pvc_sp108_s15_sb99_v3">
            <a:hlinkClick r:id="" action="ppaction://media"/>
            <a:extLst>
              <a:ext uri="{FF2B5EF4-FFF2-40B4-BE49-F238E27FC236}">
                <a16:creationId xmlns:a16="http://schemas.microsoft.com/office/drawing/2014/main" id="{EA882F7B-A1C4-B9C6-3667-1EA111C54F3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6400800" y="1080211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787" fill="hold"/>
                                        <p:tgtEl>
                                          <p:spTgt spid="5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1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86777" b="-686777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251"/>
                </a:lnSpc>
              </a:pPr>
              <a:r>
                <a:rPr lang="en-US" sz="1876" b="1" spc="30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POGLAVJE 4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1004011"/>
            <a:ext cx="16609333" cy="1370714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5103"/>
              </a:lnSpc>
            </a:pPr>
            <a:r>
              <a:rPr lang="en-US" sz="4503" b="1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Logika učnega modula CSL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14073" y="3559416"/>
            <a:ext cx="2964818" cy="3999814"/>
            <a:chOff x="0" y="0"/>
            <a:chExt cx="3953091" cy="533308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953129" cy="5333111"/>
            </a:xfrm>
            <a:custGeom>
              <a:avLst/>
              <a:gdLst/>
              <a:ahLst/>
              <a:cxnLst/>
              <a:rect l="l" t="t" r="r" b="b"/>
              <a:pathLst>
                <a:path w="3953129" h="5333111">
                  <a:moveTo>
                    <a:pt x="0" y="184277"/>
                  </a:moveTo>
                  <a:cubicBezTo>
                    <a:pt x="0" y="82423"/>
                    <a:pt x="82423" y="0"/>
                    <a:pt x="184277" y="0"/>
                  </a:cubicBezTo>
                  <a:lnTo>
                    <a:pt x="3768852" y="0"/>
                  </a:lnTo>
                  <a:cubicBezTo>
                    <a:pt x="3870579" y="0"/>
                    <a:pt x="3953129" y="82423"/>
                    <a:pt x="3953129" y="184277"/>
                  </a:cubicBezTo>
                  <a:lnTo>
                    <a:pt x="3953129" y="5148834"/>
                  </a:lnTo>
                  <a:cubicBezTo>
                    <a:pt x="3953129" y="5250561"/>
                    <a:pt x="3870706" y="5333111"/>
                    <a:pt x="3768852" y="5333111"/>
                  </a:cubicBezTo>
                  <a:lnTo>
                    <a:pt x="184277" y="5333111"/>
                  </a:lnTo>
                  <a:cubicBezTo>
                    <a:pt x="82423" y="5333111"/>
                    <a:pt x="0" y="5250561"/>
                    <a:pt x="0" y="5148834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650178" y="2922651"/>
            <a:ext cx="1292600" cy="1292600"/>
            <a:chOff x="0" y="0"/>
            <a:chExt cx="1723466" cy="1723466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723390" cy="1723390"/>
            </a:xfrm>
            <a:custGeom>
              <a:avLst/>
              <a:gdLst/>
              <a:ahLst/>
              <a:cxnLst/>
              <a:rect l="l" t="t" r="r" b="b"/>
              <a:pathLst>
                <a:path w="1723390" h="1723390">
                  <a:moveTo>
                    <a:pt x="0" y="861695"/>
                  </a:moveTo>
                  <a:cubicBezTo>
                    <a:pt x="0" y="385826"/>
                    <a:pt x="385826" y="0"/>
                    <a:pt x="861695" y="0"/>
                  </a:cubicBezTo>
                  <a:cubicBezTo>
                    <a:pt x="1337564" y="0"/>
                    <a:pt x="1723390" y="385826"/>
                    <a:pt x="1723390" y="861695"/>
                  </a:cubicBezTo>
                  <a:cubicBezTo>
                    <a:pt x="1723390" y="1337564"/>
                    <a:pt x="1337564" y="1723390"/>
                    <a:pt x="861695" y="1723390"/>
                  </a:cubicBezTo>
                  <a:cubicBezTo>
                    <a:pt x="385826" y="1723390"/>
                    <a:pt x="0" y="1337691"/>
                    <a:pt x="0" y="861695"/>
                  </a:cubicBezTo>
                  <a:close/>
                </a:path>
              </a:pathLst>
            </a:custGeom>
            <a:solidFill>
              <a:srgbClr val="0D79A2"/>
            </a:solidFill>
            <a:ln w="57195" cap="sq">
              <a:solidFill>
                <a:srgbClr val="FFFFFF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678781" y="2951245"/>
            <a:ext cx="1235402" cy="1235402"/>
            <a:chOff x="0" y="0"/>
            <a:chExt cx="1647203" cy="1647203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647207" cy="1647207"/>
            </a:xfrm>
            <a:custGeom>
              <a:avLst/>
              <a:gdLst/>
              <a:ahLst/>
              <a:cxnLst/>
              <a:rect l="l" t="t" r="r" b="b"/>
              <a:pathLst>
                <a:path w="1647207" h="1647207">
                  <a:moveTo>
                    <a:pt x="0" y="0"/>
                  </a:moveTo>
                  <a:lnTo>
                    <a:pt x="1647207" y="0"/>
                  </a:lnTo>
                  <a:lnTo>
                    <a:pt x="1647207" y="1647207"/>
                  </a:lnTo>
                  <a:lnTo>
                    <a:pt x="0" y="1647207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-78303" r="-7830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66675"/>
              <a:ext cx="1647203" cy="1713878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ctr">
                <a:lnSpc>
                  <a:spcPts val="4323"/>
                </a:lnSpc>
              </a:pPr>
              <a:r>
                <a:rPr lang="en-US" sz="3602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1</a:t>
              </a:r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1029500" y="4491723"/>
            <a:ext cx="2533955" cy="1273502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ctr">
              <a:lnSpc>
                <a:spcPts val="2551"/>
              </a:lnSpc>
            </a:pPr>
            <a:r>
              <a:rPr lang="en-US" sz="2176" b="1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Prepoznaj potrebo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3741906" y="3568951"/>
            <a:ext cx="480431" cy="3980755"/>
            <a:chOff x="0" y="0"/>
            <a:chExt cx="640575" cy="5307673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640580" cy="5307667"/>
            </a:xfrm>
            <a:custGeom>
              <a:avLst/>
              <a:gdLst/>
              <a:ahLst/>
              <a:cxnLst/>
              <a:rect l="l" t="t" r="r" b="b"/>
              <a:pathLst>
                <a:path w="640580" h="5307667">
                  <a:moveTo>
                    <a:pt x="0" y="0"/>
                  </a:moveTo>
                  <a:lnTo>
                    <a:pt x="640580" y="0"/>
                  </a:lnTo>
                  <a:lnTo>
                    <a:pt x="640580" y="5307667"/>
                  </a:lnTo>
                  <a:lnTo>
                    <a:pt x="0" y="5307667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-1013088" r="-1013087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95250"/>
              <a:ext cx="640575" cy="540292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ctr">
                <a:lnSpc>
                  <a:spcPts val="5404"/>
                </a:lnSpc>
              </a:pPr>
              <a:r>
                <a:rPr lang="en-US" sz="4503" b="1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›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4240263" y="3559416"/>
            <a:ext cx="2964818" cy="3999814"/>
            <a:chOff x="0" y="0"/>
            <a:chExt cx="3953091" cy="5333086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3953129" cy="5333111"/>
            </a:xfrm>
            <a:custGeom>
              <a:avLst/>
              <a:gdLst/>
              <a:ahLst/>
              <a:cxnLst/>
              <a:rect l="l" t="t" r="r" b="b"/>
              <a:pathLst>
                <a:path w="3953129" h="5333111">
                  <a:moveTo>
                    <a:pt x="0" y="184277"/>
                  </a:moveTo>
                  <a:cubicBezTo>
                    <a:pt x="0" y="82423"/>
                    <a:pt x="82423" y="0"/>
                    <a:pt x="184277" y="0"/>
                  </a:cubicBezTo>
                  <a:lnTo>
                    <a:pt x="3768852" y="0"/>
                  </a:lnTo>
                  <a:cubicBezTo>
                    <a:pt x="3870579" y="0"/>
                    <a:pt x="3953129" y="82423"/>
                    <a:pt x="3953129" y="184277"/>
                  </a:cubicBezTo>
                  <a:lnTo>
                    <a:pt x="3953129" y="5148834"/>
                  </a:lnTo>
                  <a:cubicBezTo>
                    <a:pt x="3953129" y="5250561"/>
                    <a:pt x="3870706" y="5333111"/>
                    <a:pt x="3768852" y="5333111"/>
                  </a:cubicBezTo>
                  <a:lnTo>
                    <a:pt x="184277" y="5333111"/>
                  </a:lnTo>
                  <a:cubicBezTo>
                    <a:pt x="82423" y="5333111"/>
                    <a:pt x="0" y="5250561"/>
                    <a:pt x="0" y="5148834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5076368" y="2922651"/>
            <a:ext cx="1292600" cy="1292600"/>
            <a:chOff x="0" y="0"/>
            <a:chExt cx="1723466" cy="1723466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723390" cy="1723390"/>
            </a:xfrm>
            <a:custGeom>
              <a:avLst/>
              <a:gdLst/>
              <a:ahLst/>
              <a:cxnLst/>
              <a:rect l="l" t="t" r="r" b="b"/>
              <a:pathLst>
                <a:path w="1723390" h="1723390">
                  <a:moveTo>
                    <a:pt x="0" y="861695"/>
                  </a:moveTo>
                  <a:cubicBezTo>
                    <a:pt x="0" y="385826"/>
                    <a:pt x="385826" y="0"/>
                    <a:pt x="861695" y="0"/>
                  </a:cubicBezTo>
                  <a:cubicBezTo>
                    <a:pt x="1337564" y="0"/>
                    <a:pt x="1723390" y="385826"/>
                    <a:pt x="1723390" y="861695"/>
                  </a:cubicBezTo>
                  <a:cubicBezTo>
                    <a:pt x="1723390" y="1337564"/>
                    <a:pt x="1337564" y="1723390"/>
                    <a:pt x="861695" y="1723390"/>
                  </a:cubicBezTo>
                  <a:cubicBezTo>
                    <a:pt x="385826" y="1723390"/>
                    <a:pt x="0" y="1337691"/>
                    <a:pt x="0" y="861695"/>
                  </a:cubicBezTo>
                  <a:close/>
                </a:path>
              </a:pathLst>
            </a:custGeom>
            <a:solidFill>
              <a:srgbClr val="0D79A2"/>
            </a:solidFill>
            <a:ln w="57195" cap="sq">
              <a:solidFill>
                <a:srgbClr val="FFFFFF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5104971" y="2951245"/>
            <a:ext cx="1235402" cy="1235402"/>
            <a:chOff x="0" y="0"/>
            <a:chExt cx="1647203" cy="1647203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647207" cy="1647207"/>
            </a:xfrm>
            <a:custGeom>
              <a:avLst/>
              <a:gdLst/>
              <a:ahLst/>
              <a:cxnLst/>
              <a:rect l="l" t="t" r="r" b="b"/>
              <a:pathLst>
                <a:path w="1647207" h="1647207">
                  <a:moveTo>
                    <a:pt x="0" y="0"/>
                  </a:moveTo>
                  <a:lnTo>
                    <a:pt x="1647207" y="0"/>
                  </a:lnTo>
                  <a:lnTo>
                    <a:pt x="1647207" y="1647207"/>
                  </a:lnTo>
                  <a:lnTo>
                    <a:pt x="0" y="1647207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-78303" r="-7830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66675"/>
              <a:ext cx="1647203" cy="1713878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ctr">
                <a:lnSpc>
                  <a:spcPts val="4323"/>
                </a:lnSpc>
              </a:pPr>
              <a:r>
                <a:rPr lang="en-US" sz="3602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2</a:t>
              </a:r>
            </a:p>
          </p:txBody>
        </p:sp>
      </p:grpSp>
      <p:sp>
        <p:nvSpPr>
          <p:cNvPr id="24" name="TextBox 24"/>
          <p:cNvSpPr txBox="1"/>
          <p:nvPr/>
        </p:nvSpPr>
        <p:spPr>
          <a:xfrm>
            <a:off x="4455690" y="4491723"/>
            <a:ext cx="2533955" cy="1273502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ctr">
              <a:lnSpc>
                <a:spcPts val="2551"/>
              </a:lnSpc>
            </a:pPr>
            <a:r>
              <a:rPr lang="en-US" sz="2176" b="1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Načrtuj projekt</a:t>
            </a:r>
          </a:p>
        </p:txBody>
      </p:sp>
      <p:grpSp>
        <p:nvGrpSpPr>
          <p:cNvPr id="25" name="Group 25"/>
          <p:cNvGrpSpPr/>
          <p:nvPr/>
        </p:nvGrpSpPr>
        <p:grpSpPr>
          <a:xfrm>
            <a:off x="7168096" y="3568951"/>
            <a:ext cx="480431" cy="3980755"/>
            <a:chOff x="0" y="0"/>
            <a:chExt cx="640575" cy="5307673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640580" cy="5307667"/>
            </a:xfrm>
            <a:custGeom>
              <a:avLst/>
              <a:gdLst/>
              <a:ahLst/>
              <a:cxnLst/>
              <a:rect l="l" t="t" r="r" b="b"/>
              <a:pathLst>
                <a:path w="640580" h="5307667">
                  <a:moveTo>
                    <a:pt x="0" y="0"/>
                  </a:moveTo>
                  <a:lnTo>
                    <a:pt x="640580" y="0"/>
                  </a:lnTo>
                  <a:lnTo>
                    <a:pt x="640580" y="5307667"/>
                  </a:lnTo>
                  <a:lnTo>
                    <a:pt x="0" y="5307667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-1013088" r="-1013087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0" y="-95250"/>
              <a:ext cx="640575" cy="540292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ctr">
                <a:lnSpc>
                  <a:spcPts val="5404"/>
                </a:lnSpc>
              </a:pPr>
              <a:r>
                <a:rPr lang="en-US" sz="4503" b="1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›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7666453" y="3559416"/>
            <a:ext cx="2964818" cy="3999814"/>
            <a:chOff x="0" y="0"/>
            <a:chExt cx="3953091" cy="5333086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3953129" cy="5333111"/>
            </a:xfrm>
            <a:custGeom>
              <a:avLst/>
              <a:gdLst/>
              <a:ahLst/>
              <a:cxnLst/>
              <a:rect l="l" t="t" r="r" b="b"/>
              <a:pathLst>
                <a:path w="3953129" h="5333111">
                  <a:moveTo>
                    <a:pt x="0" y="184277"/>
                  </a:moveTo>
                  <a:cubicBezTo>
                    <a:pt x="0" y="82423"/>
                    <a:pt x="82423" y="0"/>
                    <a:pt x="184277" y="0"/>
                  </a:cubicBezTo>
                  <a:lnTo>
                    <a:pt x="3768852" y="0"/>
                  </a:lnTo>
                  <a:cubicBezTo>
                    <a:pt x="3870579" y="0"/>
                    <a:pt x="3953129" y="82423"/>
                    <a:pt x="3953129" y="184277"/>
                  </a:cubicBezTo>
                  <a:lnTo>
                    <a:pt x="3953129" y="5148834"/>
                  </a:lnTo>
                  <a:cubicBezTo>
                    <a:pt x="3953129" y="5250561"/>
                    <a:pt x="3870706" y="5333111"/>
                    <a:pt x="3768852" y="5333111"/>
                  </a:cubicBezTo>
                  <a:lnTo>
                    <a:pt x="184277" y="5333111"/>
                  </a:lnTo>
                  <a:cubicBezTo>
                    <a:pt x="82423" y="5333111"/>
                    <a:pt x="0" y="5250561"/>
                    <a:pt x="0" y="5148834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8502558" y="2922651"/>
            <a:ext cx="1292600" cy="1292600"/>
            <a:chOff x="0" y="0"/>
            <a:chExt cx="1723466" cy="1723466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723390" cy="1723390"/>
            </a:xfrm>
            <a:custGeom>
              <a:avLst/>
              <a:gdLst/>
              <a:ahLst/>
              <a:cxnLst/>
              <a:rect l="l" t="t" r="r" b="b"/>
              <a:pathLst>
                <a:path w="1723390" h="1723390">
                  <a:moveTo>
                    <a:pt x="0" y="861695"/>
                  </a:moveTo>
                  <a:cubicBezTo>
                    <a:pt x="0" y="385826"/>
                    <a:pt x="385826" y="0"/>
                    <a:pt x="861695" y="0"/>
                  </a:cubicBezTo>
                  <a:cubicBezTo>
                    <a:pt x="1337564" y="0"/>
                    <a:pt x="1723390" y="385826"/>
                    <a:pt x="1723390" y="861695"/>
                  </a:cubicBezTo>
                  <a:cubicBezTo>
                    <a:pt x="1723390" y="1337564"/>
                    <a:pt x="1337564" y="1723390"/>
                    <a:pt x="861695" y="1723390"/>
                  </a:cubicBezTo>
                  <a:cubicBezTo>
                    <a:pt x="385826" y="1723390"/>
                    <a:pt x="0" y="1337691"/>
                    <a:pt x="0" y="861695"/>
                  </a:cubicBezTo>
                  <a:close/>
                </a:path>
              </a:pathLst>
            </a:custGeom>
            <a:solidFill>
              <a:srgbClr val="0D79A2"/>
            </a:solidFill>
            <a:ln w="57195" cap="sq">
              <a:solidFill>
                <a:srgbClr val="FFFFFF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8531162" y="2951245"/>
            <a:ext cx="1235402" cy="1235402"/>
            <a:chOff x="0" y="0"/>
            <a:chExt cx="1647203" cy="1647203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1647207" cy="1647207"/>
            </a:xfrm>
            <a:custGeom>
              <a:avLst/>
              <a:gdLst/>
              <a:ahLst/>
              <a:cxnLst/>
              <a:rect l="l" t="t" r="r" b="b"/>
              <a:pathLst>
                <a:path w="1647207" h="1647207">
                  <a:moveTo>
                    <a:pt x="0" y="0"/>
                  </a:moveTo>
                  <a:lnTo>
                    <a:pt x="1647207" y="0"/>
                  </a:lnTo>
                  <a:lnTo>
                    <a:pt x="1647207" y="1647207"/>
                  </a:lnTo>
                  <a:lnTo>
                    <a:pt x="0" y="1647207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-78303" r="-7830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0" y="-66675"/>
              <a:ext cx="1647203" cy="1713878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ctr">
                <a:lnSpc>
                  <a:spcPts val="4323"/>
                </a:lnSpc>
              </a:pPr>
              <a:r>
                <a:rPr lang="en-US" sz="3602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3</a:t>
              </a:r>
            </a:p>
          </p:txBody>
        </p:sp>
      </p:grpSp>
      <p:sp>
        <p:nvSpPr>
          <p:cNvPr id="35" name="TextBox 35"/>
          <p:cNvSpPr txBox="1"/>
          <p:nvPr/>
        </p:nvSpPr>
        <p:spPr>
          <a:xfrm>
            <a:off x="7881890" y="4491723"/>
            <a:ext cx="2533955" cy="1273502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ctr">
              <a:lnSpc>
                <a:spcPts val="2551"/>
              </a:lnSpc>
            </a:pPr>
            <a:r>
              <a:rPr lang="en-US" sz="2176" b="1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Deluj s partnerjem</a:t>
            </a:r>
          </a:p>
        </p:txBody>
      </p:sp>
      <p:grpSp>
        <p:nvGrpSpPr>
          <p:cNvPr id="36" name="Group 36"/>
          <p:cNvGrpSpPr/>
          <p:nvPr/>
        </p:nvGrpSpPr>
        <p:grpSpPr>
          <a:xfrm>
            <a:off x="10594286" y="3568951"/>
            <a:ext cx="480431" cy="3980755"/>
            <a:chOff x="0" y="0"/>
            <a:chExt cx="640575" cy="5307673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640580" cy="5307667"/>
            </a:xfrm>
            <a:custGeom>
              <a:avLst/>
              <a:gdLst/>
              <a:ahLst/>
              <a:cxnLst/>
              <a:rect l="l" t="t" r="r" b="b"/>
              <a:pathLst>
                <a:path w="640580" h="5307667">
                  <a:moveTo>
                    <a:pt x="0" y="0"/>
                  </a:moveTo>
                  <a:lnTo>
                    <a:pt x="640580" y="0"/>
                  </a:lnTo>
                  <a:lnTo>
                    <a:pt x="640580" y="5307667"/>
                  </a:lnTo>
                  <a:lnTo>
                    <a:pt x="0" y="5307667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-1013088" r="-1013087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0" y="-95250"/>
              <a:ext cx="640575" cy="540292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ctr">
                <a:lnSpc>
                  <a:spcPts val="5404"/>
                </a:lnSpc>
              </a:pPr>
              <a:r>
                <a:rPr lang="en-US" sz="4503" b="1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›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11092644" y="3559416"/>
            <a:ext cx="2964818" cy="3999814"/>
            <a:chOff x="0" y="0"/>
            <a:chExt cx="3953091" cy="5333086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3953129" cy="5333111"/>
            </a:xfrm>
            <a:custGeom>
              <a:avLst/>
              <a:gdLst/>
              <a:ahLst/>
              <a:cxnLst/>
              <a:rect l="l" t="t" r="r" b="b"/>
              <a:pathLst>
                <a:path w="3953129" h="5333111">
                  <a:moveTo>
                    <a:pt x="0" y="184277"/>
                  </a:moveTo>
                  <a:cubicBezTo>
                    <a:pt x="0" y="82423"/>
                    <a:pt x="82423" y="0"/>
                    <a:pt x="184277" y="0"/>
                  </a:cubicBezTo>
                  <a:lnTo>
                    <a:pt x="3768852" y="0"/>
                  </a:lnTo>
                  <a:cubicBezTo>
                    <a:pt x="3870579" y="0"/>
                    <a:pt x="3953129" y="82423"/>
                    <a:pt x="3953129" y="184277"/>
                  </a:cubicBezTo>
                  <a:lnTo>
                    <a:pt x="3953129" y="5148834"/>
                  </a:lnTo>
                  <a:cubicBezTo>
                    <a:pt x="3953129" y="5250561"/>
                    <a:pt x="3870706" y="5333111"/>
                    <a:pt x="3768852" y="5333111"/>
                  </a:cubicBezTo>
                  <a:lnTo>
                    <a:pt x="184277" y="5333111"/>
                  </a:lnTo>
                  <a:cubicBezTo>
                    <a:pt x="82423" y="5333111"/>
                    <a:pt x="0" y="5250561"/>
                    <a:pt x="0" y="5148834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11928748" y="2922651"/>
            <a:ext cx="1292600" cy="1292600"/>
            <a:chOff x="0" y="0"/>
            <a:chExt cx="1723466" cy="1723466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1723390" cy="1723390"/>
            </a:xfrm>
            <a:custGeom>
              <a:avLst/>
              <a:gdLst/>
              <a:ahLst/>
              <a:cxnLst/>
              <a:rect l="l" t="t" r="r" b="b"/>
              <a:pathLst>
                <a:path w="1723390" h="1723390">
                  <a:moveTo>
                    <a:pt x="0" y="861695"/>
                  </a:moveTo>
                  <a:cubicBezTo>
                    <a:pt x="0" y="385826"/>
                    <a:pt x="385826" y="0"/>
                    <a:pt x="861695" y="0"/>
                  </a:cubicBezTo>
                  <a:cubicBezTo>
                    <a:pt x="1337564" y="0"/>
                    <a:pt x="1723390" y="385826"/>
                    <a:pt x="1723390" y="861695"/>
                  </a:cubicBezTo>
                  <a:cubicBezTo>
                    <a:pt x="1723390" y="1337564"/>
                    <a:pt x="1337564" y="1723390"/>
                    <a:pt x="861695" y="1723390"/>
                  </a:cubicBezTo>
                  <a:cubicBezTo>
                    <a:pt x="385826" y="1723390"/>
                    <a:pt x="0" y="1337691"/>
                    <a:pt x="0" y="861695"/>
                  </a:cubicBezTo>
                  <a:close/>
                </a:path>
              </a:pathLst>
            </a:custGeom>
            <a:solidFill>
              <a:srgbClr val="0D79A2"/>
            </a:solidFill>
            <a:ln w="57195" cap="sq">
              <a:solidFill>
                <a:srgbClr val="FFFFFF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11957352" y="2951245"/>
            <a:ext cx="1235402" cy="1235402"/>
            <a:chOff x="0" y="0"/>
            <a:chExt cx="1647203" cy="1647203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1647207" cy="1647207"/>
            </a:xfrm>
            <a:custGeom>
              <a:avLst/>
              <a:gdLst/>
              <a:ahLst/>
              <a:cxnLst/>
              <a:rect l="l" t="t" r="r" b="b"/>
              <a:pathLst>
                <a:path w="1647207" h="1647207">
                  <a:moveTo>
                    <a:pt x="0" y="0"/>
                  </a:moveTo>
                  <a:lnTo>
                    <a:pt x="1647207" y="0"/>
                  </a:lnTo>
                  <a:lnTo>
                    <a:pt x="1647207" y="1647207"/>
                  </a:lnTo>
                  <a:lnTo>
                    <a:pt x="0" y="1647207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-78303" r="-7830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0" y="-66675"/>
              <a:ext cx="1647203" cy="1713878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ctr">
                <a:lnSpc>
                  <a:spcPts val="4323"/>
                </a:lnSpc>
              </a:pPr>
              <a:r>
                <a:rPr lang="en-US" sz="3602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4</a:t>
              </a:r>
            </a:p>
          </p:txBody>
        </p:sp>
      </p:grpSp>
      <p:sp>
        <p:nvSpPr>
          <p:cNvPr id="46" name="TextBox 46"/>
          <p:cNvSpPr txBox="1"/>
          <p:nvPr/>
        </p:nvSpPr>
        <p:spPr>
          <a:xfrm>
            <a:off x="11308070" y="4491723"/>
            <a:ext cx="2533955" cy="1273502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ctr">
              <a:lnSpc>
                <a:spcPts val="2551"/>
              </a:lnSpc>
            </a:pPr>
            <a:r>
              <a:rPr lang="en-US" sz="2176" b="1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Reflektiraj in evalviraj</a:t>
            </a:r>
          </a:p>
        </p:txBody>
      </p:sp>
      <p:sp>
        <p:nvSpPr>
          <p:cNvPr id="47" name="Freeform 47"/>
          <p:cNvSpPr/>
          <p:nvPr/>
        </p:nvSpPr>
        <p:spPr>
          <a:xfrm>
            <a:off x="14100777" y="5143500"/>
            <a:ext cx="6529735" cy="6801807"/>
          </a:xfrm>
          <a:custGeom>
            <a:avLst/>
            <a:gdLst/>
            <a:ahLst/>
            <a:cxnLst/>
            <a:rect l="l" t="t" r="r" b="b"/>
            <a:pathLst>
              <a:path w="6529735" h="6801807">
                <a:moveTo>
                  <a:pt x="0" y="0"/>
                </a:moveTo>
                <a:lnTo>
                  <a:pt x="6529735" y="0"/>
                </a:lnTo>
                <a:lnTo>
                  <a:pt x="6529735" y="6801807"/>
                </a:lnTo>
                <a:lnTo>
                  <a:pt x="0" y="680180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>
            <a:normAutofit/>
          </a:bodyPr>
          <a:lstStyle/>
          <a:p>
            <a:endParaRPr/>
          </a:p>
        </p:txBody>
      </p:sp>
      <p:grpSp>
        <p:nvGrpSpPr>
          <p:cNvPr id="48" name="Group 48"/>
          <p:cNvGrpSpPr/>
          <p:nvPr/>
        </p:nvGrpSpPr>
        <p:grpSpPr>
          <a:xfrm>
            <a:off x="14020476" y="3568951"/>
            <a:ext cx="480431" cy="3980755"/>
            <a:chOff x="0" y="0"/>
            <a:chExt cx="640575" cy="5307673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640580" cy="5307667"/>
            </a:xfrm>
            <a:custGeom>
              <a:avLst/>
              <a:gdLst/>
              <a:ahLst/>
              <a:cxnLst/>
              <a:rect l="l" t="t" r="r" b="b"/>
              <a:pathLst>
                <a:path w="640580" h="5307667">
                  <a:moveTo>
                    <a:pt x="0" y="0"/>
                  </a:moveTo>
                  <a:lnTo>
                    <a:pt x="640580" y="0"/>
                  </a:lnTo>
                  <a:lnTo>
                    <a:pt x="640580" y="5307667"/>
                  </a:lnTo>
                  <a:lnTo>
                    <a:pt x="0" y="5307667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-1013088" r="-1013087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0" y="-95250"/>
              <a:ext cx="640575" cy="540292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ctr">
                <a:lnSpc>
                  <a:spcPts val="5404"/>
                </a:lnSpc>
              </a:pPr>
              <a:r>
                <a:rPr lang="en-US" sz="4503" b="1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›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14518834" y="3559416"/>
            <a:ext cx="2964818" cy="3999814"/>
            <a:chOff x="0" y="0"/>
            <a:chExt cx="3953091" cy="5333086"/>
          </a:xfrm>
        </p:grpSpPr>
        <p:sp>
          <p:nvSpPr>
            <p:cNvPr id="52" name="Freeform 52"/>
            <p:cNvSpPr/>
            <p:nvPr/>
          </p:nvSpPr>
          <p:spPr>
            <a:xfrm>
              <a:off x="0" y="0"/>
              <a:ext cx="3953129" cy="5333111"/>
            </a:xfrm>
            <a:custGeom>
              <a:avLst/>
              <a:gdLst/>
              <a:ahLst/>
              <a:cxnLst/>
              <a:rect l="l" t="t" r="r" b="b"/>
              <a:pathLst>
                <a:path w="3953129" h="5333111">
                  <a:moveTo>
                    <a:pt x="0" y="184277"/>
                  </a:moveTo>
                  <a:cubicBezTo>
                    <a:pt x="0" y="82423"/>
                    <a:pt x="82423" y="0"/>
                    <a:pt x="184277" y="0"/>
                  </a:cubicBezTo>
                  <a:lnTo>
                    <a:pt x="3768852" y="0"/>
                  </a:lnTo>
                  <a:cubicBezTo>
                    <a:pt x="3870579" y="0"/>
                    <a:pt x="3953129" y="82423"/>
                    <a:pt x="3953129" y="184277"/>
                  </a:cubicBezTo>
                  <a:lnTo>
                    <a:pt x="3953129" y="5148834"/>
                  </a:lnTo>
                  <a:cubicBezTo>
                    <a:pt x="3953129" y="5250561"/>
                    <a:pt x="3870706" y="5333111"/>
                    <a:pt x="3768852" y="5333111"/>
                  </a:cubicBezTo>
                  <a:lnTo>
                    <a:pt x="184277" y="5333111"/>
                  </a:lnTo>
                  <a:cubicBezTo>
                    <a:pt x="82423" y="5333111"/>
                    <a:pt x="0" y="5250561"/>
                    <a:pt x="0" y="5148834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15354938" y="2922651"/>
            <a:ext cx="1292600" cy="1292600"/>
            <a:chOff x="0" y="0"/>
            <a:chExt cx="1723466" cy="1723466"/>
          </a:xfrm>
        </p:grpSpPr>
        <p:sp>
          <p:nvSpPr>
            <p:cNvPr id="54" name="Freeform 54"/>
            <p:cNvSpPr/>
            <p:nvPr/>
          </p:nvSpPr>
          <p:spPr>
            <a:xfrm>
              <a:off x="0" y="0"/>
              <a:ext cx="1723390" cy="1723390"/>
            </a:xfrm>
            <a:custGeom>
              <a:avLst/>
              <a:gdLst/>
              <a:ahLst/>
              <a:cxnLst/>
              <a:rect l="l" t="t" r="r" b="b"/>
              <a:pathLst>
                <a:path w="1723390" h="1723390">
                  <a:moveTo>
                    <a:pt x="0" y="861695"/>
                  </a:moveTo>
                  <a:cubicBezTo>
                    <a:pt x="0" y="385826"/>
                    <a:pt x="385826" y="0"/>
                    <a:pt x="861695" y="0"/>
                  </a:cubicBezTo>
                  <a:cubicBezTo>
                    <a:pt x="1337564" y="0"/>
                    <a:pt x="1723390" y="385826"/>
                    <a:pt x="1723390" y="861695"/>
                  </a:cubicBezTo>
                  <a:cubicBezTo>
                    <a:pt x="1723390" y="1337564"/>
                    <a:pt x="1337564" y="1723390"/>
                    <a:pt x="861695" y="1723390"/>
                  </a:cubicBezTo>
                  <a:cubicBezTo>
                    <a:pt x="385826" y="1723390"/>
                    <a:pt x="0" y="1337691"/>
                    <a:pt x="0" y="861695"/>
                  </a:cubicBezTo>
                  <a:close/>
                </a:path>
              </a:pathLst>
            </a:custGeom>
            <a:solidFill>
              <a:srgbClr val="0D79A2"/>
            </a:solidFill>
            <a:ln w="57195" cap="sq">
              <a:solidFill>
                <a:srgbClr val="FFFFFF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15383542" y="2951245"/>
            <a:ext cx="1235402" cy="1235402"/>
            <a:chOff x="0" y="0"/>
            <a:chExt cx="1647203" cy="1647203"/>
          </a:xfrm>
        </p:grpSpPr>
        <p:sp>
          <p:nvSpPr>
            <p:cNvPr id="56" name="Freeform 56"/>
            <p:cNvSpPr/>
            <p:nvPr/>
          </p:nvSpPr>
          <p:spPr>
            <a:xfrm>
              <a:off x="0" y="0"/>
              <a:ext cx="1647207" cy="1647207"/>
            </a:xfrm>
            <a:custGeom>
              <a:avLst/>
              <a:gdLst/>
              <a:ahLst/>
              <a:cxnLst/>
              <a:rect l="l" t="t" r="r" b="b"/>
              <a:pathLst>
                <a:path w="1647207" h="1647207">
                  <a:moveTo>
                    <a:pt x="0" y="0"/>
                  </a:moveTo>
                  <a:lnTo>
                    <a:pt x="1647207" y="0"/>
                  </a:lnTo>
                  <a:lnTo>
                    <a:pt x="1647207" y="1647207"/>
                  </a:lnTo>
                  <a:lnTo>
                    <a:pt x="0" y="1647207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-78303" r="-7830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57" name="TextBox 57"/>
            <p:cNvSpPr txBox="1"/>
            <p:nvPr/>
          </p:nvSpPr>
          <p:spPr>
            <a:xfrm>
              <a:off x="0" y="-66675"/>
              <a:ext cx="1647203" cy="1713878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ctr">
                <a:lnSpc>
                  <a:spcPts val="4323"/>
                </a:lnSpc>
              </a:pPr>
              <a:r>
                <a:rPr lang="en-US" sz="3602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5</a:t>
              </a:r>
            </a:p>
          </p:txBody>
        </p:sp>
      </p:grpSp>
      <p:sp>
        <p:nvSpPr>
          <p:cNvPr id="58" name="TextBox 58"/>
          <p:cNvSpPr txBox="1"/>
          <p:nvPr/>
        </p:nvSpPr>
        <p:spPr>
          <a:xfrm>
            <a:off x="14734270" y="4491723"/>
            <a:ext cx="2533955" cy="1273502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ctr">
              <a:lnSpc>
                <a:spcPts val="2551"/>
              </a:lnSpc>
            </a:pPr>
            <a:r>
              <a:rPr lang="en-US" sz="2176" b="1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Predstavi dokaze</a:t>
            </a:r>
          </a:p>
        </p:txBody>
      </p:sp>
      <p:grpSp>
        <p:nvGrpSpPr>
          <p:cNvPr id="59" name="Group 59"/>
          <p:cNvGrpSpPr/>
          <p:nvPr/>
        </p:nvGrpSpPr>
        <p:grpSpPr>
          <a:xfrm>
            <a:off x="823608" y="8098765"/>
            <a:ext cx="16650519" cy="823608"/>
            <a:chOff x="0" y="0"/>
            <a:chExt cx="22200692" cy="1098144"/>
          </a:xfrm>
        </p:grpSpPr>
        <p:sp>
          <p:nvSpPr>
            <p:cNvPr id="60" name="Freeform 60"/>
            <p:cNvSpPr/>
            <p:nvPr/>
          </p:nvSpPr>
          <p:spPr>
            <a:xfrm>
              <a:off x="0" y="0"/>
              <a:ext cx="22200688" cy="1098138"/>
            </a:xfrm>
            <a:custGeom>
              <a:avLst/>
              <a:gdLst/>
              <a:ahLst/>
              <a:cxnLst/>
              <a:rect l="l" t="t" r="r" b="b"/>
              <a:pathLst>
                <a:path w="22200688" h="1098138">
                  <a:moveTo>
                    <a:pt x="0" y="0"/>
                  </a:moveTo>
                  <a:lnTo>
                    <a:pt x="22200688" y="0"/>
                  </a:lnTo>
                  <a:lnTo>
                    <a:pt x="22200688" y="1098138"/>
                  </a:lnTo>
                  <a:lnTo>
                    <a:pt x="0" y="1098138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343922" b="-343922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61" name="TextBox 61"/>
            <p:cNvSpPr txBox="1"/>
            <p:nvPr/>
          </p:nvSpPr>
          <p:spPr>
            <a:xfrm>
              <a:off x="0" y="-47625"/>
              <a:ext cx="22200692" cy="1145769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ctr">
                <a:lnSpc>
                  <a:spcPts val="2341"/>
                </a:lnSpc>
              </a:pPr>
              <a:r>
                <a:rPr lang="en-US" sz="1951" i="1">
                  <a:solidFill>
                    <a:srgbClr val="5A6B73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To zaporedje uporabite kot modularno predlogo v katerikoli disciplini.</a:t>
              </a:r>
            </a:p>
          </p:txBody>
        </p:sp>
      </p:grpSp>
      <p:pic>
        <p:nvPicPr>
          <p:cNvPr id="62" name="ElevenLabs_2026-09-10T06_55_54_Alexandra - Conversational and Real_pvc_sp108_s15_sb99_v3">
            <a:hlinkClick r:id="" action="ppaction://media"/>
            <a:extLst>
              <a:ext uri="{FF2B5EF4-FFF2-40B4-BE49-F238E27FC236}">
                <a16:creationId xmlns:a16="http://schemas.microsoft.com/office/drawing/2014/main" id="{51F94CB9-02CF-70AD-890F-2885EC16FD9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343727" y="1017785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207" fill="hold"/>
                                        <p:tgtEl>
                                          <p:spTgt spid="6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86777" b="-686777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251"/>
                </a:lnSpc>
              </a:pPr>
              <a:r>
                <a:rPr lang="en-US" sz="1876" b="1" spc="30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MODUL 1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1004011"/>
            <a:ext cx="16609333" cy="917734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5103"/>
              </a:lnSpc>
            </a:pPr>
            <a:r>
              <a:rPr lang="en-US" sz="4503" b="1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Prepoznavanje potreb skupnosti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51059" y="2059010"/>
            <a:ext cx="16609333" cy="549069"/>
            <a:chOff x="0" y="0"/>
            <a:chExt cx="22145777" cy="73209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145782" cy="732092"/>
            </a:xfrm>
            <a:custGeom>
              <a:avLst/>
              <a:gdLst/>
              <a:ahLst/>
              <a:cxnLst/>
              <a:rect l="l" t="t" r="r" b="b"/>
              <a:pathLst>
                <a:path w="22145782" h="732092">
                  <a:moveTo>
                    <a:pt x="0" y="0"/>
                  </a:moveTo>
                  <a:lnTo>
                    <a:pt x="22145782" y="0"/>
                  </a:lnTo>
                  <a:lnTo>
                    <a:pt x="22145782" y="732092"/>
                  </a:lnTo>
                  <a:lnTo>
                    <a:pt x="0" y="73209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539422" b="-539422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22145777" cy="770192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431"/>
                </a:lnSpc>
              </a:pPr>
              <a:r>
                <a:rPr lang="en-US" sz="2026" i="1">
                  <a:solidFill>
                    <a:srgbClr val="0D79A2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Preoblikovanje opazovanja v učno nalogo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823608" y="8716470"/>
            <a:ext cx="16650519" cy="1029500"/>
            <a:chOff x="0" y="0"/>
            <a:chExt cx="22200692" cy="1372667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2200617" cy="1372616"/>
            </a:xfrm>
            <a:custGeom>
              <a:avLst/>
              <a:gdLst/>
              <a:ahLst/>
              <a:cxnLst/>
              <a:rect l="l" t="t" r="r" b="b"/>
              <a:pathLst>
                <a:path w="22200617" h="1372616">
                  <a:moveTo>
                    <a:pt x="0" y="183007"/>
                  </a:moveTo>
                  <a:cubicBezTo>
                    <a:pt x="0" y="81915"/>
                    <a:pt x="81915" y="0"/>
                    <a:pt x="183007" y="0"/>
                  </a:cubicBezTo>
                  <a:lnTo>
                    <a:pt x="22017610" y="0"/>
                  </a:lnTo>
                  <a:cubicBezTo>
                    <a:pt x="22118701" y="0"/>
                    <a:pt x="22200617" y="81915"/>
                    <a:pt x="22200617" y="183007"/>
                  </a:cubicBezTo>
                  <a:lnTo>
                    <a:pt x="22200617" y="1189609"/>
                  </a:lnTo>
                  <a:cubicBezTo>
                    <a:pt x="22200617" y="1290701"/>
                    <a:pt x="22118701" y="1372616"/>
                    <a:pt x="22017610" y="1372616"/>
                  </a:cubicBezTo>
                  <a:lnTo>
                    <a:pt x="183007" y="1372616"/>
                  </a:lnTo>
                  <a:cubicBezTo>
                    <a:pt x="81915" y="1372616"/>
                    <a:pt x="0" y="1290701"/>
                    <a:pt x="0" y="1189609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125588" y="8881186"/>
            <a:ext cx="686333" cy="686333"/>
            <a:chOff x="0" y="0"/>
            <a:chExt cx="915111" cy="915111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304039" y="9059637"/>
            <a:ext cx="329441" cy="329441"/>
            <a:chOff x="0" y="0"/>
            <a:chExt cx="439255" cy="439255"/>
          </a:xfrm>
        </p:grpSpPr>
        <p:sp>
          <p:nvSpPr>
            <p:cNvPr id="14" name="Freeform 14" descr="/home/claude/work/icons/bulb_t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8" b="8"/>
              </a:stretch>
            </a:blipFill>
          </p:spPr>
          <p:txBody>
            <a:bodyPr>
              <a:normAutofit fontScale="92500" lnSpcReduction="10000"/>
            </a:bodyPr>
            <a:lstStyle/>
            <a:p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2059010" y="8716470"/>
            <a:ext cx="15236666" cy="1029500"/>
            <a:chOff x="0" y="0"/>
            <a:chExt cx="20315555" cy="1372667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0315552" cy="1372672"/>
            </a:xfrm>
            <a:custGeom>
              <a:avLst/>
              <a:gdLst/>
              <a:ahLst/>
              <a:cxnLst/>
              <a:rect l="l" t="t" r="r" b="b"/>
              <a:pathLst>
                <a:path w="20315552" h="1372672">
                  <a:moveTo>
                    <a:pt x="0" y="0"/>
                  </a:moveTo>
                  <a:lnTo>
                    <a:pt x="20315552" y="0"/>
                  </a:lnTo>
                  <a:lnTo>
                    <a:pt x="20315552" y="1372672"/>
                  </a:lnTo>
                  <a:lnTo>
                    <a:pt x="0" y="137267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38378" b="-238378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38100"/>
              <a:ext cx="20315555" cy="1410767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251"/>
                </a:lnSpc>
              </a:pPr>
              <a:r>
                <a:rPr lang="en-US" sz="1951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Prva praktična naloga ni »rešiti«, temveč razumeti resnično potrebo.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814073" y="2804446"/>
            <a:ext cx="16669579" cy="925030"/>
            <a:chOff x="0" y="0"/>
            <a:chExt cx="22226105" cy="1233373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22226143" cy="1233297"/>
            </a:xfrm>
            <a:custGeom>
              <a:avLst/>
              <a:gdLst/>
              <a:ahLst/>
              <a:cxnLst/>
              <a:rect l="l" t="t" r="r" b="b"/>
              <a:pathLst>
                <a:path w="22226143" h="1233297">
                  <a:moveTo>
                    <a:pt x="0" y="149479"/>
                  </a:moveTo>
                  <a:cubicBezTo>
                    <a:pt x="0" y="66929"/>
                    <a:pt x="66929" y="0"/>
                    <a:pt x="149479" y="0"/>
                  </a:cubicBezTo>
                  <a:lnTo>
                    <a:pt x="22076663" y="0"/>
                  </a:lnTo>
                  <a:cubicBezTo>
                    <a:pt x="22159213" y="0"/>
                    <a:pt x="22226143" y="66929"/>
                    <a:pt x="22226143" y="149479"/>
                  </a:cubicBezTo>
                  <a:lnTo>
                    <a:pt x="22226143" y="1083818"/>
                  </a:lnTo>
                  <a:cubicBezTo>
                    <a:pt x="22226143" y="1166368"/>
                    <a:pt x="22159213" y="1233297"/>
                    <a:pt x="22076663" y="1233297"/>
                  </a:cubicBezTo>
                  <a:lnTo>
                    <a:pt x="149479" y="1233297"/>
                  </a:lnTo>
                  <a:cubicBezTo>
                    <a:pt x="66929" y="1233424"/>
                    <a:pt x="0" y="1166495"/>
                    <a:pt x="0" y="1083818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166774" y="2978696"/>
            <a:ext cx="576520" cy="576520"/>
            <a:chOff x="0" y="0"/>
            <a:chExt cx="768693" cy="768693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316669" y="3128591"/>
            <a:ext cx="276730" cy="276730"/>
            <a:chOff x="0" y="0"/>
            <a:chExt cx="368973" cy="368973"/>
          </a:xfrm>
        </p:grpSpPr>
        <p:sp>
          <p:nvSpPr>
            <p:cNvPr id="23" name="Freeform 23" descr="/home/claude/work/icons/chat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10" b="-10"/>
              </a:stretch>
            </a:blipFill>
          </p:spPr>
          <p:txBody>
            <a:bodyPr>
              <a:normAutofit fontScale="77500" lnSpcReduction="20000"/>
            </a:bodyPr>
            <a:lstStyle/>
            <a:p>
              <a:endParaRPr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2292363" y="2813980"/>
            <a:ext cx="14179706" cy="905961"/>
            <a:chOff x="0" y="0"/>
            <a:chExt cx="18906274" cy="1207948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8906274" cy="1207952"/>
            </a:xfrm>
            <a:custGeom>
              <a:avLst/>
              <a:gdLst/>
              <a:ahLst/>
              <a:cxnLst/>
              <a:rect l="l" t="t" r="r" b="b"/>
              <a:pathLst>
                <a:path w="18906274" h="1207952">
                  <a:moveTo>
                    <a:pt x="0" y="0"/>
                  </a:moveTo>
                  <a:lnTo>
                    <a:pt x="18906274" y="0"/>
                  </a:lnTo>
                  <a:lnTo>
                    <a:pt x="18906274" y="1207952"/>
                  </a:lnTo>
                  <a:lnTo>
                    <a:pt x="0" y="120795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54970" b="-25497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-47625"/>
              <a:ext cx="18906274" cy="125557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Začnite z razpravo o potrebah skupnosti ali organizacije.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814073" y="3984946"/>
            <a:ext cx="16669579" cy="925030"/>
            <a:chOff x="0" y="0"/>
            <a:chExt cx="22226105" cy="1233373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22226143" cy="1233297"/>
            </a:xfrm>
            <a:custGeom>
              <a:avLst/>
              <a:gdLst/>
              <a:ahLst/>
              <a:cxnLst/>
              <a:rect l="l" t="t" r="r" b="b"/>
              <a:pathLst>
                <a:path w="22226143" h="1233297">
                  <a:moveTo>
                    <a:pt x="0" y="149479"/>
                  </a:moveTo>
                  <a:cubicBezTo>
                    <a:pt x="0" y="66929"/>
                    <a:pt x="66929" y="0"/>
                    <a:pt x="149479" y="0"/>
                  </a:cubicBezTo>
                  <a:lnTo>
                    <a:pt x="22076663" y="0"/>
                  </a:lnTo>
                  <a:cubicBezTo>
                    <a:pt x="22159213" y="0"/>
                    <a:pt x="22226143" y="66929"/>
                    <a:pt x="22226143" y="149479"/>
                  </a:cubicBezTo>
                  <a:lnTo>
                    <a:pt x="22226143" y="1083818"/>
                  </a:lnTo>
                  <a:cubicBezTo>
                    <a:pt x="22226143" y="1166368"/>
                    <a:pt x="22159213" y="1233297"/>
                    <a:pt x="22076663" y="1233297"/>
                  </a:cubicBezTo>
                  <a:lnTo>
                    <a:pt x="149479" y="1233297"/>
                  </a:lnTo>
                  <a:cubicBezTo>
                    <a:pt x="66929" y="1233424"/>
                    <a:pt x="0" y="1166495"/>
                    <a:pt x="0" y="1083818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1166774" y="4159196"/>
            <a:ext cx="576520" cy="576520"/>
            <a:chOff x="0" y="0"/>
            <a:chExt cx="768693" cy="768693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1316669" y="4309091"/>
            <a:ext cx="276730" cy="276730"/>
            <a:chOff x="0" y="0"/>
            <a:chExt cx="368973" cy="368973"/>
          </a:xfrm>
        </p:grpSpPr>
        <p:sp>
          <p:nvSpPr>
            <p:cNvPr id="32" name="Freeform 32" descr="/home/claude/work/icons/eye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-10" b="-10"/>
              </a:stretch>
            </a:blipFill>
          </p:spPr>
          <p:txBody>
            <a:bodyPr>
              <a:normAutofit fontScale="77500" lnSpcReduction="20000"/>
            </a:bodyPr>
            <a:lstStyle/>
            <a:p>
              <a:endParaRPr/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2292363" y="3994480"/>
            <a:ext cx="14179706" cy="905961"/>
            <a:chOff x="0" y="0"/>
            <a:chExt cx="18906274" cy="1207948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8906274" cy="1207952"/>
            </a:xfrm>
            <a:custGeom>
              <a:avLst/>
              <a:gdLst/>
              <a:ahLst/>
              <a:cxnLst/>
              <a:rect l="l" t="t" r="r" b="b"/>
              <a:pathLst>
                <a:path w="18906274" h="1207952">
                  <a:moveTo>
                    <a:pt x="0" y="0"/>
                  </a:moveTo>
                  <a:lnTo>
                    <a:pt x="18906274" y="0"/>
                  </a:lnTo>
                  <a:lnTo>
                    <a:pt x="18906274" y="1207952"/>
                  </a:lnTo>
                  <a:lnTo>
                    <a:pt x="0" y="120795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54970" b="-25497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0" y="-47625"/>
              <a:ext cx="18906274" cy="125557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Uporabite obhode skupnosti, opazovanje ali intervjuje z deležniki.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814073" y="5165446"/>
            <a:ext cx="16669579" cy="925030"/>
            <a:chOff x="0" y="0"/>
            <a:chExt cx="22226105" cy="1233373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22226143" cy="1233297"/>
            </a:xfrm>
            <a:custGeom>
              <a:avLst/>
              <a:gdLst/>
              <a:ahLst/>
              <a:cxnLst/>
              <a:rect l="l" t="t" r="r" b="b"/>
              <a:pathLst>
                <a:path w="22226143" h="1233297">
                  <a:moveTo>
                    <a:pt x="0" y="149479"/>
                  </a:moveTo>
                  <a:cubicBezTo>
                    <a:pt x="0" y="66929"/>
                    <a:pt x="66929" y="0"/>
                    <a:pt x="149479" y="0"/>
                  </a:cubicBezTo>
                  <a:lnTo>
                    <a:pt x="22076663" y="0"/>
                  </a:lnTo>
                  <a:cubicBezTo>
                    <a:pt x="22159213" y="0"/>
                    <a:pt x="22226143" y="66929"/>
                    <a:pt x="22226143" y="149479"/>
                  </a:cubicBezTo>
                  <a:lnTo>
                    <a:pt x="22226143" y="1083818"/>
                  </a:lnTo>
                  <a:cubicBezTo>
                    <a:pt x="22226143" y="1166368"/>
                    <a:pt x="22159213" y="1233297"/>
                    <a:pt x="22076663" y="1233297"/>
                  </a:cubicBezTo>
                  <a:lnTo>
                    <a:pt x="149479" y="1233297"/>
                  </a:lnTo>
                  <a:cubicBezTo>
                    <a:pt x="66929" y="1233424"/>
                    <a:pt x="0" y="1166495"/>
                    <a:pt x="0" y="1083818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1166774" y="5339696"/>
            <a:ext cx="576520" cy="576520"/>
            <a:chOff x="0" y="0"/>
            <a:chExt cx="768693" cy="768693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1316669" y="5489591"/>
            <a:ext cx="276730" cy="276730"/>
            <a:chOff x="0" y="0"/>
            <a:chExt cx="368973" cy="368973"/>
          </a:xfrm>
        </p:grpSpPr>
        <p:sp>
          <p:nvSpPr>
            <p:cNvPr id="41" name="Freeform 41" descr="/home/claude/work/icons/search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-10" b="-10"/>
              </a:stretch>
            </a:blipFill>
          </p:spPr>
          <p:txBody>
            <a:bodyPr>
              <a:normAutofit fontScale="77500" lnSpcReduction="20000"/>
            </a:bodyPr>
            <a:lstStyle/>
            <a:p>
              <a:endParaRPr/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2292363" y="5174971"/>
            <a:ext cx="14179706" cy="905961"/>
            <a:chOff x="0" y="0"/>
            <a:chExt cx="18906274" cy="1207948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18906274" cy="1207952"/>
            </a:xfrm>
            <a:custGeom>
              <a:avLst/>
              <a:gdLst/>
              <a:ahLst/>
              <a:cxnLst/>
              <a:rect l="l" t="t" r="r" b="b"/>
              <a:pathLst>
                <a:path w="18906274" h="1207952">
                  <a:moveTo>
                    <a:pt x="0" y="0"/>
                  </a:moveTo>
                  <a:lnTo>
                    <a:pt x="18906274" y="0"/>
                  </a:lnTo>
                  <a:lnTo>
                    <a:pt x="18906274" y="1207952"/>
                  </a:lnTo>
                  <a:lnTo>
                    <a:pt x="0" y="120795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54970" b="-25497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0" y="-47625"/>
              <a:ext cx="18906274" cy="125557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Podatke zberite s kratkimi anketami, neformalnimi pogovori ali raziskovanjem virov.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814073" y="6345946"/>
            <a:ext cx="16669579" cy="925030"/>
            <a:chOff x="0" y="0"/>
            <a:chExt cx="22226105" cy="1233373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22226143" cy="1233297"/>
            </a:xfrm>
            <a:custGeom>
              <a:avLst/>
              <a:gdLst/>
              <a:ahLst/>
              <a:cxnLst/>
              <a:rect l="l" t="t" r="r" b="b"/>
              <a:pathLst>
                <a:path w="22226143" h="1233297">
                  <a:moveTo>
                    <a:pt x="0" y="149479"/>
                  </a:moveTo>
                  <a:cubicBezTo>
                    <a:pt x="0" y="66929"/>
                    <a:pt x="66929" y="0"/>
                    <a:pt x="149479" y="0"/>
                  </a:cubicBezTo>
                  <a:lnTo>
                    <a:pt x="22076663" y="0"/>
                  </a:lnTo>
                  <a:cubicBezTo>
                    <a:pt x="22159213" y="0"/>
                    <a:pt x="22226143" y="66929"/>
                    <a:pt x="22226143" y="149479"/>
                  </a:cubicBezTo>
                  <a:lnTo>
                    <a:pt x="22226143" y="1083818"/>
                  </a:lnTo>
                  <a:cubicBezTo>
                    <a:pt x="22226143" y="1166368"/>
                    <a:pt x="22159213" y="1233297"/>
                    <a:pt x="22076663" y="1233297"/>
                  </a:cubicBezTo>
                  <a:lnTo>
                    <a:pt x="149479" y="1233297"/>
                  </a:lnTo>
                  <a:cubicBezTo>
                    <a:pt x="66929" y="1233424"/>
                    <a:pt x="0" y="1166495"/>
                    <a:pt x="0" y="1083818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1166774" y="6520196"/>
            <a:ext cx="576520" cy="576520"/>
            <a:chOff x="0" y="0"/>
            <a:chExt cx="768693" cy="768693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1316669" y="6670091"/>
            <a:ext cx="276730" cy="276730"/>
            <a:chOff x="0" y="0"/>
            <a:chExt cx="368973" cy="368973"/>
          </a:xfrm>
        </p:grpSpPr>
        <p:sp>
          <p:nvSpPr>
            <p:cNvPr id="50" name="Freeform 50" descr="/home/claude/work/icons/target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r="-10" b="-10"/>
              </a:stretch>
            </a:blipFill>
          </p:spPr>
          <p:txBody>
            <a:bodyPr>
              <a:normAutofit fontScale="77500" lnSpcReduction="20000"/>
            </a:bodyPr>
            <a:lstStyle/>
            <a:p>
              <a:endParaRPr/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2292363" y="6355471"/>
            <a:ext cx="14179706" cy="905961"/>
            <a:chOff x="0" y="0"/>
            <a:chExt cx="18906274" cy="1207948"/>
          </a:xfrm>
        </p:grpSpPr>
        <p:sp>
          <p:nvSpPr>
            <p:cNvPr id="52" name="Freeform 52"/>
            <p:cNvSpPr/>
            <p:nvPr/>
          </p:nvSpPr>
          <p:spPr>
            <a:xfrm>
              <a:off x="0" y="0"/>
              <a:ext cx="18906274" cy="1207952"/>
            </a:xfrm>
            <a:custGeom>
              <a:avLst/>
              <a:gdLst/>
              <a:ahLst/>
              <a:cxnLst/>
              <a:rect l="l" t="t" r="r" b="b"/>
              <a:pathLst>
                <a:path w="18906274" h="1207952">
                  <a:moveTo>
                    <a:pt x="0" y="0"/>
                  </a:moveTo>
                  <a:lnTo>
                    <a:pt x="18906274" y="0"/>
                  </a:lnTo>
                  <a:lnTo>
                    <a:pt x="18906274" y="1207952"/>
                  </a:lnTo>
                  <a:lnTo>
                    <a:pt x="0" y="120795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54970" b="-25497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53" name="TextBox 53"/>
            <p:cNvSpPr txBox="1"/>
            <p:nvPr/>
          </p:nvSpPr>
          <p:spPr>
            <a:xfrm>
              <a:off x="0" y="-47625"/>
              <a:ext cx="18906274" cy="125557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Opredelite konkreten problem, ki je realističen za študentsko delovanje.</a:t>
              </a:r>
            </a:p>
          </p:txBody>
        </p:sp>
      </p:grpSp>
      <p:grpSp>
        <p:nvGrpSpPr>
          <p:cNvPr id="54" name="Group 54"/>
          <p:cNvGrpSpPr/>
          <p:nvPr/>
        </p:nvGrpSpPr>
        <p:grpSpPr>
          <a:xfrm>
            <a:off x="814073" y="7526436"/>
            <a:ext cx="16669579" cy="925030"/>
            <a:chOff x="0" y="0"/>
            <a:chExt cx="22226105" cy="1233373"/>
          </a:xfrm>
        </p:grpSpPr>
        <p:sp>
          <p:nvSpPr>
            <p:cNvPr id="55" name="Freeform 55"/>
            <p:cNvSpPr/>
            <p:nvPr/>
          </p:nvSpPr>
          <p:spPr>
            <a:xfrm>
              <a:off x="0" y="0"/>
              <a:ext cx="22226143" cy="1233297"/>
            </a:xfrm>
            <a:custGeom>
              <a:avLst/>
              <a:gdLst/>
              <a:ahLst/>
              <a:cxnLst/>
              <a:rect l="l" t="t" r="r" b="b"/>
              <a:pathLst>
                <a:path w="22226143" h="1233297">
                  <a:moveTo>
                    <a:pt x="0" y="149479"/>
                  </a:moveTo>
                  <a:cubicBezTo>
                    <a:pt x="0" y="66929"/>
                    <a:pt x="66929" y="0"/>
                    <a:pt x="149479" y="0"/>
                  </a:cubicBezTo>
                  <a:lnTo>
                    <a:pt x="22076663" y="0"/>
                  </a:lnTo>
                  <a:cubicBezTo>
                    <a:pt x="22159213" y="0"/>
                    <a:pt x="22226143" y="66929"/>
                    <a:pt x="22226143" y="149479"/>
                  </a:cubicBezTo>
                  <a:lnTo>
                    <a:pt x="22226143" y="1083818"/>
                  </a:lnTo>
                  <a:cubicBezTo>
                    <a:pt x="22226143" y="1166368"/>
                    <a:pt x="22159213" y="1233297"/>
                    <a:pt x="22076663" y="1233297"/>
                  </a:cubicBezTo>
                  <a:lnTo>
                    <a:pt x="149479" y="1233297"/>
                  </a:lnTo>
                  <a:cubicBezTo>
                    <a:pt x="66929" y="1233424"/>
                    <a:pt x="0" y="1166495"/>
                    <a:pt x="0" y="1083818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56" name="Group 56"/>
          <p:cNvGrpSpPr/>
          <p:nvPr/>
        </p:nvGrpSpPr>
        <p:grpSpPr>
          <a:xfrm>
            <a:off x="1166774" y="7700696"/>
            <a:ext cx="576520" cy="576520"/>
            <a:chOff x="0" y="0"/>
            <a:chExt cx="768693" cy="768693"/>
          </a:xfrm>
        </p:grpSpPr>
        <p:sp>
          <p:nvSpPr>
            <p:cNvPr id="57" name="Freeform 57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58" name="Group 58"/>
          <p:cNvGrpSpPr/>
          <p:nvPr/>
        </p:nvGrpSpPr>
        <p:grpSpPr>
          <a:xfrm>
            <a:off x="1316669" y="7850591"/>
            <a:ext cx="276730" cy="276730"/>
            <a:chOff x="0" y="0"/>
            <a:chExt cx="368973" cy="368973"/>
          </a:xfrm>
        </p:grpSpPr>
        <p:sp>
          <p:nvSpPr>
            <p:cNvPr id="59" name="Freeform 59" descr="/home/claude/work/icons/send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r="-10" b="-10"/>
              </a:stretch>
            </a:blipFill>
          </p:spPr>
          <p:txBody>
            <a:bodyPr>
              <a:normAutofit fontScale="77500" lnSpcReduction="20000"/>
            </a:bodyPr>
            <a:lstStyle/>
            <a:p>
              <a:endParaRPr/>
            </a:p>
          </p:txBody>
        </p:sp>
      </p:grpSp>
      <p:grpSp>
        <p:nvGrpSpPr>
          <p:cNvPr id="60" name="Group 60"/>
          <p:cNvGrpSpPr/>
          <p:nvPr/>
        </p:nvGrpSpPr>
        <p:grpSpPr>
          <a:xfrm>
            <a:off x="2292363" y="7535970"/>
            <a:ext cx="14179706" cy="905961"/>
            <a:chOff x="0" y="0"/>
            <a:chExt cx="18906274" cy="1207948"/>
          </a:xfrm>
        </p:grpSpPr>
        <p:sp>
          <p:nvSpPr>
            <p:cNvPr id="61" name="Freeform 61"/>
            <p:cNvSpPr/>
            <p:nvPr/>
          </p:nvSpPr>
          <p:spPr>
            <a:xfrm>
              <a:off x="0" y="0"/>
              <a:ext cx="18906274" cy="1207952"/>
            </a:xfrm>
            <a:custGeom>
              <a:avLst/>
              <a:gdLst/>
              <a:ahLst/>
              <a:cxnLst/>
              <a:rect l="l" t="t" r="r" b="b"/>
              <a:pathLst>
                <a:path w="18906274" h="1207952">
                  <a:moveTo>
                    <a:pt x="0" y="0"/>
                  </a:moveTo>
                  <a:lnTo>
                    <a:pt x="18906274" y="0"/>
                  </a:lnTo>
                  <a:lnTo>
                    <a:pt x="18906274" y="1207952"/>
                  </a:lnTo>
                  <a:lnTo>
                    <a:pt x="0" y="120795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54970" b="-25497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62" name="TextBox 62"/>
            <p:cNvSpPr txBox="1"/>
            <p:nvPr/>
          </p:nvSpPr>
          <p:spPr>
            <a:xfrm>
              <a:off x="0" y="-47625"/>
              <a:ext cx="18906274" cy="125557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Predstavite problem in pojasnite njegov pomen za partnerja in predmet.</a:t>
              </a:r>
            </a:p>
          </p:txBody>
        </p:sp>
      </p:grpSp>
      <p:pic>
        <p:nvPicPr>
          <p:cNvPr id="63" name="ElevenLabs_2026-09-10T06_56_53_Alexandra - Conversational and Real_pvc_sp108_s15_sb99_v3">
            <a:hlinkClick r:id="" action="ppaction://media"/>
            <a:extLst>
              <a:ext uri="{FF2B5EF4-FFF2-40B4-BE49-F238E27FC236}">
                <a16:creationId xmlns:a16="http://schemas.microsoft.com/office/drawing/2014/main" id="{F1E379E7-E739-F6B0-1088-DEA6BFF85A4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8799912" y="1016847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752" fill="hold"/>
                                        <p:tgtEl>
                                          <p:spTgt spid="6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3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86777" b="-686777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251"/>
                </a:lnSpc>
              </a:pPr>
              <a:r>
                <a:rPr lang="en-US" sz="1876" b="1" spc="30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MODUL 2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1004011"/>
            <a:ext cx="16609333" cy="917734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5103"/>
              </a:lnSpc>
            </a:pPr>
            <a:r>
              <a:rPr lang="en-US" sz="4503" b="1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Načrtovanje projekta CSL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51059" y="2059010"/>
            <a:ext cx="16609333" cy="549069"/>
            <a:chOff x="0" y="0"/>
            <a:chExt cx="22145777" cy="73209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145782" cy="732092"/>
            </a:xfrm>
            <a:custGeom>
              <a:avLst/>
              <a:gdLst/>
              <a:ahLst/>
              <a:cxnLst/>
              <a:rect l="l" t="t" r="r" b="b"/>
              <a:pathLst>
                <a:path w="22145782" h="732092">
                  <a:moveTo>
                    <a:pt x="0" y="0"/>
                  </a:moveTo>
                  <a:lnTo>
                    <a:pt x="22145782" y="0"/>
                  </a:lnTo>
                  <a:lnTo>
                    <a:pt x="22145782" y="732092"/>
                  </a:lnTo>
                  <a:lnTo>
                    <a:pt x="0" y="73209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539422" b="-539422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22145777" cy="770192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431"/>
                </a:lnSpc>
              </a:pPr>
              <a:r>
                <a:rPr lang="en-US" sz="2026" i="1">
                  <a:solidFill>
                    <a:srgbClr val="0D79A2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Od opredelitve problema do izvedljivega projektnega načrta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823608" y="8716470"/>
            <a:ext cx="16650519" cy="1029500"/>
            <a:chOff x="0" y="0"/>
            <a:chExt cx="22200692" cy="1372667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2200617" cy="1372616"/>
            </a:xfrm>
            <a:custGeom>
              <a:avLst/>
              <a:gdLst/>
              <a:ahLst/>
              <a:cxnLst/>
              <a:rect l="l" t="t" r="r" b="b"/>
              <a:pathLst>
                <a:path w="22200617" h="1372616">
                  <a:moveTo>
                    <a:pt x="0" y="183007"/>
                  </a:moveTo>
                  <a:cubicBezTo>
                    <a:pt x="0" y="81915"/>
                    <a:pt x="81915" y="0"/>
                    <a:pt x="183007" y="0"/>
                  </a:cubicBezTo>
                  <a:lnTo>
                    <a:pt x="22017610" y="0"/>
                  </a:lnTo>
                  <a:cubicBezTo>
                    <a:pt x="22118701" y="0"/>
                    <a:pt x="22200617" y="81915"/>
                    <a:pt x="22200617" y="183007"/>
                  </a:cubicBezTo>
                  <a:lnTo>
                    <a:pt x="22200617" y="1189609"/>
                  </a:lnTo>
                  <a:cubicBezTo>
                    <a:pt x="22200617" y="1290701"/>
                    <a:pt x="22118701" y="1372616"/>
                    <a:pt x="22017610" y="1372616"/>
                  </a:cubicBezTo>
                  <a:lnTo>
                    <a:pt x="183007" y="1372616"/>
                  </a:lnTo>
                  <a:cubicBezTo>
                    <a:pt x="81915" y="1372616"/>
                    <a:pt x="0" y="1290701"/>
                    <a:pt x="0" y="1189609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125588" y="8881186"/>
            <a:ext cx="686333" cy="686333"/>
            <a:chOff x="0" y="0"/>
            <a:chExt cx="915111" cy="915111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304039" y="9059637"/>
            <a:ext cx="329441" cy="329441"/>
            <a:chOff x="0" y="0"/>
            <a:chExt cx="439255" cy="439255"/>
          </a:xfrm>
        </p:grpSpPr>
        <p:sp>
          <p:nvSpPr>
            <p:cNvPr id="14" name="Freeform 14" descr="/home/claude/work/icons/bulb_t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8" b="8"/>
              </a:stretch>
            </a:blipFill>
          </p:spPr>
          <p:txBody>
            <a:bodyPr>
              <a:normAutofit fontScale="92500" lnSpcReduction="10000"/>
            </a:bodyPr>
            <a:lstStyle/>
            <a:p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2059010" y="8716470"/>
            <a:ext cx="15236666" cy="1029500"/>
            <a:chOff x="0" y="0"/>
            <a:chExt cx="20315555" cy="1372667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0315552" cy="1372672"/>
            </a:xfrm>
            <a:custGeom>
              <a:avLst/>
              <a:gdLst/>
              <a:ahLst/>
              <a:cxnLst/>
              <a:rect l="l" t="t" r="r" b="b"/>
              <a:pathLst>
                <a:path w="20315552" h="1372672">
                  <a:moveTo>
                    <a:pt x="0" y="0"/>
                  </a:moveTo>
                  <a:lnTo>
                    <a:pt x="20315552" y="0"/>
                  </a:lnTo>
                  <a:lnTo>
                    <a:pt x="20315552" y="1372672"/>
                  </a:lnTo>
                  <a:lnTo>
                    <a:pt x="0" y="137267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38378" b="-238378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38100"/>
              <a:ext cx="20315555" cy="1410767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251"/>
                </a:lnSpc>
              </a:pPr>
              <a:r>
                <a:rPr lang="en-US" sz="1951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Projekt CSL je pedagoška zasnova, ne le prostovoljska aktivnost.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814073" y="2804446"/>
            <a:ext cx="16669579" cy="925030"/>
            <a:chOff x="0" y="0"/>
            <a:chExt cx="22226105" cy="1233373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22226143" cy="1233297"/>
            </a:xfrm>
            <a:custGeom>
              <a:avLst/>
              <a:gdLst/>
              <a:ahLst/>
              <a:cxnLst/>
              <a:rect l="l" t="t" r="r" b="b"/>
              <a:pathLst>
                <a:path w="22226143" h="1233297">
                  <a:moveTo>
                    <a:pt x="0" y="149479"/>
                  </a:moveTo>
                  <a:cubicBezTo>
                    <a:pt x="0" y="66929"/>
                    <a:pt x="66929" y="0"/>
                    <a:pt x="149479" y="0"/>
                  </a:cubicBezTo>
                  <a:lnTo>
                    <a:pt x="22076663" y="0"/>
                  </a:lnTo>
                  <a:cubicBezTo>
                    <a:pt x="22159213" y="0"/>
                    <a:pt x="22226143" y="66929"/>
                    <a:pt x="22226143" y="149479"/>
                  </a:cubicBezTo>
                  <a:lnTo>
                    <a:pt x="22226143" y="1083818"/>
                  </a:lnTo>
                  <a:cubicBezTo>
                    <a:pt x="22226143" y="1166368"/>
                    <a:pt x="22159213" y="1233297"/>
                    <a:pt x="22076663" y="1233297"/>
                  </a:cubicBezTo>
                  <a:lnTo>
                    <a:pt x="149479" y="1233297"/>
                  </a:lnTo>
                  <a:cubicBezTo>
                    <a:pt x="66929" y="1233424"/>
                    <a:pt x="0" y="1166495"/>
                    <a:pt x="0" y="1083818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166774" y="2978696"/>
            <a:ext cx="576520" cy="576520"/>
            <a:chOff x="0" y="0"/>
            <a:chExt cx="768693" cy="768693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316669" y="3128591"/>
            <a:ext cx="276730" cy="276730"/>
            <a:chOff x="0" y="0"/>
            <a:chExt cx="368973" cy="368973"/>
          </a:xfrm>
        </p:grpSpPr>
        <p:sp>
          <p:nvSpPr>
            <p:cNvPr id="23" name="Freeform 23" descr="/home/claude/work/icons/link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10" b="-10"/>
              </a:stretch>
            </a:blipFill>
          </p:spPr>
          <p:txBody>
            <a:bodyPr>
              <a:normAutofit fontScale="77500" lnSpcReduction="20000"/>
            </a:bodyPr>
            <a:lstStyle/>
            <a:p>
              <a:endParaRPr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2292363" y="2813980"/>
            <a:ext cx="14179706" cy="905961"/>
            <a:chOff x="0" y="0"/>
            <a:chExt cx="18906274" cy="1207948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8906274" cy="1207952"/>
            </a:xfrm>
            <a:custGeom>
              <a:avLst/>
              <a:gdLst/>
              <a:ahLst/>
              <a:cxnLst/>
              <a:rect l="l" t="t" r="r" b="b"/>
              <a:pathLst>
                <a:path w="18906274" h="1207952">
                  <a:moveTo>
                    <a:pt x="0" y="0"/>
                  </a:moveTo>
                  <a:lnTo>
                    <a:pt x="18906274" y="0"/>
                  </a:lnTo>
                  <a:lnTo>
                    <a:pt x="18906274" y="1207952"/>
                  </a:lnTo>
                  <a:lnTo>
                    <a:pt x="0" y="120795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54970" b="-25497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-47625"/>
              <a:ext cx="18906274" cy="125557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Potrebo partnerja povežite z učnimi izidi predmeta.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814073" y="3984946"/>
            <a:ext cx="16669579" cy="925030"/>
            <a:chOff x="0" y="0"/>
            <a:chExt cx="22226105" cy="1233373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22226143" cy="1233297"/>
            </a:xfrm>
            <a:custGeom>
              <a:avLst/>
              <a:gdLst/>
              <a:ahLst/>
              <a:cxnLst/>
              <a:rect l="l" t="t" r="r" b="b"/>
              <a:pathLst>
                <a:path w="22226143" h="1233297">
                  <a:moveTo>
                    <a:pt x="0" y="149479"/>
                  </a:moveTo>
                  <a:cubicBezTo>
                    <a:pt x="0" y="66929"/>
                    <a:pt x="66929" y="0"/>
                    <a:pt x="149479" y="0"/>
                  </a:cubicBezTo>
                  <a:lnTo>
                    <a:pt x="22076663" y="0"/>
                  </a:lnTo>
                  <a:cubicBezTo>
                    <a:pt x="22159213" y="0"/>
                    <a:pt x="22226143" y="66929"/>
                    <a:pt x="22226143" y="149479"/>
                  </a:cubicBezTo>
                  <a:lnTo>
                    <a:pt x="22226143" y="1083818"/>
                  </a:lnTo>
                  <a:cubicBezTo>
                    <a:pt x="22226143" y="1166368"/>
                    <a:pt x="22159213" y="1233297"/>
                    <a:pt x="22076663" y="1233297"/>
                  </a:cubicBezTo>
                  <a:lnTo>
                    <a:pt x="149479" y="1233297"/>
                  </a:lnTo>
                  <a:cubicBezTo>
                    <a:pt x="66929" y="1233424"/>
                    <a:pt x="0" y="1166495"/>
                    <a:pt x="0" y="1083818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1166774" y="4159196"/>
            <a:ext cx="576520" cy="576520"/>
            <a:chOff x="0" y="0"/>
            <a:chExt cx="768693" cy="768693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1316669" y="4309091"/>
            <a:ext cx="276730" cy="276730"/>
            <a:chOff x="0" y="0"/>
            <a:chExt cx="368973" cy="368973"/>
          </a:xfrm>
        </p:grpSpPr>
        <p:sp>
          <p:nvSpPr>
            <p:cNvPr id="32" name="Freeform 32" descr="/home/claude/work/icons/clipboard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-10" b="-10"/>
              </a:stretch>
            </a:blipFill>
          </p:spPr>
          <p:txBody>
            <a:bodyPr>
              <a:normAutofit fontScale="77500" lnSpcReduction="20000"/>
            </a:bodyPr>
            <a:lstStyle/>
            <a:p>
              <a:endParaRPr/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2292363" y="3994480"/>
            <a:ext cx="14179706" cy="905961"/>
            <a:chOff x="0" y="0"/>
            <a:chExt cx="18906274" cy="1207948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8906274" cy="1207952"/>
            </a:xfrm>
            <a:custGeom>
              <a:avLst/>
              <a:gdLst/>
              <a:ahLst/>
              <a:cxnLst/>
              <a:rect l="l" t="t" r="r" b="b"/>
              <a:pathLst>
                <a:path w="18906274" h="1207952">
                  <a:moveTo>
                    <a:pt x="0" y="0"/>
                  </a:moveTo>
                  <a:lnTo>
                    <a:pt x="18906274" y="0"/>
                  </a:lnTo>
                  <a:lnTo>
                    <a:pt x="18906274" y="1207952"/>
                  </a:lnTo>
                  <a:lnTo>
                    <a:pt x="0" y="120795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54970" b="-25497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0" y="-47625"/>
              <a:ext cx="18906274" cy="125557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Opredelite cilje, aktivnosti, vloge, rezultate in kazalnike projekta.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814073" y="5165446"/>
            <a:ext cx="16669579" cy="925030"/>
            <a:chOff x="0" y="0"/>
            <a:chExt cx="22226105" cy="1233373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22226143" cy="1233297"/>
            </a:xfrm>
            <a:custGeom>
              <a:avLst/>
              <a:gdLst/>
              <a:ahLst/>
              <a:cxnLst/>
              <a:rect l="l" t="t" r="r" b="b"/>
              <a:pathLst>
                <a:path w="22226143" h="1233297">
                  <a:moveTo>
                    <a:pt x="0" y="149479"/>
                  </a:moveTo>
                  <a:cubicBezTo>
                    <a:pt x="0" y="66929"/>
                    <a:pt x="66929" y="0"/>
                    <a:pt x="149479" y="0"/>
                  </a:cubicBezTo>
                  <a:lnTo>
                    <a:pt x="22076663" y="0"/>
                  </a:lnTo>
                  <a:cubicBezTo>
                    <a:pt x="22159213" y="0"/>
                    <a:pt x="22226143" y="66929"/>
                    <a:pt x="22226143" y="149479"/>
                  </a:cubicBezTo>
                  <a:lnTo>
                    <a:pt x="22226143" y="1083818"/>
                  </a:lnTo>
                  <a:cubicBezTo>
                    <a:pt x="22226143" y="1166368"/>
                    <a:pt x="22159213" y="1233297"/>
                    <a:pt x="22076663" y="1233297"/>
                  </a:cubicBezTo>
                  <a:lnTo>
                    <a:pt x="149479" y="1233297"/>
                  </a:lnTo>
                  <a:cubicBezTo>
                    <a:pt x="66929" y="1233424"/>
                    <a:pt x="0" y="1166495"/>
                    <a:pt x="0" y="1083818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1166774" y="5339696"/>
            <a:ext cx="576520" cy="576520"/>
            <a:chOff x="0" y="0"/>
            <a:chExt cx="768693" cy="768693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1316669" y="5489591"/>
            <a:ext cx="276730" cy="276730"/>
            <a:chOff x="0" y="0"/>
            <a:chExt cx="368973" cy="368973"/>
          </a:xfrm>
        </p:grpSpPr>
        <p:sp>
          <p:nvSpPr>
            <p:cNvPr id="41" name="Freeform 41" descr="/home/claude/work/icons/calendar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-10" b="-10"/>
              </a:stretch>
            </a:blipFill>
          </p:spPr>
          <p:txBody>
            <a:bodyPr>
              <a:normAutofit fontScale="77500" lnSpcReduction="20000"/>
            </a:bodyPr>
            <a:lstStyle/>
            <a:p>
              <a:endParaRPr/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2292363" y="5174971"/>
            <a:ext cx="14179706" cy="905961"/>
            <a:chOff x="0" y="0"/>
            <a:chExt cx="18906274" cy="1207948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18906274" cy="1207952"/>
            </a:xfrm>
            <a:custGeom>
              <a:avLst/>
              <a:gdLst/>
              <a:ahLst/>
              <a:cxnLst/>
              <a:rect l="l" t="t" r="r" b="b"/>
              <a:pathLst>
                <a:path w="18906274" h="1207952">
                  <a:moveTo>
                    <a:pt x="0" y="0"/>
                  </a:moveTo>
                  <a:lnTo>
                    <a:pt x="18906274" y="0"/>
                  </a:lnTo>
                  <a:lnTo>
                    <a:pt x="18906274" y="1207952"/>
                  </a:lnTo>
                  <a:lnTo>
                    <a:pt x="0" y="120795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54970" b="-25497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0" y="-47625"/>
              <a:ext cx="18906274" cy="125557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Pripravite preprosto časovnico z mejniki in točkami povratnih informacij partnerja.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814073" y="6345946"/>
            <a:ext cx="16669579" cy="925030"/>
            <a:chOff x="0" y="0"/>
            <a:chExt cx="22226105" cy="1233373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22226143" cy="1233297"/>
            </a:xfrm>
            <a:custGeom>
              <a:avLst/>
              <a:gdLst/>
              <a:ahLst/>
              <a:cxnLst/>
              <a:rect l="l" t="t" r="r" b="b"/>
              <a:pathLst>
                <a:path w="22226143" h="1233297">
                  <a:moveTo>
                    <a:pt x="0" y="149479"/>
                  </a:moveTo>
                  <a:cubicBezTo>
                    <a:pt x="0" y="66929"/>
                    <a:pt x="66929" y="0"/>
                    <a:pt x="149479" y="0"/>
                  </a:cubicBezTo>
                  <a:lnTo>
                    <a:pt x="22076663" y="0"/>
                  </a:lnTo>
                  <a:cubicBezTo>
                    <a:pt x="22159213" y="0"/>
                    <a:pt x="22226143" y="66929"/>
                    <a:pt x="22226143" y="149479"/>
                  </a:cubicBezTo>
                  <a:lnTo>
                    <a:pt x="22226143" y="1083818"/>
                  </a:lnTo>
                  <a:cubicBezTo>
                    <a:pt x="22226143" y="1166368"/>
                    <a:pt x="22159213" y="1233297"/>
                    <a:pt x="22076663" y="1233297"/>
                  </a:cubicBezTo>
                  <a:lnTo>
                    <a:pt x="149479" y="1233297"/>
                  </a:lnTo>
                  <a:cubicBezTo>
                    <a:pt x="66929" y="1233424"/>
                    <a:pt x="0" y="1166495"/>
                    <a:pt x="0" y="1083818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1166774" y="6520196"/>
            <a:ext cx="576520" cy="576520"/>
            <a:chOff x="0" y="0"/>
            <a:chExt cx="768693" cy="768693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1316669" y="6670091"/>
            <a:ext cx="276730" cy="276730"/>
            <a:chOff x="0" y="0"/>
            <a:chExt cx="368973" cy="368973"/>
          </a:xfrm>
        </p:grpSpPr>
        <p:sp>
          <p:nvSpPr>
            <p:cNvPr id="50" name="Freeform 50" descr="/home/claude/work/icons/shield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r="-10" b="-10"/>
              </a:stretch>
            </a:blipFill>
          </p:spPr>
          <p:txBody>
            <a:bodyPr>
              <a:normAutofit fontScale="77500" lnSpcReduction="20000"/>
            </a:bodyPr>
            <a:lstStyle/>
            <a:p>
              <a:endParaRPr/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2292363" y="6355471"/>
            <a:ext cx="14179706" cy="905961"/>
            <a:chOff x="0" y="0"/>
            <a:chExt cx="18906274" cy="1207948"/>
          </a:xfrm>
        </p:grpSpPr>
        <p:sp>
          <p:nvSpPr>
            <p:cNvPr id="52" name="Freeform 52"/>
            <p:cNvSpPr/>
            <p:nvPr/>
          </p:nvSpPr>
          <p:spPr>
            <a:xfrm>
              <a:off x="0" y="0"/>
              <a:ext cx="18906274" cy="1207952"/>
            </a:xfrm>
            <a:custGeom>
              <a:avLst/>
              <a:gdLst/>
              <a:ahLst/>
              <a:cxnLst/>
              <a:rect l="l" t="t" r="r" b="b"/>
              <a:pathLst>
                <a:path w="18906274" h="1207952">
                  <a:moveTo>
                    <a:pt x="0" y="0"/>
                  </a:moveTo>
                  <a:lnTo>
                    <a:pt x="18906274" y="0"/>
                  </a:lnTo>
                  <a:lnTo>
                    <a:pt x="18906274" y="1207952"/>
                  </a:lnTo>
                  <a:lnTo>
                    <a:pt x="0" y="120795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54970" b="-25497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53" name="TextBox 53"/>
            <p:cNvSpPr txBox="1"/>
            <p:nvPr/>
          </p:nvSpPr>
          <p:spPr>
            <a:xfrm>
              <a:off x="0" y="-47625"/>
              <a:ext cx="18906274" cy="125557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Pojasnite etična vprašanja, odgovornosti in komunikacijske kanale.</a:t>
              </a:r>
            </a:p>
          </p:txBody>
        </p:sp>
      </p:grpSp>
      <p:grpSp>
        <p:nvGrpSpPr>
          <p:cNvPr id="54" name="Group 54"/>
          <p:cNvGrpSpPr/>
          <p:nvPr/>
        </p:nvGrpSpPr>
        <p:grpSpPr>
          <a:xfrm>
            <a:off x="814073" y="7526436"/>
            <a:ext cx="16669579" cy="925030"/>
            <a:chOff x="0" y="0"/>
            <a:chExt cx="22226105" cy="1233373"/>
          </a:xfrm>
        </p:grpSpPr>
        <p:sp>
          <p:nvSpPr>
            <p:cNvPr id="55" name="Freeform 55"/>
            <p:cNvSpPr/>
            <p:nvPr/>
          </p:nvSpPr>
          <p:spPr>
            <a:xfrm>
              <a:off x="0" y="0"/>
              <a:ext cx="22226143" cy="1233297"/>
            </a:xfrm>
            <a:custGeom>
              <a:avLst/>
              <a:gdLst/>
              <a:ahLst/>
              <a:cxnLst/>
              <a:rect l="l" t="t" r="r" b="b"/>
              <a:pathLst>
                <a:path w="22226143" h="1233297">
                  <a:moveTo>
                    <a:pt x="0" y="149479"/>
                  </a:moveTo>
                  <a:cubicBezTo>
                    <a:pt x="0" y="66929"/>
                    <a:pt x="66929" y="0"/>
                    <a:pt x="149479" y="0"/>
                  </a:cubicBezTo>
                  <a:lnTo>
                    <a:pt x="22076663" y="0"/>
                  </a:lnTo>
                  <a:cubicBezTo>
                    <a:pt x="22159213" y="0"/>
                    <a:pt x="22226143" y="66929"/>
                    <a:pt x="22226143" y="149479"/>
                  </a:cubicBezTo>
                  <a:lnTo>
                    <a:pt x="22226143" y="1083818"/>
                  </a:lnTo>
                  <a:cubicBezTo>
                    <a:pt x="22226143" y="1166368"/>
                    <a:pt x="22159213" y="1233297"/>
                    <a:pt x="22076663" y="1233297"/>
                  </a:cubicBezTo>
                  <a:lnTo>
                    <a:pt x="149479" y="1233297"/>
                  </a:lnTo>
                  <a:cubicBezTo>
                    <a:pt x="66929" y="1233424"/>
                    <a:pt x="0" y="1166495"/>
                    <a:pt x="0" y="1083818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56" name="Group 56"/>
          <p:cNvGrpSpPr/>
          <p:nvPr/>
        </p:nvGrpSpPr>
        <p:grpSpPr>
          <a:xfrm>
            <a:off x="1166774" y="7700696"/>
            <a:ext cx="576520" cy="576520"/>
            <a:chOff x="0" y="0"/>
            <a:chExt cx="768693" cy="768693"/>
          </a:xfrm>
        </p:grpSpPr>
        <p:sp>
          <p:nvSpPr>
            <p:cNvPr id="57" name="Freeform 57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58" name="Group 58"/>
          <p:cNvGrpSpPr/>
          <p:nvPr/>
        </p:nvGrpSpPr>
        <p:grpSpPr>
          <a:xfrm>
            <a:off x="1316669" y="7850591"/>
            <a:ext cx="276730" cy="276730"/>
            <a:chOff x="0" y="0"/>
            <a:chExt cx="368973" cy="368973"/>
          </a:xfrm>
        </p:grpSpPr>
        <p:sp>
          <p:nvSpPr>
            <p:cNvPr id="59" name="Freeform 59" descr="/home/claude/work/icons/check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r="-10" b="-10"/>
              </a:stretch>
            </a:blipFill>
          </p:spPr>
          <p:txBody>
            <a:bodyPr>
              <a:normAutofit fontScale="77500" lnSpcReduction="20000"/>
            </a:bodyPr>
            <a:lstStyle/>
            <a:p>
              <a:endParaRPr/>
            </a:p>
          </p:txBody>
        </p:sp>
      </p:grpSp>
      <p:grpSp>
        <p:nvGrpSpPr>
          <p:cNvPr id="60" name="Group 60"/>
          <p:cNvGrpSpPr/>
          <p:nvPr/>
        </p:nvGrpSpPr>
        <p:grpSpPr>
          <a:xfrm>
            <a:off x="2292363" y="7535970"/>
            <a:ext cx="14179706" cy="905961"/>
            <a:chOff x="0" y="0"/>
            <a:chExt cx="18906274" cy="1207948"/>
          </a:xfrm>
        </p:grpSpPr>
        <p:sp>
          <p:nvSpPr>
            <p:cNvPr id="61" name="Freeform 61"/>
            <p:cNvSpPr/>
            <p:nvPr/>
          </p:nvSpPr>
          <p:spPr>
            <a:xfrm>
              <a:off x="0" y="0"/>
              <a:ext cx="18906274" cy="1207952"/>
            </a:xfrm>
            <a:custGeom>
              <a:avLst/>
              <a:gdLst/>
              <a:ahLst/>
              <a:cxnLst/>
              <a:rect l="l" t="t" r="r" b="b"/>
              <a:pathLst>
                <a:path w="18906274" h="1207952">
                  <a:moveTo>
                    <a:pt x="0" y="0"/>
                  </a:moveTo>
                  <a:lnTo>
                    <a:pt x="18906274" y="0"/>
                  </a:lnTo>
                  <a:lnTo>
                    <a:pt x="18906274" y="1207952"/>
                  </a:lnTo>
                  <a:lnTo>
                    <a:pt x="0" y="120795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54970" b="-25497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62" name="TextBox 62"/>
            <p:cNvSpPr txBox="1"/>
            <p:nvPr/>
          </p:nvSpPr>
          <p:spPr>
            <a:xfrm>
              <a:off x="0" y="-47625"/>
              <a:ext cx="18906274" cy="125557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Pripravite merila za vrednotenje procesa in rezultata.</a:t>
              </a:r>
            </a:p>
          </p:txBody>
        </p:sp>
      </p:grpSp>
      <p:pic>
        <p:nvPicPr>
          <p:cNvPr id="63" name="ElevenLabs_2026-09-10T06_57_52_Alexandra - Conversational and Real_pvc_sp108_s15_sb99_v3">
            <a:hlinkClick r:id="" action="ppaction://media"/>
            <a:extLst>
              <a:ext uri="{FF2B5EF4-FFF2-40B4-BE49-F238E27FC236}">
                <a16:creationId xmlns:a16="http://schemas.microsoft.com/office/drawing/2014/main" id="{B4821377-126E-899A-4E56-8476850E390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7010400" y="991027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749" fill="hold"/>
                                        <p:tgtEl>
                                          <p:spTgt spid="6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3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86777" b="-686777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251"/>
                </a:lnSpc>
              </a:pPr>
              <a:r>
                <a:rPr lang="en-US" sz="1876" b="1" spc="30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MODUL 3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1004011"/>
            <a:ext cx="16609333" cy="917734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5103"/>
              </a:lnSpc>
            </a:pPr>
            <a:r>
              <a:rPr lang="en-US" sz="4503" b="1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Izvedba in sodelovanje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51059" y="2059010"/>
            <a:ext cx="16609333" cy="549069"/>
            <a:chOff x="0" y="0"/>
            <a:chExt cx="22145777" cy="73209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145782" cy="732092"/>
            </a:xfrm>
            <a:custGeom>
              <a:avLst/>
              <a:gdLst/>
              <a:ahLst/>
              <a:cxnLst/>
              <a:rect l="l" t="t" r="r" b="b"/>
              <a:pathLst>
                <a:path w="22145782" h="732092">
                  <a:moveTo>
                    <a:pt x="0" y="0"/>
                  </a:moveTo>
                  <a:lnTo>
                    <a:pt x="22145782" y="0"/>
                  </a:lnTo>
                  <a:lnTo>
                    <a:pt x="22145782" y="732092"/>
                  </a:lnTo>
                  <a:lnTo>
                    <a:pt x="0" y="73209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539422" b="-539422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22145777" cy="770192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431"/>
                </a:lnSpc>
              </a:pPr>
              <a:r>
                <a:rPr lang="en-US" sz="2026" i="1">
                  <a:solidFill>
                    <a:srgbClr val="0D79A2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Vodenje delovanja v realnih razmerah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823608" y="8716470"/>
            <a:ext cx="16650519" cy="1029500"/>
            <a:chOff x="0" y="0"/>
            <a:chExt cx="22200692" cy="1372667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2200617" cy="1372616"/>
            </a:xfrm>
            <a:custGeom>
              <a:avLst/>
              <a:gdLst/>
              <a:ahLst/>
              <a:cxnLst/>
              <a:rect l="l" t="t" r="r" b="b"/>
              <a:pathLst>
                <a:path w="22200617" h="1372616">
                  <a:moveTo>
                    <a:pt x="0" y="183007"/>
                  </a:moveTo>
                  <a:cubicBezTo>
                    <a:pt x="0" y="81915"/>
                    <a:pt x="81915" y="0"/>
                    <a:pt x="183007" y="0"/>
                  </a:cubicBezTo>
                  <a:lnTo>
                    <a:pt x="22017610" y="0"/>
                  </a:lnTo>
                  <a:cubicBezTo>
                    <a:pt x="22118701" y="0"/>
                    <a:pt x="22200617" y="81915"/>
                    <a:pt x="22200617" y="183007"/>
                  </a:cubicBezTo>
                  <a:lnTo>
                    <a:pt x="22200617" y="1189609"/>
                  </a:lnTo>
                  <a:cubicBezTo>
                    <a:pt x="22200617" y="1290701"/>
                    <a:pt x="22118701" y="1372616"/>
                    <a:pt x="22017610" y="1372616"/>
                  </a:cubicBezTo>
                  <a:lnTo>
                    <a:pt x="183007" y="1372616"/>
                  </a:lnTo>
                  <a:cubicBezTo>
                    <a:pt x="81915" y="1372616"/>
                    <a:pt x="0" y="1290701"/>
                    <a:pt x="0" y="1189609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125588" y="8881186"/>
            <a:ext cx="686333" cy="686333"/>
            <a:chOff x="0" y="0"/>
            <a:chExt cx="915111" cy="915111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304039" y="9059637"/>
            <a:ext cx="329441" cy="329441"/>
            <a:chOff x="0" y="0"/>
            <a:chExt cx="439255" cy="439255"/>
          </a:xfrm>
        </p:grpSpPr>
        <p:sp>
          <p:nvSpPr>
            <p:cNvPr id="14" name="Freeform 14" descr="/home/claude/work/icons/bulb_t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8" b="8"/>
              </a:stretch>
            </a:blipFill>
          </p:spPr>
          <p:txBody>
            <a:bodyPr>
              <a:normAutofit fontScale="92500" lnSpcReduction="10000"/>
            </a:bodyPr>
            <a:lstStyle/>
            <a:p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2059010" y="8716470"/>
            <a:ext cx="15236666" cy="1029500"/>
            <a:chOff x="0" y="0"/>
            <a:chExt cx="20315555" cy="1372667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0315552" cy="1372672"/>
            </a:xfrm>
            <a:custGeom>
              <a:avLst/>
              <a:gdLst/>
              <a:ahLst/>
              <a:cxnLst/>
              <a:rect l="l" t="t" r="r" b="b"/>
              <a:pathLst>
                <a:path w="20315552" h="1372672">
                  <a:moveTo>
                    <a:pt x="0" y="0"/>
                  </a:moveTo>
                  <a:lnTo>
                    <a:pt x="20315552" y="0"/>
                  </a:lnTo>
                  <a:lnTo>
                    <a:pt x="20315552" y="1372672"/>
                  </a:lnTo>
                  <a:lnTo>
                    <a:pt x="0" y="137267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38378" b="-238378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38100"/>
              <a:ext cx="20315555" cy="1410767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251"/>
                </a:lnSpc>
              </a:pPr>
              <a:r>
                <a:rPr lang="en-US" sz="1951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Izvedba razvija prilagodljivost, timsko delo in poklicno ravnanje.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814073" y="2804446"/>
            <a:ext cx="16669579" cy="925030"/>
            <a:chOff x="0" y="0"/>
            <a:chExt cx="22226105" cy="1233373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22226143" cy="1233297"/>
            </a:xfrm>
            <a:custGeom>
              <a:avLst/>
              <a:gdLst/>
              <a:ahLst/>
              <a:cxnLst/>
              <a:rect l="l" t="t" r="r" b="b"/>
              <a:pathLst>
                <a:path w="22226143" h="1233297">
                  <a:moveTo>
                    <a:pt x="0" y="149479"/>
                  </a:moveTo>
                  <a:cubicBezTo>
                    <a:pt x="0" y="66929"/>
                    <a:pt x="66929" y="0"/>
                    <a:pt x="149479" y="0"/>
                  </a:cubicBezTo>
                  <a:lnTo>
                    <a:pt x="22076663" y="0"/>
                  </a:lnTo>
                  <a:cubicBezTo>
                    <a:pt x="22159213" y="0"/>
                    <a:pt x="22226143" y="66929"/>
                    <a:pt x="22226143" y="149479"/>
                  </a:cubicBezTo>
                  <a:lnTo>
                    <a:pt x="22226143" y="1083818"/>
                  </a:lnTo>
                  <a:cubicBezTo>
                    <a:pt x="22226143" y="1166368"/>
                    <a:pt x="22159213" y="1233297"/>
                    <a:pt x="22076663" y="1233297"/>
                  </a:cubicBezTo>
                  <a:lnTo>
                    <a:pt x="149479" y="1233297"/>
                  </a:lnTo>
                  <a:cubicBezTo>
                    <a:pt x="66929" y="1233424"/>
                    <a:pt x="0" y="1166495"/>
                    <a:pt x="0" y="1083818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166774" y="2978696"/>
            <a:ext cx="576520" cy="576520"/>
            <a:chOff x="0" y="0"/>
            <a:chExt cx="768693" cy="768693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316669" y="3128591"/>
            <a:ext cx="276730" cy="276730"/>
            <a:chOff x="0" y="0"/>
            <a:chExt cx="368973" cy="368973"/>
          </a:xfrm>
        </p:grpSpPr>
        <p:sp>
          <p:nvSpPr>
            <p:cNvPr id="23" name="Freeform 23" descr="/home/claude/work/icons/users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10" b="-10"/>
              </a:stretch>
            </a:blipFill>
          </p:spPr>
          <p:txBody>
            <a:bodyPr>
              <a:normAutofit fontScale="77500" lnSpcReduction="20000"/>
            </a:bodyPr>
            <a:lstStyle/>
            <a:p>
              <a:endParaRPr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2292363" y="2813980"/>
            <a:ext cx="14179706" cy="905961"/>
            <a:chOff x="0" y="0"/>
            <a:chExt cx="18906274" cy="1207948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8906274" cy="1207952"/>
            </a:xfrm>
            <a:custGeom>
              <a:avLst/>
              <a:gdLst/>
              <a:ahLst/>
              <a:cxnLst/>
              <a:rect l="l" t="t" r="r" b="b"/>
              <a:pathLst>
                <a:path w="18906274" h="1207952">
                  <a:moveTo>
                    <a:pt x="0" y="0"/>
                  </a:moveTo>
                  <a:lnTo>
                    <a:pt x="18906274" y="0"/>
                  </a:lnTo>
                  <a:lnTo>
                    <a:pt x="18906274" y="1207952"/>
                  </a:lnTo>
                  <a:lnTo>
                    <a:pt x="0" y="120795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54970" b="-25497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-47625"/>
              <a:ext cx="18906274" cy="125557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Študenti s partnerjem delajo na dogovorjenih nalogah in izdelkih.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814073" y="3984946"/>
            <a:ext cx="16669579" cy="925030"/>
            <a:chOff x="0" y="0"/>
            <a:chExt cx="22226105" cy="1233373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22226143" cy="1233297"/>
            </a:xfrm>
            <a:custGeom>
              <a:avLst/>
              <a:gdLst/>
              <a:ahLst/>
              <a:cxnLst/>
              <a:rect l="l" t="t" r="r" b="b"/>
              <a:pathLst>
                <a:path w="22226143" h="1233297">
                  <a:moveTo>
                    <a:pt x="0" y="149479"/>
                  </a:moveTo>
                  <a:cubicBezTo>
                    <a:pt x="0" y="66929"/>
                    <a:pt x="66929" y="0"/>
                    <a:pt x="149479" y="0"/>
                  </a:cubicBezTo>
                  <a:lnTo>
                    <a:pt x="22076663" y="0"/>
                  </a:lnTo>
                  <a:cubicBezTo>
                    <a:pt x="22159213" y="0"/>
                    <a:pt x="22226143" y="66929"/>
                    <a:pt x="22226143" y="149479"/>
                  </a:cubicBezTo>
                  <a:lnTo>
                    <a:pt x="22226143" y="1083818"/>
                  </a:lnTo>
                  <a:cubicBezTo>
                    <a:pt x="22226143" y="1166368"/>
                    <a:pt x="22159213" y="1233297"/>
                    <a:pt x="22076663" y="1233297"/>
                  </a:cubicBezTo>
                  <a:lnTo>
                    <a:pt x="149479" y="1233297"/>
                  </a:lnTo>
                  <a:cubicBezTo>
                    <a:pt x="66929" y="1233424"/>
                    <a:pt x="0" y="1166495"/>
                    <a:pt x="0" y="1083818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1166774" y="4159196"/>
            <a:ext cx="576520" cy="576520"/>
            <a:chOff x="0" y="0"/>
            <a:chExt cx="768693" cy="768693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1316669" y="4309091"/>
            <a:ext cx="276730" cy="276730"/>
            <a:chOff x="0" y="0"/>
            <a:chExt cx="368973" cy="368973"/>
          </a:xfrm>
        </p:grpSpPr>
        <p:sp>
          <p:nvSpPr>
            <p:cNvPr id="32" name="Freeform 32" descr="/home/claude/work/icons/activity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-10" b="-10"/>
              </a:stretch>
            </a:blipFill>
          </p:spPr>
          <p:txBody>
            <a:bodyPr>
              <a:normAutofit fontScale="77500" lnSpcReduction="20000"/>
            </a:bodyPr>
            <a:lstStyle/>
            <a:p>
              <a:endParaRPr/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2292363" y="3994480"/>
            <a:ext cx="14179706" cy="905961"/>
            <a:chOff x="0" y="0"/>
            <a:chExt cx="18906274" cy="1207948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8906274" cy="1207952"/>
            </a:xfrm>
            <a:custGeom>
              <a:avLst/>
              <a:gdLst/>
              <a:ahLst/>
              <a:cxnLst/>
              <a:rect l="l" t="t" r="r" b="b"/>
              <a:pathLst>
                <a:path w="18906274" h="1207952">
                  <a:moveTo>
                    <a:pt x="0" y="0"/>
                  </a:moveTo>
                  <a:lnTo>
                    <a:pt x="18906274" y="0"/>
                  </a:lnTo>
                  <a:lnTo>
                    <a:pt x="18906274" y="1207952"/>
                  </a:lnTo>
                  <a:lnTo>
                    <a:pt x="0" y="120795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54970" b="-25497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0" y="-47625"/>
              <a:ext cx="18906274" cy="125557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Učitelji spremljajo napredek s kontrolnimi točkami in mentorstvom.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814073" y="5165446"/>
            <a:ext cx="16669579" cy="925030"/>
            <a:chOff x="0" y="0"/>
            <a:chExt cx="22226105" cy="1233373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22226143" cy="1233297"/>
            </a:xfrm>
            <a:custGeom>
              <a:avLst/>
              <a:gdLst/>
              <a:ahLst/>
              <a:cxnLst/>
              <a:rect l="l" t="t" r="r" b="b"/>
              <a:pathLst>
                <a:path w="22226143" h="1233297">
                  <a:moveTo>
                    <a:pt x="0" y="149479"/>
                  </a:moveTo>
                  <a:cubicBezTo>
                    <a:pt x="0" y="66929"/>
                    <a:pt x="66929" y="0"/>
                    <a:pt x="149479" y="0"/>
                  </a:cubicBezTo>
                  <a:lnTo>
                    <a:pt x="22076663" y="0"/>
                  </a:lnTo>
                  <a:cubicBezTo>
                    <a:pt x="22159213" y="0"/>
                    <a:pt x="22226143" y="66929"/>
                    <a:pt x="22226143" y="149479"/>
                  </a:cubicBezTo>
                  <a:lnTo>
                    <a:pt x="22226143" y="1083818"/>
                  </a:lnTo>
                  <a:cubicBezTo>
                    <a:pt x="22226143" y="1166368"/>
                    <a:pt x="22159213" y="1233297"/>
                    <a:pt x="22076663" y="1233297"/>
                  </a:cubicBezTo>
                  <a:lnTo>
                    <a:pt x="149479" y="1233297"/>
                  </a:lnTo>
                  <a:cubicBezTo>
                    <a:pt x="66929" y="1233424"/>
                    <a:pt x="0" y="1166495"/>
                    <a:pt x="0" y="1083818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1166774" y="5339696"/>
            <a:ext cx="576520" cy="576520"/>
            <a:chOff x="0" y="0"/>
            <a:chExt cx="768693" cy="768693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1316669" y="5489591"/>
            <a:ext cx="276730" cy="276730"/>
            <a:chOff x="0" y="0"/>
            <a:chExt cx="368973" cy="368973"/>
          </a:xfrm>
        </p:grpSpPr>
        <p:sp>
          <p:nvSpPr>
            <p:cNvPr id="41" name="Freeform 41" descr="/home/claude/work/icons/chat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-10" b="-10"/>
              </a:stretch>
            </a:blipFill>
          </p:spPr>
          <p:txBody>
            <a:bodyPr>
              <a:normAutofit fontScale="77500" lnSpcReduction="20000"/>
            </a:bodyPr>
            <a:lstStyle/>
            <a:p>
              <a:endParaRPr/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2292363" y="5174971"/>
            <a:ext cx="14179706" cy="905961"/>
            <a:chOff x="0" y="0"/>
            <a:chExt cx="18906274" cy="1207948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18906274" cy="1207952"/>
            </a:xfrm>
            <a:custGeom>
              <a:avLst/>
              <a:gdLst/>
              <a:ahLst/>
              <a:cxnLst/>
              <a:rect l="l" t="t" r="r" b="b"/>
              <a:pathLst>
                <a:path w="18906274" h="1207952">
                  <a:moveTo>
                    <a:pt x="0" y="0"/>
                  </a:moveTo>
                  <a:lnTo>
                    <a:pt x="18906274" y="0"/>
                  </a:lnTo>
                  <a:lnTo>
                    <a:pt x="18906274" y="1207952"/>
                  </a:lnTo>
                  <a:lnTo>
                    <a:pt x="0" y="120795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54970" b="-25497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0" y="-47625"/>
              <a:ext cx="18906274" cy="125557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Partnerji zagotavljajo kontekstualne informacije, povratne informacije in poklicna pričakovanja.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814073" y="6345946"/>
            <a:ext cx="16669579" cy="925030"/>
            <a:chOff x="0" y="0"/>
            <a:chExt cx="22226105" cy="1233373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22226143" cy="1233297"/>
            </a:xfrm>
            <a:custGeom>
              <a:avLst/>
              <a:gdLst/>
              <a:ahLst/>
              <a:cxnLst/>
              <a:rect l="l" t="t" r="r" b="b"/>
              <a:pathLst>
                <a:path w="22226143" h="1233297">
                  <a:moveTo>
                    <a:pt x="0" y="149479"/>
                  </a:moveTo>
                  <a:cubicBezTo>
                    <a:pt x="0" y="66929"/>
                    <a:pt x="66929" y="0"/>
                    <a:pt x="149479" y="0"/>
                  </a:cubicBezTo>
                  <a:lnTo>
                    <a:pt x="22076663" y="0"/>
                  </a:lnTo>
                  <a:cubicBezTo>
                    <a:pt x="22159213" y="0"/>
                    <a:pt x="22226143" y="66929"/>
                    <a:pt x="22226143" y="149479"/>
                  </a:cubicBezTo>
                  <a:lnTo>
                    <a:pt x="22226143" y="1083818"/>
                  </a:lnTo>
                  <a:cubicBezTo>
                    <a:pt x="22226143" y="1166368"/>
                    <a:pt x="22159213" y="1233297"/>
                    <a:pt x="22076663" y="1233297"/>
                  </a:cubicBezTo>
                  <a:lnTo>
                    <a:pt x="149479" y="1233297"/>
                  </a:lnTo>
                  <a:cubicBezTo>
                    <a:pt x="66929" y="1233424"/>
                    <a:pt x="0" y="1166495"/>
                    <a:pt x="0" y="1083818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1166774" y="6520196"/>
            <a:ext cx="576520" cy="576520"/>
            <a:chOff x="0" y="0"/>
            <a:chExt cx="768693" cy="768693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1316669" y="6670091"/>
            <a:ext cx="276730" cy="276730"/>
            <a:chOff x="0" y="0"/>
            <a:chExt cx="368973" cy="368973"/>
          </a:xfrm>
        </p:grpSpPr>
        <p:sp>
          <p:nvSpPr>
            <p:cNvPr id="50" name="Freeform 50" descr="/home/claude/work/icons/wind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r="-10" b="-10"/>
              </a:stretch>
            </a:blipFill>
          </p:spPr>
          <p:txBody>
            <a:bodyPr>
              <a:normAutofit fontScale="77500" lnSpcReduction="20000"/>
            </a:bodyPr>
            <a:lstStyle/>
            <a:p>
              <a:endParaRPr/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2292363" y="6355471"/>
            <a:ext cx="14179706" cy="905961"/>
            <a:chOff x="0" y="0"/>
            <a:chExt cx="18906274" cy="1207948"/>
          </a:xfrm>
        </p:grpSpPr>
        <p:sp>
          <p:nvSpPr>
            <p:cNvPr id="52" name="Freeform 52"/>
            <p:cNvSpPr/>
            <p:nvPr/>
          </p:nvSpPr>
          <p:spPr>
            <a:xfrm>
              <a:off x="0" y="0"/>
              <a:ext cx="18906274" cy="1207952"/>
            </a:xfrm>
            <a:custGeom>
              <a:avLst/>
              <a:gdLst/>
              <a:ahLst/>
              <a:cxnLst/>
              <a:rect l="l" t="t" r="r" b="b"/>
              <a:pathLst>
                <a:path w="18906274" h="1207952">
                  <a:moveTo>
                    <a:pt x="0" y="0"/>
                  </a:moveTo>
                  <a:lnTo>
                    <a:pt x="18906274" y="0"/>
                  </a:lnTo>
                  <a:lnTo>
                    <a:pt x="18906274" y="1207952"/>
                  </a:lnTo>
                  <a:lnTo>
                    <a:pt x="0" y="120795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54970" b="-25497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53" name="TextBox 53"/>
            <p:cNvSpPr txBox="1"/>
            <p:nvPr/>
          </p:nvSpPr>
          <p:spPr>
            <a:xfrm>
              <a:off x="0" y="-47625"/>
              <a:ext cx="18906274" cy="125557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Študenti prilagodijo načrte, ko se pojavijo realne omejitve.</a:t>
              </a:r>
            </a:p>
          </p:txBody>
        </p:sp>
      </p:grpSp>
      <p:grpSp>
        <p:nvGrpSpPr>
          <p:cNvPr id="54" name="Group 54"/>
          <p:cNvGrpSpPr/>
          <p:nvPr/>
        </p:nvGrpSpPr>
        <p:grpSpPr>
          <a:xfrm>
            <a:off x="814073" y="7526436"/>
            <a:ext cx="16669579" cy="925030"/>
            <a:chOff x="0" y="0"/>
            <a:chExt cx="22226105" cy="1233373"/>
          </a:xfrm>
        </p:grpSpPr>
        <p:sp>
          <p:nvSpPr>
            <p:cNvPr id="55" name="Freeform 55"/>
            <p:cNvSpPr/>
            <p:nvPr/>
          </p:nvSpPr>
          <p:spPr>
            <a:xfrm>
              <a:off x="0" y="0"/>
              <a:ext cx="22226143" cy="1233297"/>
            </a:xfrm>
            <a:custGeom>
              <a:avLst/>
              <a:gdLst/>
              <a:ahLst/>
              <a:cxnLst/>
              <a:rect l="l" t="t" r="r" b="b"/>
              <a:pathLst>
                <a:path w="22226143" h="1233297">
                  <a:moveTo>
                    <a:pt x="0" y="149479"/>
                  </a:moveTo>
                  <a:cubicBezTo>
                    <a:pt x="0" y="66929"/>
                    <a:pt x="66929" y="0"/>
                    <a:pt x="149479" y="0"/>
                  </a:cubicBezTo>
                  <a:lnTo>
                    <a:pt x="22076663" y="0"/>
                  </a:lnTo>
                  <a:cubicBezTo>
                    <a:pt x="22159213" y="0"/>
                    <a:pt x="22226143" y="66929"/>
                    <a:pt x="22226143" y="149479"/>
                  </a:cubicBezTo>
                  <a:lnTo>
                    <a:pt x="22226143" y="1083818"/>
                  </a:lnTo>
                  <a:cubicBezTo>
                    <a:pt x="22226143" y="1166368"/>
                    <a:pt x="22159213" y="1233297"/>
                    <a:pt x="22076663" y="1233297"/>
                  </a:cubicBezTo>
                  <a:lnTo>
                    <a:pt x="149479" y="1233297"/>
                  </a:lnTo>
                  <a:cubicBezTo>
                    <a:pt x="66929" y="1233424"/>
                    <a:pt x="0" y="1166495"/>
                    <a:pt x="0" y="1083818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56" name="Group 56"/>
          <p:cNvGrpSpPr/>
          <p:nvPr/>
        </p:nvGrpSpPr>
        <p:grpSpPr>
          <a:xfrm>
            <a:off x="1166774" y="7700696"/>
            <a:ext cx="576520" cy="576520"/>
            <a:chOff x="0" y="0"/>
            <a:chExt cx="768693" cy="768693"/>
          </a:xfrm>
        </p:grpSpPr>
        <p:sp>
          <p:nvSpPr>
            <p:cNvPr id="57" name="Freeform 57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58" name="Group 58"/>
          <p:cNvGrpSpPr/>
          <p:nvPr/>
        </p:nvGrpSpPr>
        <p:grpSpPr>
          <a:xfrm>
            <a:off x="1316669" y="7850591"/>
            <a:ext cx="276730" cy="276730"/>
            <a:chOff x="0" y="0"/>
            <a:chExt cx="368973" cy="368973"/>
          </a:xfrm>
        </p:grpSpPr>
        <p:sp>
          <p:nvSpPr>
            <p:cNvPr id="59" name="Freeform 59" descr="/home/claude/work/icons/monitor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r="-10" b="-10"/>
              </a:stretch>
            </a:blipFill>
          </p:spPr>
          <p:txBody>
            <a:bodyPr>
              <a:normAutofit fontScale="77500" lnSpcReduction="20000"/>
            </a:bodyPr>
            <a:lstStyle/>
            <a:p>
              <a:endParaRPr/>
            </a:p>
          </p:txBody>
        </p:sp>
      </p:grpSp>
      <p:grpSp>
        <p:nvGrpSpPr>
          <p:cNvPr id="60" name="Group 60"/>
          <p:cNvGrpSpPr/>
          <p:nvPr/>
        </p:nvGrpSpPr>
        <p:grpSpPr>
          <a:xfrm>
            <a:off x="2292363" y="7535970"/>
            <a:ext cx="14179706" cy="905961"/>
            <a:chOff x="0" y="0"/>
            <a:chExt cx="18906274" cy="1207948"/>
          </a:xfrm>
        </p:grpSpPr>
        <p:sp>
          <p:nvSpPr>
            <p:cNvPr id="61" name="Freeform 61"/>
            <p:cNvSpPr/>
            <p:nvPr/>
          </p:nvSpPr>
          <p:spPr>
            <a:xfrm>
              <a:off x="0" y="0"/>
              <a:ext cx="18906274" cy="1207952"/>
            </a:xfrm>
            <a:custGeom>
              <a:avLst/>
              <a:gdLst/>
              <a:ahLst/>
              <a:cxnLst/>
              <a:rect l="l" t="t" r="r" b="b"/>
              <a:pathLst>
                <a:path w="18906274" h="1207952">
                  <a:moveTo>
                    <a:pt x="0" y="0"/>
                  </a:moveTo>
                  <a:lnTo>
                    <a:pt x="18906274" y="0"/>
                  </a:lnTo>
                  <a:lnTo>
                    <a:pt x="18906274" y="1207952"/>
                  </a:lnTo>
                  <a:lnTo>
                    <a:pt x="0" y="120795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54970" b="-25497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62" name="TextBox 62"/>
            <p:cNvSpPr txBox="1"/>
            <p:nvPr/>
          </p:nvSpPr>
          <p:spPr>
            <a:xfrm>
              <a:off x="0" y="-47625"/>
              <a:ext cx="18906274" cy="125557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Digitalna orodja lahko podpirajo usklajevanje, dokumentiranje in timsko delo.</a:t>
              </a:r>
            </a:p>
          </p:txBody>
        </p:sp>
      </p:grpSp>
      <p:pic>
        <p:nvPicPr>
          <p:cNvPr id="63" name="ElevenLabs_2026-09-10T06_58_55_Alexandra - Conversational and Real_pvc_sp108_s15_sb99_v3">
            <a:hlinkClick r:id="" action="ppaction://media"/>
            <a:extLst>
              <a:ext uri="{FF2B5EF4-FFF2-40B4-BE49-F238E27FC236}">
                <a16:creationId xmlns:a16="http://schemas.microsoft.com/office/drawing/2014/main" id="{48B6E993-F809-0208-6E4D-FDDF83FC6F8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6477000" y="1059508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887" fill="hold"/>
                                        <p:tgtEl>
                                          <p:spTgt spid="6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3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86777" b="-686777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251"/>
                </a:lnSpc>
              </a:pPr>
              <a:r>
                <a:rPr lang="en-US" sz="1876" b="1" spc="30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MODUL 4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1004011"/>
            <a:ext cx="16609333" cy="917734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5103"/>
              </a:lnSpc>
            </a:pPr>
            <a:r>
              <a:rPr lang="en-US" sz="4503" b="1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Refleksija, evalvacija in predstavitev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51059" y="2059010"/>
            <a:ext cx="16609333" cy="549069"/>
            <a:chOff x="0" y="0"/>
            <a:chExt cx="22145777" cy="73209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145782" cy="732092"/>
            </a:xfrm>
            <a:custGeom>
              <a:avLst/>
              <a:gdLst/>
              <a:ahLst/>
              <a:cxnLst/>
              <a:rect l="l" t="t" r="r" b="b"/>
              <a:pathLst>
                <a:path w="22145782" h="732092">
                  <a:moveTo>
                    <a:pt x="0" y="0"/>
                  </a:moveTo>
                  <a:lnTo>
                    <a:pt x="22145782" y="0"/>
                  </a:lnTo>
                  <a:lnTo>
                    <a:pt x="22145782" y="732092"/>
                  </a:lnTo>
                  <a:lnTo>
                    <a:pt x="0" y="73209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539422" b="-539422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22145777" cy="770192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431"/>
                </a:lnSpc>
              </a:pPr>
              <a:r>
                <a:rPr lang="en-US" sz="2026" i="1">
                  <a:solidFill>
                    <a:srgbClr val="0D79A2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Pretvorba izkušnje v dokaze o učenju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823608" y="8716470"/>
            <a:ext cx="16650519" cy="1029500"/>
            <a:chOff x="0" y="0"/>
            <a:chExt cx="22200692" cy="1372667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2200617" cy="1372616"/>
            </a:xfrm>
            <a:custGeom>
              <a:avLst/>
              <a:gdLst/>
              <a:ahLst/>
              <a:cxnLst/>
              <a:rect l="l" t="t" r="r" b="b"/>
              <a:pathLst>
                <a:path w="22200617" h="1372616">
                  <a:moveTo>
                    <a:pt x="0" y="183007"/>
                  </a:moveTo>
                  <a:cubicBezTo>
                    <a:pt x="0" y="81915"/>
                    <a:pt x="81915" y="0"/>
                    <a:pt x="183007" y="0"/>
                  </a:cubicBezTo>
                  <a:lnTo>
                    <a:pt x="22017610" y="0"/>
                  </a:lnTo>
                  <a:cubicBezTo>
                    <a:pt x="22118701" y="0"/>
                    <a:pt x="22200617" y="81915"/>
                    <a:pt x="22200617" y="183007"/>
                  </a:cubicBezTo>
                  <a:lnTo>
                    <a:pt x="22200617" y="1189609"/>
                  </a:lnTo>
                  <a:cubicBezTo>
                    <a:pt x="22200617" y="1290701"/>
                    <a:pt x="22118701" y="1372616"/>
                    <a:pt x="22017610" y="1372616"/>
                  </a:cubicBezTo>
                  <a:lnTo>
                    <a:pt x="183007" y="1372616"/>
                  </a:lnTo>
                  <a:cubicBezTo>
                    <a:pt x="81915" y="1372616"/>
                    <a:pt x="0" y="1290701"/>
                    <a:pt x="0" y="1189609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125588" y="8881186"/>
            <a:ext cx="686333" cy="686333"/>
            <a:chOff x="0" y="0"/>
            <a:chExt cx="915111" cy="915111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304039" y="9059637"/>
            <a:ext cx="329441" cy="329441"/>
            <a:chOff x="0" y="0"/>
            <a:chExt cx="439255" cy="439255"/>
          </a:xfrm>
        </p:grpSpPr>
        <p:sp>
          <p:nvSpPr>
            <p:cNvPr id="14" name="Freeform 14" descr="/home/claude/work/icons/bulb_t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8" b="8"/>
              </a:stretch>
            </a:blipFill>
          </p:spPr>
          <p:txBody>
            <a:bodyPr>
              <a:normAutofit fontScale="92500" lnSpcReduction="10000"/>
            </a:bodyPr>
            <a:lstStyle/>
            <a:p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2059010" y="8716470"/>
            <a:ext cx="15236666" cy="1029500"/>
            <a:chOff x="0" y="0"/>
            <a:chExt cx="20315555" cy="1372667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0315552" cy="1372672"/>
            </a:xfrm>
            <a:custGeom>
              <a:avLst/>
              <a:gdLst/>
              <a:ahLst/>
              <a:cxnLst/>
              <a:rect l="l" t="t" r="r" b="b"/>
              <a:pathLst>
                <a:path w="20315552" h="1372672">
                  <a:moveTo>
                    <a:pt x="0" y="0"/>
                  </a:moveTo>
                  <a:lnTo>
                    <a:pt x="20315552" y="0"/>
                  </a:lnTo>
                  <a:lnTo>
                    <a:pt x="20315552" y="1372672"/>
                  </a:lnTo>
                  <a:lnTo>
                    <a:pt x="0" y="137267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38378" b="-238378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38100"/>
              <a:ext cx="20315555" cy="1410767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251"/>
                </a:lnSpc>
              </a:pPr>
              <a:r>
                <a:rPr lang="en-US" sz="1951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Refleksija je trenutek, ko praktična aktivnost postane karierno učenje.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814073" y="2804446"/>
            <a:ext cx="16669579" cy="925030"/>
            <a:chOff x="0" y="0"/>
            <a:chExt cx="22226105" cy="1233373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22226143" cy="1233297"/>
            </a:xfrm>
            <a:custGeom>
              <a:avLst/>
              <a:gdLst/>
              <a:ahLst/>
              <a:cxnLst/>
              <a:rect l="l" t="t" r="r" b="b"/>
              <a:pathLst>
                <a:path w="22226143" h="1233297">
                  <a:moveTo>
                    <a:pt x="0" y="149479"/>
                  </a:moveTo>
                  <a:cubicBezTo>
                    <a:pt x="0" y="66929"/>
                    <a:pt x="66929" y="0"/>
                    <a:pt x="149479" y="0"/>
                  </a:cubicBezTo>
                  <a:lnTo>
                    <a:pt x="22076663" y="0"/>
                  </a:lnTo>
                  <a:cubicBezTo>
                    <a:pt x="22159213" y="0"/>
                    <a:pt x="22226143" y="66929"/>
                    <a:pt x="22226143" y="149479"/>
                  </a:cubicBezTo>
                  <a:lnTo>
                    <a:pt x="22226143" y="1083818"/>
                  </a:lnTo>
                  <a:cubicBezTo>
                    <a:pt x="22226143" y="1166368"/>
                    <a:pt x="22159213" y="1233297"/>
                    <a:pt x="22076663" y="1233297"/>
                  </a:cubicBezTo>
                  <a:lnTo>
                    <a:pt x="149479" y="1233297"/>
                  </a:lnTo>
                  <a:cubicBezTo>
                    <a:pt x="66929" y="1233424"/>
                    <a:pt x="0" y="1166495"/>
                    <a:pt x="0" y="1083818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166774" y="2978696"/>
            <a:ext cx="576520" cy="576520"/>
            <a:chOff x="0" y="0"/>
            <a:chExt cx="768693" cy="768693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316669" y="3128591"/>
            <a:ext cx="276730" cy="276730"/>
            <a:chOff x="0" y="0"/>
            <a:chExt cx="368973" cy="368973"/>
          </a:xfrm>
        </p:grpSpPr>
        <p:sp>
          <p:nvSpPr>
            <p:cNvPr id="23" name="Freeform 23" descr="/home/claude/work/icons/edit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10" b="-10"/>
              </a:stretch>
            </a:blipFill>
          </p:spPr>
          <p:txBody>
            <a:bodyPr>
              <a:normAutofit fontScale="77500" lnSpcReduction="20000"/>
            </a:bodyPr>
            <a:lstStyle/>
            <a:p>
              <a:endParaRPr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2292363" y="2813980"/>
            <a:ext cx="14179706" cy="905961"/>
            <a:chOff x="0" y="0"/>
            <a:chExt cx="18906274" cy="1207948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8906274" cy="1207952"/>
            </a:xfrm>
            <a:custGeom>
              <a:avLst/>
              <a:gdLst/>
              <a:ahLst/>
              <a:cxnLst/>
              <a:rect l="l" t="t" r="r" b="b"/>
              <a:pathLst>
                <a:path w="18906274" h="1207952">
                  <a:moveTo>
                    <a:pt x="0" y="0"/>
                  </a:moveTo>
                  <a:lnTo>
                    <a:pt x="18906274" y="0"/>
                  </a:lnTo>
                  <a:lnTo>
                    <a:pt x="18906274" y="1207952"/>
                  </a:lnTo>
                  <a:lnTo>
                    <a:pt x="0" y="120795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54970" b="-25497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-47625"/>
              <a:ext cx="18906274" cy="125557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Študenti pišejo refleksijske dnevnike ali kratke refleksijske zapise.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814073" y="3984946"/>
            <a:ext cx="16669579" cy="925030"/>
            <a:chOff x="0" y="0"/>
            <a:chExt cx="22226105" cy="1233373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22226143" cy="1233297"/>
            </a:xfrm>
            <a:custGeom>
              <a:avLst/>
              <a:gdLst/>
              <a:ahLst/>
              <a:cxnLst/>
              <a:rect l="l" t="t" r="r" b="b"/>
              <a:pathLst>
                <a:path w="22226143" h="1233297">
                  <a:moveTo>
                    <a:pt x="0" y="149479"/>
                  </a:moveTo>
                  <a:cubicBezTo>
                    <a:pt x="0" y="66929"/>
                    <a:pt x="66929" y="0"/>
                    <a:pt x="149479" y="0"/>
                  </a:cubicBezTo>
                  <a:lnTo>
                    <a:pt x="22076663" y="0"/>
                  </a:lnTo>
                  <a:cubicBezTo>
                    <a:pt x="22159213" y="0"/>
                    <a:pt x="22226143" y="66929"/>
                    <a:pt x="22226143" y="149479"/>
                  </a:cubicBezTo>
                  <a:lnTo>
                    <a:pt x="22226143" y="1083818"/>
                  </a:lnTo>
                  <a:cubicBezTo>
                    <a:pt x="22226143" y="1166368"/>
                    <a:pt x="22159213" y="1233297"/>
                    <a:pt x="22076663" y="1233297"/>
                  </a:cubicBezTo>
                  <a:lnTo>
                    <a:pt x="149479" y="1233297"/>
                  </a:lnTo>
                  <a:cubicBezTo>
                    <a:pt x="66929" y="1233424"/>
                    <a:pt x="0" y="1166495"/>
                    <a:pt x="0" y="1083818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1166774" y="4159196"/>
            <a:ext cx="576520" cy="576520"/>
            <a:chOff x="0" y="0"/>
            <a:chExt cx="768693" cy="768693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1316669" y="4309091"/>
            <a:ext cx="276730" cy="276730"/>
            <a:chOff x="0" y="0"/>
            <a:chExt cx="368973" cy="368973"/>
          </a:xfrm>
        </p:grpSpPr>
        <p:sp>
          <p:nvSpPr>
            <p:cNvPr id="32" name="Freeform 32" descr="/home/claude/work/icons/users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-10" b="-10"/>
              </a:stretch>
            </a:blipFill>
          </p:spPr>
          <p:txBody>
            <a:bodyPr>
              <a:normAutofit fontScale="77500" lnSpcReduction="20000"/>
            </a:bodyPr>
            <a:lstStyle/>
            <a:p>
              <a:endParaRPr/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2292363" y="3994480"/>
            <a:ext cx="14179706" cy="905961"/>
            <a:chOff x="0" y="0"/>
            <a:chExt cx="18906274" cy="1207948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8906274" cy="1207952"/>
            </a:xfrm>
            <a:custGeom>
              <a:avLst/>
              <a:gdLst/>
              <a:ahLst/>
              <a:cxnLst/>
              <a:rect l="l" t="t" r="r" b="b"/>
              <a:pathLst>
                <a:path w="18906274" h="1207952">
                  <a:moveTo>
                    <a:pt x="0" y="0"/>
                  </a:moveTo>
                  <a:lnTo>
                    <a:pt x="18906274" y="0"/>
                  </a:lnTo>
                  <a:lnTo>
                    <a:pt x="18906274" y="1207952"/>
                  </a:lnTo>
                  <a:lnTo>
                    <a:pt x="0" y="120795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54970" b="-25497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0" y="-47625"/>
              <a:ext cx="18906274" cy="125557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Vrstniško vrednotenje pomaga prepoznati prispevek in kakovost timskega dela.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814073" y="5165446"/>
            <a:ext cx="16669579" cy="925030"/>
            <a:chOff x="0" y="0"/>
            <a:chExt cx="22226105" cy="1233373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22226143" cy="1233297"/>
            </a:xfrm>
            <a:custGeom>
              <a:avLst/>
              <a:gdLst/>
              <a:ahLst/>
              <a:cxnLst/>
              <a:rect l="l" t="t" r="r" b="b"/>
              <a:pathLst>
                <a:path w="22226143" h="1233297">
                  <a:moveTo>
                    <a:pt x="0" y="149479"/>
                  </a:moveTo>
                  <a:cubicBezTo>
                    <a:pt x="0" y="66929"/>
                    <a:pt x="66929" y="0"/>
                    <a:pt x="149479" y="0"/>
                  </a:cubicBezTo>
                  <a:lnTo>
                    <a:pt x="22076663" y="0"/>
                  </a:lnTo>
                  <a:cubicBezTo>
                    <a:pt x="22159213" y="0"/>
                    <a:pt x="22226143" y="66929"/>
                    <a:pt x="22226143" y="149479"/>
                  </a:cubicBezTo>
                  <a:lnTo>
                    <a:pt x="22226143" y="1083818"/>
                  </a:lnTo>
                  <a:cubicBezTo>
                    <a:pt x="22226143" y="1166368"/>
                    <a:pt x="22159213" y="1233297"/>
                    <a:pt x="22076663" y="1233297"/>
                  </a:cubicBezTo>
                  <a:lnTo>
                    <a:pt x="149479" y="1233297"/>
                  </a:lnTo>
                  <a:cubicBezTo>
                    <a:pt x="66929" y="1233424"/>
                    <a:pt x="0" y="1166495"/>
                    <a:pt x="0" y="1083818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1166774" y="5339696"/>
            <a:ext cx="576520" cy="576520"/>
            <a:chOff x="0" y="0"/>
            <a:chExt cx="768693" cy="768693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1316669" y="5489591"/>
            <a:ext cx="276730" cy="276730"/>
            <a:chOff x="0" y="0"/>
            <a:chExt cx="368973" cy="368973"/>
          </a:xfrm>
        </p:grpSpPr>
        <p:sp>
          <p:nvSpPr>
            <p:cNvPr id="41" name="Freeform 41" descr="/home/claude/work/icons/chat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-10" b="-10"/>
              </a:stretch>
            </a:blipFill>
          </p:spPr>
          <p:txBody>
            <a:bodyPr>
              <a:normAutofit fontScale="77500" lnSpcReduction="20000"/>
            </a:bodyPr>
            <a:lstStyle/>
            <a:p>
              <a:endParaRPr/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2292363" y="5174971"/>
            <a:ext cx="14179706" cy="905961"/>
            <a:chOff x="0" y="0"/>
            <a:chExt cx="18906274" cy="1207948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18906274" cy="1207952"/>
            </a:xfrm>
            <a:custGeom>
              <a:avLst/>
              <a:gdLst/>
              <a:ahLst/>
              <a:cxnLst/>
              <a:rect l="l" t="t" r="r" b="b"/>
              <a:pathLst>
                <a:path w="18906274" h="1207952">
                  <a:moveTo>
                    <a:pt x="0" y="0"/>
                  </a:moveTo>
                  <a:lnTo>
                    <a:pt x="18906274" y="0"/>
                  </a:lnTo>
                  <a:lnTo>
                    <a:pt x="18906274" y="1207952"/>
                  </a:lnTo>
                  <a:lnTo>
                    <a:pt x="0" y="120795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54970" b="-25497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0" y="-47625"/>
              <a:ext cx="18906274" cy="125557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Povratne informacije skupnosti ali partnerja zajamejo relevantnost in učinek projekta.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814073" y="6345946"/>
            <a:ext cx="16669579" cy="925030"/>
            <a:chOff x="0" y="0"/>
            <a:chExt cx="22226105" cy="1233373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22226143" cy="1233297"/>
            </a:xfrm>
            <a:custGeom>
              <a:avLst/>
              <a:gdLst/>
              <a:ahLst/>
              <a:cxnLst/>
              <a:rect l="l" t="t" r="r" b="b"/>
              <a:pathLst>
                <a:path w="22226143" h="1233297">
                  <a:moveTo>
                    <a:pt x="0" y="149479"/>
                  </a:moveTo>
                  <a:cubicBezTo>
                    <a:pt x="0" y="66929"/>
                    <a:pt x="66929" y="0"/>
                    <a:pt x="149479" y="0"/>
                  </a:cubicBezTo>
                  <a:lnTo>
                    <a:pt x="22076663" y="0"/>
                  </a:lnTo>
                  <a:cubicBezTo>
                    <a:pt x="22159213" y="0"/>
                    <a:pt x="22226143" y="66929"/>
                    <a:pt x="22226143" y="149479"/>
                  </a:cubicBezTo>
                  <a:lnTo>
                    <a:pt x="22226143" y="1083818"/>
                  </a:lnTo>
                  <a:cubicBezTo>
                    <a:pt x="22226143" y="1166368"/>
                    <a:pt x="22159213" y="1233297"/>
                    <a:pt x="22076663" y="1233297"/>
                  </a:cubicBezTo>
                  <a:lnTo>
                    <a:pt x="149479" y="1233297"/>
                  </a:lnTo>
                  <a:cubicBezTo>
                    <a:pt x="66929" y="1233424"/>
                    <a:pt x="0" y="1166495"/>
                    <a:pt x="0" y="1083818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1166774" y="6520196"/>
            <a:ext cx="576520" cy="576520"/>
            <a:chOff x="0" y="0"/>
            <a:chExt cx="768693" cy="768693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1316669" y="6670091"/>
            <a:ext cx="276730" cy="276730"/>
            <a:chOff x="0" y="0"/>
            <a:chExt cx="368973" cy="368973"/>
          </a:xfrm>
        </p:grpSpPr>
        <p:sp>
          <p:nvSpPr>
            <p:cNvPr id="50" name="Freeform 50" descr="/home/claude/work/icons/bar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r="-10" b="-10"/>
              </a:stretch>
            </a:blipFill>
          </p:spPr>
          <p:txBody>
            <a:bodyPr>
              <a:normAutofit fontScale="77500" lnSpcReduction="20000"/>
            </a:bodyPr>
            <a:lstStyle/>
            <a:p>
              <a:endParaRPr/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2292363" y="6355471"/>
            <a:ext cx="14179706" cy="905961"/>
            <a:chOff x="0" y="0"/>
            <a:chExt cx="18906274" cy="1207948"/>
          </a:xfrm>
        </p:grpSpPr>
        <p:sp>
          <p:nvSpPr>
            <p:cNvPr id="52" name="Freeform 52"/>
            <p:cNvSpPr/>
            <p:nvPr/>
          </p:nvSpPr>
          <p:spPr>
            <a:xfrm>
              <a:off x="0" y="0"/>
              <a:ext cx="18906274" cy="1207952"/>
            </a:xfrm>
            <a:custGeom>
              <a:avLst/>
              <a:gdLst/>
              <a:ahLst/>
              <a:cxnLst/>
              <a:rect l="l" t="t" r="r" b="b"/>
              <a:pathLst>
                <a:path w="18906274" h="1207952">
                  <a:moveTo>
                    <a:pt x="0" y="0"/>
                  </a:moveTo>
                  <a:lnTo>
                    <a:pt x="18906274" y="0"/>
                  </a:lnTo>
                  <a:lnTo>
                    <a:pt x="18906274" y="1207952"/>
                  </a:lnTo>
                  <a:lnTo>
                    <a:pt x="0" y="120795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54970" b="-25497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53" name="TextBox 53"/>
            <p:cNvSpPr txBox="1"/>
            <p:nvPr/>
          </p:nvSpPr>
          <p:spPr>
            <a:xfrm>
              <a:off x="0" y="-47625"/>
              <a:ext cx="18906274" cy="125557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Študenti analizirajo, ali so bili cilji doseženi.</a:t>
              </a:r>
            </a:p>
          </p:txBody>
        </p:sp>
      </p:grpSp>
      <p:grpSp>
        <p:nvGrpSpPr>
          <p:cNvPr id="54" name="Group 54"/>
          <p:cNvGrpSpPr/>
          <p:nvPr/>
        </p:nvGrpSpPr>
        <p:grpSpPr>
          <a:xfrm>
            <a:off x="814073" y="7526436"/>
            <a:ext cx="16669579" cy="925030"/>
            <a:chOff x="0" y="0"/>
            <a:chExt cx="22226105" cy="1233373"/>
          </a:xfrm>
        </p:grpSpPr>
        <p:sp>
          <p:nvSpPr>
            <p:cNvPr id="55" name="Freeform 55"/>
            <p:cNvSpPr/>
            <p:nvPr/>
          </p:nvSpPr>
          <p:spPr>
            <a:xfrm>
              <a:off x="0" y="0"/>
              <a:ext cx="22226143" cy="1233297"/>
            </a:xfrm>
            <a:custGeom>
              <a:avLst/>
              <a:gdLst/>
              <a:ahLst/>
              <a:cxnLst/>
              <a:rect l="l" t="t" r="r" b="b"/>
              <a:pathLst>
                <a:path w="22226143" h="1233297">
                  <a:moveTo>
                    <a:pt x="0" y="149479"/>
                  </a:moveTo>
                  <a:cubicBezTo>
                    <a:pt x="0" y="66929"/>
                    <a:pt x="66929" y="0"/>
                    <a:pt x="149479" y="0"/>
                  </a:cubicBezTo>
                  <a:lnTo>
                    <a:pt x="22076663" y="0"/>
                  </a:lnTo>
                  <a:cubicBezTo>
                    <a:pt x="22159213" y="0"/>
                    <a:pt x="22226143" y="66929"/>
                    <a:pt x="22226143" y="149479"/>
                  </a:cubicBezTo>
                  <a:lnTo>
                    <a:pt x="22226143" y="1083818"/>
                  </a:lnTo>
                  <a:cubicBezTo>
                    <a:pt x="22226143" y="1166368"/>
                    <a:pt x="22159213" y="1233297"/>
                    <a:pt x="22076663" y="1233297"/>
                  </a:cubicBezTo>
                  <a:lnTo>
                    <a:pt x="149479" y="1233297"/>
                  </a:lnTo>
                  <a:cubicBezTo>
                    <a:pt x="66929" y="1233424"/>
                    <a:pt x="0" y="1166495"/>
                    <a:pt x="0" y="1083818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56" name="Group 56"/>
          <p:cNvGrpSpPr/>
          <p:nvPr/>
        </p:nvGrpSpPr>
        <p:grpSpPr>
          <a:xfrm>
            <a:off x="1166774" y="7700696"/>
            <a:ext cx="576520" cy="576520"/>
            <a:chOff x="0" y="0"/>
            <a:chExt cx="768693" cy="768693"/>
          </a:xfrm>
        </p:grpSpPr>
        <p:sp>
          <p:nvSpPr>
            <p:cNvPr id="57" name="Freeform 57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58" name="Group 58"/>
          <p:cNvGrpSpPr/>
          <p:nvPr/>
        </p:nvGrpSpPr>
        <p:grpSpPr>
          <a:xfrm>
            <a:off x="1316669" y="7850591"/>
            <a:ext cx="276730" cy="276730"/>
            <a:chOff x="0" y="0"/>
            <a:chExt cx="368973" cy="368973"/>
          </a:xfrm>
        </p:grpSpPr>
        <p:sp>
          <p:nvSpPr>
            <p:cNvPr id="59" name="Freeform 59" descr="/home/claude/work/icons/send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r="-10" b="-10"/>
              </a:stretch>
            </a:blipFill>
          </p:spPr>
          <p:txBody>
            <a:bodyPr>
              <a:normAutofit fontScale="77500" lnSpcReduction="20000"/>
            </a:bodyPr>
            <a:lstStyle/>
            <a:p>
              <a:endParaRPr/>
            </a:p>
          </p:txBody>
        </p:sp>
      </p:grpSp>
      <p:grpSp>
        <p:nvGrpSpPr>
          <p:cNvPr id="60" name="Group 60"/>
          <p:cNvGrpSpPr/>
          <p:nvPr/>
        </p:nvGrpSpPr>
        <p:grpSpPr>
          <a:xfrm>
            <a:off x="2292363" y="7535970"/>
            <a:ext cx="14179706" cy="905961"/>
            <a:chOff x="0" y="0"/>
            <a:chExt cx="18906274" cy="1207948"/>
          </a:xfrm>
        </p:grpSpPr>
        <p:sp>
          <p:nvSpPr>
            <p:cNvPr id="61" name="Freeform 61"/>
            <p:cNvSpPr/>
            <p:nvPr/>
          </p:nvSpPr>
          <p:spPr>
            <a:xfrm>
              <a:off x="0" y="0"/>
              <a:ext cx="18906274" cy="1207952"/>
            </a:xfrm>
            <a:custGeom>
              <a:avLst/>
              <a:gdLst/>
              <a:ahLst/>
              <a:cxnLst/>
              <a:rect l="l" t="t" r="r" b="b"/>
              <a:pathLst>
                <a:path w="18906274" h="1207952">
                  <a:moveTo>
                    <a:pt x="0" y="0"/>
                  </a:moveTo>
                  <a:lnTo>
                    <a:pt x="18906274" y="0"/>
                  </a:lnTo>
                  <a:lnTo>
                    <a:pt x="18906274" y="1207952"/>
                  </a:lnTo>
                  <a:lnTo>
                    <a:pt x="0" y="120795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54970" b="-25497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62" name="TextBox 62"/>
            <p:cNvSpPr txBox="1"/>
            <p:nvPr/>
          </p:nvSpPr>
          <p:spPr>
            <a:xfrm>
              <a:off x="0" y="-47625"/>
              <a:ext cx="18906274" cy="125557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Zaključne predstavitve predstavijo rezultate, pridobljene izkušnje in priporočila.</a:t>
              </a:r>
            </a:p>
          </p:txBody>
        </p:sp>
      </p:grpSp>
      <p:pic>
        <p:nvPicPr>
          <p:cNvPr id="63" name="ElevenLabs_2026-09-10T06_59_31_Alexandra - Conversational and Real_pvc_sp108_s15_sb99_v3">
            <a:hlinkClick r:id="" action="ppaction://media"/>
            <a:extLst>
              <a:ext uri="{FF2B5EF4-FFF2-40B4-BE49-F238E27FC236}">
                <a16:creationId xmlns:a16="http://schemas.microsoft.com/office/drawing/2014/main" id="{AC51F2C3-62A5-41D7-5B1D-0417FDAC01C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9601200" y="1030947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786" fill="hold"/>
                                        <p:tgtEl>
                                          <p:spTgt spid="6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3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5F8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86777" b="-686777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251"/>
                </a:lnSpc>
              </a:pPr>
              <a:r>
                <a:rPr lang="en-US" sz="1876" b="1" spc="30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POGLAVJE 4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1004011"/>
            <a:ext cx="16609333" cy="917734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5103"/>
              </a:lnSpc>
            </a:pPr>
            <a:r>
              <a:rPr lang="en-US" sz="4503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Ilustrativne študije primerov CSL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51059" y="2059010"/>
            <a:ext cx="16609333" cy="549069"/>
            <a:chOff x="0" y="0"/>
            <a:chExt cx="22145777" cy="73209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145782" cy="732092"/>
            </a:xfrm>
            <a:custGeom>
              <a:avLst/>
              <a:gdLst/>
              <a:ahLst/>
              <a:cxnLst/>
              <a:rect l="l" t="t" r="r" b="b"/>
              <a:pathLst>
                <a:path w="22145782" h="732092">
                  <a:moveTo>
                    <a:pt x="0" y="0"/>
                  </a:moveTo>
                  <a:lnTo>
                    <a:pt x="22145782" y="0"/>
                  </a:lnTo>
                  <a:lnTo>
                    <a:pt x="22145782" y="732092"/>
                  </a:lnTo>
                  <a:lnTo>
                    <a:pt x="0" y="73209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539422" b="-539422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22145777" cy="770192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431"/>
                </a:lnSpc>
              </a:pPr>
              <a:r>
                <a:rPr lang="en-US" sz="2026" i="1" dirty="0" err="1">
                  <a:solidFill>
                    <a:schemeClr val="bg2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Primeri</a:t>
              </a:r>
              <a:r>
                <a:rPr lang="en-US" sz="2026" i="1" dirty="0">
                  <a:solidFill>
                    <a:schemeClr val="bg2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, ki </a:t>
              </a:r>
              <a:r>
                <a:rPr lang="en-US" sz="2026" i="1" dirty="0" err="1">
                  <a:solidFill>
                    <a:schemeClr val="bg2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jih</a:t>
              </a:r>
              <a:r>
                <a:rPr lang="en-US" sz="2026" i="1" dirty="0">
                  <a:solidFill>
                    <a:schemeClr val="bg2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 je </a:t>
              </a:r>
              <a:r>
                <a:rPr lang="en-US" sz="2026" i="1" dirty="0" err="1">
                  <a:solidFill>
                    <a:schemeClr val="bg2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mogoče</a:t>
              </a:r>
              <a:r>
                <a:rPr lang="en-US" sz="2026" i="1" dirty="0">
                  <a:solidFill>
                    <a:schemeClr val="bg2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 </a:t>
              </a:r>
              <a:r>
                <a:rPr lang="en-US" sz="2026" i="1" dirty="0" err="1">
                  <a:solidFill>
                    <a:schemeClr val="bg2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prilagoditi</a:t>
              </a:r>
              <a:r>
                <a:rPr lang="en-US" sz="2026" i="1" dirty="0">
                  <a:solidFill>
                    <a:schemeClr val="bg2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 </a:t>
              </a:r>
              <a:r>
                <a:rPr lang="en-US" sz="2026" i="1" dirty="0" err="1">
                  <a:solidFill>
                    <a:schemeClr val="bg2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različnim</a:t>
              </a:r>
              <a:r>
                <a:rPr lang="en-US" sz="2026" i="1" dirty="0">
                  <a:solidFill>
                    <a:schemeClr val="bg2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 </a:t>
              </a:r>
              <a:r>
                <a:rPr lang="en-US" sz="2026" i="1" dirty="0" err="1">
                  <a:solidFill>
                    <a:schemeClr val="bg2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predmetom</a:t>
              </a:r>
              <a:endParaRPr lang="en-US" sz="2026" i="1" dirty="0">
                <a:solidFill>
                  <a:schemeClr val="bg2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endParaRP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823608" y="8716470"/>
            <a:ext cx="16650519" cy="1029500"/>
            <a:chOff x="0" y="0"/>
            <a:chExt cx="22200692" cy="1372667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2200617" cy="1372616"/>
            </a:xfrm>
            <a:custGeom>
              <a:avLst/>
              <a:gdLst/>
              <a:ahLst/>
              <a:cxnLst/>
              <a:rect l="l" t="t" r="r" b="b"/>
              <a:pathLst>
                <a:path w="22200617" h="1372616">
                  <a:moveTo>
                    <a:pt x="0" y="183007"/>
                  </a:moveTo>
                  <a:cubicBezTo>
                    <a:pt x="0" y="81915"/>
                    <a:pt x="81915" y="0"/>
                    <a:pt x="183007" y="0"/>
                  </a:cubicBezTo>
                  <a:lnTo>
                    <a:pt x="22017610" y="0"/>
                  </a:lnTo>
                  <a:cubicBezTo>
                    <a:pt x="22118701" y="0"/>
                    <a:pt x="22200617" y="81915"/>
                    <a:pt x="22200617" y="183007"/>
                  </a:cubicBezTo>
                  <a:lnTo>
                    <a:pt x="22200617" y="1189609"/>
                  </a:lnTo>
                  <a:cubicBezTo>
                    <a:pt x="22200617" y="1290701"/>
                    <a:pt x="22118701" y="1372616"/>
                    <a:pt x="22017610" y="1372616"/>
                  </a:cubicBezTo>
                  <a:lnTo>
                    <a:pt x="183007" y="1372616"/>
                  </a:lnTo>
                  <a:cubicBezTo>
                    <a:pt x="81915" y="1372616"/>
                    <a:pt x="0" y="1290701"/>
                    <a:pt x="0" y="1189609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125588" y="8881186"/>
            <a:ext cx="686333" cy="686333"/>
            <a:chOff x="0" y="0"/>
            <a:chExt cx="915111" cy="915111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304039" y="9059637"/>
            <a:ext cx="329441" cy="329441"/>
            <a:chOff x="0" y="0"/>
            <a:chExt cx="439255" cy="439255"/>
          </a:xfrm>
        </p:grpSpPr>
        <p:sp>
          <p:nvSpPr>
            <p:cNvPr id="14" name="Freeform 14" descr="/home/claude/work/icons/bulb_t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8" b="8"/>
              </a:stretch>
            </a:blipFill>
          </p:spPr>
          <p:txBody>
            <a:bodyPr>
              <a:normAutofit fontScale="92500" lnSpcReduction="10000"/>
            </a:bodyPr>
            <a:lstStyle/>
            <a:p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2059010" y="8716470"/>
            <a:ext cx="15236666" cy="1029500"/>
            <a:chOff x="0" y="0"/>
            <a:chExt cx="20315555" cy="1372667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0315552" cy="1372672"/>
            </a:xfrm>
            <a:custGeom>
              <a:avLst/>
              <a:gdLst/>
              <a:ahLst/>
              <a:cxnLst/>
              <a:rect l="l" t="t" r="r" b="b"/>
              <a:pathLst>
                <a:path w="20315552" h="1372672">
                  <a:moveTo>
                    <a:pt x="0" y="0"/>
                  </a:moveTo>
                  <a:lnTo>
                    <a:pt x="20315552" y="0"/>
                  </a:lnTo>
                  <a:lnTo>
                    <a:pt x="20315552" y="1372672"/>
                  </a:lnTo>
                  <a:lnTo>
                    <a:pt x="0" y="137267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38378" b="-238378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38100"/>
              <a:ext cx="20315555" cy="1410767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251"/>
                </a:lnSpc>
              </a:pPr>
              <a:r>
                <a:rPr lang="en-US" sz="1951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Študije primerov učiteljem pomagajo predstavljati si praktičen prenos v lastno disciplino.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814073" y="2804446"/>
            <a:ext cx="16669579" cy="1220152"/>
            <a:chOff x="0" y="0"/>
            <a:chExt cx="22226105" cy="162687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22226143" cy="1626870"/>
            </a:xfrm>
            <a:custGeom>
              <a:avLst/>
              <a:gdLst/>
              <a:ahLst/>
              <a:cxnLst/>
              <a:rect l="l" t="t" r="r" b="b"/>
              <a:pathLst>
                <a:path w="22226143" h="1626870">
                  <a:moveTo>
                    <a:pt x="0" y="148717"/>
                  </a:moveTo>
                  <a:cubicBezTo>
                    <a:pt x="0" y="66548"/>
                    <a:pt x="66548" y="0"/>
                    <a:pt x="148717" y="0"/>
                  </a:cubicBezTo>
                  <a:lnTo>
                    <a:pt x="22077426" y="0"/>
                  </a:lnTo>
                  <a:cubicBezTo>
                    <a:pt x="22159595" y="0"/>
                    <a:pt x="22226143" y="66548"/>
                    <a:pt x="22226143" y="148717"/>
                  </a:cubicBezTo>
                  <a:lnTo>
                    <a:pt x="22226143" y="1478153"/>
                  </a:lnTo>
                  <a:cubicBezTo>
                    <a:pt x="22226143" y="1560322"/>
                    <a:pt x="22159595" y="1626870"/>
                    <a:pt x="22077426" y="1626870"/>
                  </a:cubicBezTo>
                  <a:lnTo>
                    <a:pt x="148717" y="1626870"/>
                  </a:lnTo>
                  <a:cubicBezTo>
                    <a:pt x="66548" y="1626870"/>
                    <a:pt x="0" y="1560322"/>
                    <a:pt x="0" y="1478153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166774" y="2978696"/>
            <a:ext cx="871642" cy="871642"/>
            <a:chOff x="0" y="0"/>
            <a:chExt cx="1162190" cy="116219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162177" cy="1162177"/>
            </a:xfrm>
            <a:custGeom>
              <a:avLst/>
              <a:gdLst/>
              <a:ahLst/>
              <a:cxnLst/>
              <a:rect l="l" t="t" r="r" b="b"/>
              <a:pathLst>
                <a:path w="1162177" h="1162177">
                  <a:moveTo>
                    <a:pt x="0" y="581152"/>
                  </a:moveTo>
                  <a:cubicBezTo>
                    <a:pt x="0" y="260223"/>
                    <a:pt x="260223" y="0"/>
                    <a:pt x="581152" y="0"/>
                  </a:cubicBezTo>
                  <a:cubicBezTo>
                    <a:pt x="902081" y="0"/>
                    <a:pt x="1162177" y="260223"/>
                    <a:pt x="1162177" y="581152"/>
                  </a:cubicBezTo>
                  <a:cubicBezTo>
                    <a:pt x="1162177" y="902081"/>
                    <a:pt x="902081" y="1162177"/>
                    <a:pt x="581152" y="1162177"/>
                  </a:cubicBezTo>
                  <a:cubicBezTo>
                    <a:pt x="260223" y="1162177"/>
                    <a:pt x="0" y="902081"/>
                    <a:pt x="0" y="58115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393403" y="3205324"/>
            <a:ext cx="418386" cy="418386"/>
            <a:chOff x="0" y="0"/>
            <a:chExt cx="557848" cy="557848"/>
          </a:xfrm>
        </p:grpSpPr>
        <p:sp>
          <p:nvSpPr>
            <p:cNvPr id="23" name="Freeform 23" descr="/home/claude/work/icons/leaf_w.png"/>
            <p:cNvSpPr/>
            <p:nvPr/>
          </p:nvSpPr>
          <p:spPr>
            <a:xfrm>
              <a:off x="0" y="0"/>
              <a:ext cx="557911" cy="557911"/>
            </a:xfrm>
            <a:custGeom>
              <a:avLst/>
              <a:gdLst/>
              <a:ahLst/>
              <a:cxnLst/>
              <a:rect l="l" t="t" r="r" b="b"/>
              <a:pathLst>
                <a:path w="557911" h="557911">
                  <a:moveTo>
                    <a:pt x="0" y="0"/>
                  </a:moveTo>
                  <a:lnTo>
                    <a:pt x="557911" y="0"/>
                  </a:lnTo>
                  <a:lnTo>
                    <a:pt x="557911" y="557911"/>
                  </a:lnTo>
                  <a:lnTo>
                    <a:pt x="0" y="5579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11" b="11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sp>
        <p:nvSpPr>
          <p:cNvPr id="24" name="TextBox 24"/>
          <p:cNvSpPr txBox="1"/>
          <p:nvPr/>
        </p:nvSpPr>
        <p:spPr>
          <a:xfrm>
            <a:off x="2587485" y="2931071"/>
            <a:ext cx="13884583" cy="514331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2612"/>
              </a:lnSpc>
            </a:pPr>
            <a:r>
              <a:rPr lang="en-US" sz="2176" b="1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Okoljska trajnost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587485" y="3388262"/>
            <a:ext cx="13884583" cy="571900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2401"/>
              </a:lnSpc>
            </a:pPr>
            <a:r>
              <a:rPr lang="en-US" sz="1876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Zmanjševanje odpadkov, ozaveščevalne kampanje in reciklažne točke.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814073" y="4280068"/>
            <a:ext cx="16669579" cy="1220152"/>
            <a:chOff x="0" y="0"/>
            <a:chExt cx="22226105" cy="162687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22226143" cy="1626870"/>
            </a:xfrm>
            <a:custGeom>
              <a:avLst/>
              <a:gdLst/>
              <a:ahLst/>
              <a:cxnLst/>
              <a:rect l="l" t="t" r="r" b="b"/>
              <a:pathLst>
                <a:path w="22226143" h="1626870">
                  <a:moveTo>
                    <a:pt x="0" y="148717"/>
                  </a:moveTo>
                  <a:cubicBezTo>
                    <a:pt x="0" y="66548"/>
                    <a:pt x="66548" y="0"/>
                    <a:pt x="148717" y="0"/>
                  </a:cubicBezTo>
                  <a:lnTo>
                    <a:pt x="22077426" y="0"/>
                  </a:lnTo>
                  <a:cubicBezTo>
                    <a:pt x="22159595" y="0"/>
                    <a:pt x="22226143" y="66548"/>
                    <a:pt x="22226143" y="148717"/>
                  </a:cubicBezTo>
                  <a:lnTo>
                    <a:pt x="22226143" y="1478153"/>
                  </a:lnTo>
                  <a:cubicBezTo>
                    <a:pt x="22226143" y="1560322"/>
                    <a:pt x="22159595" y="1626870"/>
                    <a:pt x="22077426" y="1626870"/>
                  </a:cubicBezTo>
                  <a:lnTo>
                    <a:pt x="148717" y="1626870"/>
                  </a:lnTo>
                  <a:cubicBezTo>
                    <a:pt x="66548" y="1626870"/>
                    <a:pt x="0" y="1560322"/>
                    <a:pt x="0" y="1478153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166774" y="4454319"/>
            <a:ext cx="871642" cy="871642"/>
            <a:chOff x="0" y="0"/>
            <a:chExt cx="1162190" cy="1162190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1162177" cy="1162177"/>
            </a:xfrm>
            <a:custGeom>
              <a:avLst/>
              <a:gdLst/>
              <a:ahLst/>
              <a:cxnLst/>
              <a:rect l="l" t="t" r="r" b="b"/>
              <a:pathLst>
                <a:path w="1162177" h="1162177">
                  <a:moveTo>
                    <a:pt x="0" y="581152"/>
                  </a:moveTo>
                  <a:cubicBezTo>
                    <a:pt x="0" y="260223"/>
                    <a:pt x="260223" y="0"/>
                    <a:pt x="581152" y="0"/>
                  </a:cubicBezTo>
                  <a:cubicBezTo>
                    <a:pt x="902081" y="0"/>
                    <a:pt x="1162177" y="260223"/>
                    <a:pt x="1162177" y="581152"/>
                  </a:cubicBezTo>
                  <a:cubicBezTo>
                    <a:pt x="1162177" y="902081"/>
                    <a:pt x="902081" y="1162177"/>
                    <a:pt x="581152" y="1162177"/>
                  </a:cubicBezTo>
                  <a:cubicBezTo>
                    <a:pt x="260223" y="1162177"/>
                    <a:pt x="0" y="902081"/>
                    <a:pt x="0" y="58115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1393403" y="4680947"/>
            <a:ext cx="418386" cy="418386"/>
            <a:chOff x="0" y="0"/>
            <a:chExt cx="557848" cy="557848"/>
          </a:xfrm>
        </p:grpSpPr>
        <p:sp>
          <p:nvSpPr>
            <p:cNvPr id="31" name="Freeform 31" descr="/home/claude/work/icons/book_w.png"/>
            <p:cNvSpPr/>
            <p:nvPr/>
          </p:nvSpPr>
          <p:spPr>
            <a:xfrm>
              <a:off x="0" y="0"/>
              <a:ext cx="557911" cy="557911"/>
            </a:xfrm>
            <a:custGeom>
              <a:avLst/>
              <a:gdLst/>
              <a:ahLst/>
              <a:cxnLst/>
              <a:rect l="l" t="t" r="r" b="b"/>
              <a:pathLst>
                <a:path w="557911" h="557911">
                  <a:moveTo>
                    <a:pt x="0" y="0"/>
                  </a:moveTo>
                  <a:lnTo>
                    <a:pt x="557911" y="0"/>
                  </a:lnTo>
                  <a:lnTo>
                    <a:pt x="557911" y="557911"/>
                  </a:lnTo>
                  <a:lnTo>
                    <a:pt x="0" y="5579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11" b="11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sp>
        <p:nvSpPr>
          <p:cNvPr id="32" name="TextBox 32"/>
          <p:cNvSpPr txBox="1"/>
          <p:nvPr/>
        </p:nvSpPr>
        <p:spPr>
          <a:xfrm>
            <a:off x="2587485" y="4406694"/>
            <a:ext cx="13884583" cy="514331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2612"/>
              </a:lnSpc>
            </a:pPr>
            <a:r>
              <a:rPr lang="en-US" sz="2176" b="1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Podpora izobraževanju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2587485" y="4863884"/>
            <a:ext cx="13884583" cy="571900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2401"/>
              </a:lnSpc>
            </a:pPr>
            <a:r>
              <a:rPr lang="en-US" sz="1876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Inštrukcije, mentorstvo in bralna podpora mlajšim učencem.</a:t>
            </a:r>
          </a:p>
        </p:txBody>
      </p:sp>
      <p:grpSp>
        <p:nvGrpSpPr>
          <p:cNvPr id="34" name="Group 34"/>
          <p:cNvGrpSpPr/>
          <p:nvPr/>
        </p:nvGrpSpPr>
        <p:grpSpPr>
          <a:xfrm>
            <a:off x="814073" y="5755691"/>
            <a:ext cx="16669579" cy="1220152"/>
            <a:chOff x="0" y="0"/>
            <a:chExt cx="22226105" cy="1626870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22226143" cy="1626870"/>
            </a:xfrm>
            <a:custGeom>
              <a:avLst/>
              <a:gdLst/>
              <a:ahLst/>
              <a:cxnLst/>
              <a:rect l="l" t="t" r="r" b="b"/>
              <a:pathLst>
                <a:path w="22226143" h="1626870">
                  <a:moveTo>
                    <a:pt x="0" y="148717"/>
                  </a:moveTo>
                  <a:cubicBezTo>
                    <a:pt x="0" y="66548"/>
                    <a:pt x="66548" y="0"/>
                    <a:pt x="148717" y="0"/>
                  </a:cubicBezTo>
                  <a:lnTo>
                    <a:pt x="22077426" y="0"/>
                  </a:lnTo>
                  <a:cubicBezTo>
                    <a:pt x="22159595" y="0"/>
                    <a:pt x="22226143" y="66548"/>
                    <a:pt x="22226143" y="148717"/>
                  </a:cubicBezTo>
                  <a:lnTo>
                    <a:pt x="22226143" y="1478153"/>
                  </a:lnTo>
                  <a:cubicBezTo>
                    <a:pt x="22226143" y="1560322"/>
                    <a:pt x="22159595" y="1626870"/>
                    <a:pt x="22077426" y="1626870"/>
                  </a:cubicBezTo>
                  <a:lnTo>
                    <a:pt x="148717" y="1626870"/>
                  </a:lnTo>
                  <a:cubicBezTo>
                    <a:pt x="66548" y="1626870"/>
                    <a:pt x="0" y="1560322"/>
                    <a:pt x="0" y="1478153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1166774" y="5929941"/>
            <a:ext cx="871642" cy="871642"/>
            <a:chOff x="0" y="0"/>
            <a:chExt cx="1162190" cy="1162190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1162177" cy="1162177"/>
            </a:xfrm>
            <a:custGeom>
              <a:avLst/>
              <a:gdLst/>
              <a:ahLst/>
              <a:cxnLst/>
              <a:rect l="l" t="t" r="r" b="b"/>
              <a:pathLst>
                <a:path w="1162177" h="1162177">
                  <a:moveTo>
                    <a:pt x="0" y="581152"/>
                  </a:moveTo>
                  <a:cubicBezTo>
                    <a:pt x="0" y="260223"/>
                    <a:pt x="260223" y="0"/>
                    <a:pt x="581152" y="0"/>
                  </a:cubicBezTo>
                  <a:cubicBezTo>
                    <a:pt x="902081" y="0"/>
                    <a:pt x="1162177" y="260223"/>
                    <a:pt x="1162177" y="581152"/>
                  </a:cubicBezTo>
                  <a:cubicBezTo>
                    <a:pt x="1162177" y="902081"/>
                    <a:pt x="902081" y="1162177"/>
                    <a:pt x="581152" y="1162177"/>
                  </a:cubicBezTo>
                  <a:cubicBezTo>
                    <a:pt x="260223" y="1162177"/>
                    <a:pt x="0" y="902081"/>
                    <a:pt x="0" y="58115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1393403" y="6156569"/>
            <a:ext cx="418386" cy="418386"/>
            <a:chOff x="0" y="0"/>
            <a:chExt cx="557848" cy="557848"/>
          </a:xfrm>
        </p:grpSpPr>
        <p:sp>
          <p:nvSpPr>
            <p:cNvPr id="39" name="Freeform 39" descr="/home/claude/work/icons/heart_w.png"/>
            <p:cNvSpPr/>
            <p:nvPr/>
          </p:nvSpPr>
          <p:spPr>
            <a:xfrm>
              <a:off x="0" y="0"/>
              <a:ext cx="557911" cy="557911"/>
            </a:xfrm>
            <a:custGeom>
              <a:avLst/>
              <a:gdLst/>
              <a:ahLst/>
              <a:cxnLst/>
              <a:rect l="l" t="t" r="r" b="b"/>
              <a:pathLst>
                <a:path w="557911" h="557911">
                  <a:moveTo>
                    <a:pt x="0" y="0"/>
                  </a:moveTo>
                  <a:lnTo>
                    <a:pt x="557911" y="0"/>
                  </a:lnTo>
                  <a:lnTo>
                    <a:pt x="557911" y="557911"/>
                  </a:lnTo>
                  <a:lnTo>
                    <a:pt x="0" y="5579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11" b="11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sp>
        <p:nvSpPr>
          <p:cNvPr id="40" name="TextBox 40"/>
          <p:cNvSpPr txBox="1"/>
          <p:nvPr/>
        </p:nvSpPr>
        <p:spPr>
          <a:xfrm>
            <a:off x="2587485" y="5882316"/>
            <a:ext cx="13884583" cy="514331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2612"/>
              </a:lnSpc>
            </a:pPr>
            <a:r>
              <a:rPr lang="en-US" sz="2176" b="1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Javno zdravje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2587485" y="6339507"/>
            <a:ext cx="13884583" cy="571900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2401"/>
              </a:lnSpc>
            </a:pPr>
            <a:r>
              <a:rPr lang="en-US" sz="1876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Delavnice, zdravstvene informacije in preventivne ozaveščevalne kampanje.</a:t>
            </a:r>
          </a:p>
        </p:txBody>
      </p:sp>
      <p:grpSp>
        <p:nvGrpSpPr>
          <p:cNvPr id="42" name="Group 42"/>
          <p:cNvGrpSpPr/>
          <p:nvPr/>
        </p:nvGrpSpPr>
        <p:grpSpPr>
          <a:xfrm>
            <a:off x="814073" y="7231313"/>
            <a:ext cx="16669579" cy="1220152"/>
            <a:chOff x="0" y="0"/>
            <a:chExt cx="22226105" cy="1626870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22226143" cy="1626870"/>
            </a:xfrm>
            <a:custGeom>
              <a:avLst/>
              <a:gdLst/>
              <a:ahLst/>
              <a:cxnLst/>
              <a:rect l="l" t="t" r="r" b="b"/>
              <a:pathLst>
                <a:path w="22226143" h="1626870">
                  <a:moveTo>
                    <a:pt x="0" y="148717"/>
                  </a:moveTo>
                  <a:cubicBezTo>
                    <a:pt x="0" y="66548"/>
                    <a:pt x="66548" y="0"/>
                    <a:pt x="148717" y="0"/>
                  </a:cubicBezTo>
                  <a:lnTo>
                    <a:pt x="22077426" y="0"/>
                  </a:lnTo>
                  <a:cubicBezTo>
                    <a:pt x="22159595" y="0"/>
                    <a:pt x="22226143" y="66548"/>
                    <a:pt x="22226143" y="148717"/>
                  </a:cubicBezTo>
                  <a:lnTo>
                    <a:pt x="22226143" y="1478153"/>
                  </a:lnTo>
                  <a:cubicBezTo>
                    <a:pt x="22226143" y="1560322"/>
                    <a:pt x="22159595" y="1626870"/>
                    <a:pt x="22077426" y="1626870"/>
                  </a:cubicBezTo>
                  <a:lnTo>
                    <a:pt x="148717" y="1626870"/>
                  </a:lnTo>
                  <a:cubicBezTo>
                    <a:pt x="66548" y="1626870"/>
                    <a:pt x="0" y="1560322"/>
                    <a:pt x="0" y="1478153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1166774" y="7405564"/>
            <a:ext cx="871642" cy="871642"/>
            <a:chOff x="0" y="0"/>
            <a:chExt cx="1162190" cy="1162190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162177" cy="1162177"/>
            </a:xfrm>
            <a:custGeom>
              <a:avLst/>
              <a:gdLst/>
              <a:ahLst/>
              <a:cxnLst/>
              <a:rect l="l" t="t" r="r" b="b"/>
              <a:pathLst>
                <a:path w="1162177" h="1162177">
                  <a:moveTo>
                    <a:pt x="0" y="581152"/>
                  </a:moveTo>
                  <a:cubicBezTo>
                    <a:pt x="0" y="260223"/>
                    <a:pt x="260223" y="0"/>
                    <a:pt x="581152" y="0"/>
                  </a:cubicBezTo>
                  <a:cubicBezTo>
                    <a:pt x="902081" y="0"/>
                    <a:pt x="1162177" y="260223"/>
                    <a:pt x="1162177" y="581152"/>
                  </a:cubicBezTo>
                  <a:cubicBezTo>
                    <a:pt x="1162177" y="902081"/>
                    <a:pt x="902081" y="1162177"/>
                    <a:pt x="581152" y="1162177"/>
                  </a:cubicBezTo>
                  <a:cubicBezTo>
                    <a:pt x="260223" y="1162177"/>
                    <a:pt x="0" y="902081"/>
                    <a:pt x="0" y="58115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1393403" y="7632192"/>
            <a:ext cx="418386" cy="418386"/>
            <a:chOff x="0" y="0"/>
            <a:chExt cx="557848" cy="557848"/>
          </a:xfrm>
        </p:grpSpPr>
        <p:sp>
          <p:nvSpPr>
            <p:cNvPr id="47" name="Freeform 47" descr="/home/claude/work/icons/send_w.png"/>
            <p:cNvSpPr/>
            <p:nvPr/>
          </p:nvSpPr>
          <p:spPr>
            <a:xfrm>
              <a:off x="0" y="0"/>
              <a:ext cx="557911" cy="557911"/>
            </a:xfrm>
            <a:custGeom>
              <a:avLst/>
              <a:gdLst/>
              <a:ahLst/>
              <a:cxnLst/>
              <a:rect l="l" t="t" r="r" b="b"/>
              <a:pathLst>
                <a:path w="557911" h="557911">
                  <a:moveTo>
                    <a:pt x="0" y="0"/>
                  </a:moveTo>
                  <a:lnTo>
                    <a:pt x="557911" y="0"/>
                  </a:lnTo>
                  <a:lnTo>
                    <a:pt x="557911" y="557911"/>
                  </a:lnTo>
                  <a:lnTo>
                    <a:pt x="0" y="5579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r="11" b="11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sp>
        <p:nvSpPr>
          <p:cNvPr id="48" name="TextBox 48"/>
          <p:cNvSpPr txBox="1"/>
          <p:nvPr/>
        </p:nvSpPr>
        <p:spPr>
          <a:xfrm>
            <a:off x="2587485" y="7357939"/>
            <a:ext cx="13884583" cy="514331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2612"/>
              </a:lnSpc>
            </a:pPr>
            <a:r>
              <a:rPr lang="en-US" sz="2176" b="1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Marketing s CSL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2587485" y="7815129"/>
            <a:ext cx="13884583" cy="571900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2401"/>
              </a:lnSpc>
            </a:pPr>
            <a:r>
              <a:rPr lang="en-US" sz="1876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Kampanje za NVO, socialna podjetja ali lokalne podjetnike.</a:t>
            </a:r>
          </a:p>
        </p:txBody>
      </p:sp>
      <p:pic>
        <p:nvPicPr>
          <p:cNvPr id="50" name="ElevenLabs_2026-09-10T07_00_07_Alexandra - Conversational and Real_pvc_sp108_s15_sb99_v3">
            <a:hlinkClick r:id="" action="ppaction://media"/>
            <a:extLst>
              <a:ext uri="{FF2B5EF4-FFF2-40B4-BE49-F238E27FC236}">
                <a16:creationId xmlns:a16="http://schemas.microsoft.com/office/drawing/2014/main" id="{7798D91D-192B-F9B4-C8F7-5123EF96941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823474" y="1030891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1157" fill="hold"/>
                                        <p:tgtEl>
                                          <p:spTgt spid="5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0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86777" b="-686777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251"/>
                </a:lnSpc>
              </a:pPr>
              <a:r>
                <a:rPr lang="en-US" sz="1876" b="1" spc="30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PRIMER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1004011"/>
            <a:ext cx="16609333" cy="917734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5103"/>
              </a:lnSpc>
            </a:pPr>
            <a:r>
              <a:rPr lang="en-US" sz="4503" b="1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Marketing s pristopom CSL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51059" y="2059010"/>
            <a:ext cx="16609333" cy="549069"/>
            <a:chOff x="0" y="0"/>
            <a:chExt cx="22145777" cy="73209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145782" cy="732092"/>
            </a:xfrm>
            <a:custGeom>
              <a:avLst/>
              <a:gdLst/>
              <a:ahLst/>
              <a:cxnLst/>
              <a:rect l="l" t="t" r="r" b="b"/>
              <a:pathLst>
                <a:path w="22145782" h="732092">
                  <a:moveTo>
                    <a:pt x="0" y="0"/>
                  </a:moveTo>
                  <a:lnTo>
                    <a:pt x="22145782" y="0"/>
                  </a:lnTo>
                  <a:lnTo>
                    <a:pt x="22145782" y="732092"/>
                  </a:lnTo>
                  <a:lnTo>
                    <a:pt x="0" y="73209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539422" b="-539422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22145777" cy="770192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431"/>
                </a:lnSpc>
              </a:pPr>
              <a:r>
                <a:rPr lang="en-US" sz="2026" i="1">
                  <a:solidFill>
                    <a:srgbClr val="0D79A2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Praktičen primer predmeta iz Slovenije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823608" y="8716470"/>
            <a:ext cx="16650519" cy="1029500"/>
            <a:chOff x="0" y="0"/>
            <a:chExt cx="22200692" cy="1372667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2200617" cy="1372616"/>
            </a:xfrm>
            <a:custGeom>
              <a:avLst/>
              <a:gdLst/>
              <a:ahLst/>
              <a:cxnLst/>
              <a:rect l="l" t="t" r="r" b="b"/>
              <a:pathLst>
                <a:path w="22200617" h="1372616">
                  <a:moveTo>
                    <a:pt x="0" y="183007"/>
                  </a:moveTo>
                  <a:cubicBezTo>
                    <a:pt x="0" y="81915"/>
                    <a:pt x="81915" y="0"/>
                    <a:pt x="183007" y="0"/>
                  </a:cubicBezTo>
                  <a:lnTo>
                    <a:pt x="22017610" y="0"/>
                  </a:lnTo>
                  <a:cubicBezTo>
                    <a:pt x="22118701" y="0"/>
                    <a:pt x="22200617" y="81915"/>
                    <a:pt x="22200617" y="183007"/>
                  </a:cubicBezTo>
                  <a:lnTo>
                    <a:pt x="22200617" y="1189609"/>
                  </a:lnTo>
                  <a:cubicBezTo>
                    <a:pt x="22200617" y="1290701"/>
                    <a:pt x="22118701" y="1372616"/>
                    <a:pt x="22017610" y="1372616"/>
                  </a:cubicBezTo>
                  <a:lnTo>
                    <a:pt x="183007" y="1372616"/>
                  </a:lnTo>
                  <a:cubicBezTo>
                    <a:pt x="81915" y="1372616"/>
                    <a:pt x="0" y="1290701"/>
                    <a:pt x="0" y="1189609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125588" y="8881186"/>
            <a:ext cx="686333" cy="686333"/>
            <a:chOff x="0" y="0"/>
            <a:chExt cx="915111" cy="915111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304039" y="9059637"/>
            <a:ext cx="329441" cy="329441"/>
            <a:chOff x="0" y="0"/>
            <a:chExt cx="439255" cy="439255"/>
          </a:xfrm>
        </p:grpSpPr>
        <p:sp>
          <p:nvSpPr>
            <p:cNvPr id="14" name="Freeform 14" descr="/home/claude/work/icons/bulb_t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8" b="8"/>
              </a:stretch>
            </a:blipFill>
          </p:spPr>
          <p:txBody>
            <a:bodyPr>
              <a:normAutofit fontScale="92500" lnSpcReduction="10000"/>
            </a:bodyPr>
            <a:lstStyle/>
            <a:p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2059010" y="8716470"/>
            <a:ext cx="15236666" cy="1029500"/>
            <a:chOff x="0" y="0"/>
            <a:chExt cx="20315555" cy="1372667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0315552" cy="1372672"/>
            </a:xfrm>
            <a:custGeom>
              <a:avLst/>
              <a:gdLst/>
              <a:ahLst/>
              <a:cxnLst/>
              <a:rect l="l" t="t" r="r" b="b"/>
              <a:pathLst>
                <a:path w="20315552" h="1372672">
                  <a:moveTo>
                    <a:pt x="0" y="0"/>
                  </a:moveTo>
                  <a:lnTo>
                    <a:pt x="20315552" y="0"/>
                  </a:lnTo>
                  <a:lnTo>
                    <a:pt x="20315552" y="1372672"/>
                  </a:lnTo>
                  <a:lnTo>
                    <a:pt x="0" y="137267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38378" b="-238378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38100"/>
              <a:ext cx="20315555" cy="1410767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251"/>
                </a:lnSpc>
              </a:pPr>
              <a:r>
                <a:rPr lang="en-US" sz="1951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Predmet postane most med akademskimi koncepti in realnimi potrebami trga.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814073" y="2804446"/>
            <a:ext cx="16669579" cy="925030"/>
            <a:chOff x="0" y="0"/>
            <a:chExt cx="22226105" cy="1233373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22226143" cy="1233297"/>
            </a:xfrm>
            <a:custGeom>
              <a:avLst/>
              <a:gdLst/>
              <a:ahLst/>
              <a:cxnLst/>
              <a:rect l="l" t="t" r="r" b="b"/>
              <a:pathLst>
                <a:path w="22226143" h="1233297">
                  <a:moveTo>
                    <a:pt x="0" y="149479"/>
                  </a:moveTo>
                  <a:cubicBezTo>
                    <a:pt x="0" y="66929"/>
                    <a:pt x="66929" y="0"/>
                    <a:pt x="149479" y="0"/>
                  </a:cubicBezTo>
                  <a:lnTo>
                    <a:pt x="22076663" y="0"/>
                  </a:lnTo>
                  <a:cubicBezTo>
                    <a:pt x="22159213" y="0"/>
                    <a:pt x="22226143" y="66929"/>
                    <a:pt x="22226143" y="149479"/>
                  </a:cubicBezTo>
                  <a:lnTo>
                    <a:pt x="22226143" y="1083818"/>
                  </a:lnTo>
                  <a:cubicBezTo>
                    <a:pt x="22226143" y="1166368"/>
                    <a:pt x="22159213" y="1233297"/>
                    <a:pt x="22076663" y="1233297"/>
                  </a:cubicBezTo>
                  <a:lnTo>
                    <a:pt x="149479" y="1233297"/>
                  </a:lnTo>
                  <a:cubicBezTo>
                    <a:pt x="66929" y="1233424"/>
                    <a:pt x="0" y="1166495"/>
                    <a:pt x="0" y="1083818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166774" y="2978696"/>
            <a:ext cx="576520" cy="576520"/>
            <a:chOff x="0" y="0"/>
            <a:chExt cx="768693" cy="768693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316669" y="3128591"/>
            <a:ext cx="276730" cy="276730"/>
            <a:chOff x="0" y="0"/>
            <a:chExt cx="368973" cy="368973"/>
          </a:xfrm>
        </p:grpSpPr>
        <p:sp>
          <p:nvSpPr>
            <p:cNvPr id="23" name="Freeform 23" descr="/home/claude/work/icons/bar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10" b="-10"/>
              </a:stretch>
            </a:blipFill>
          </p:spPr>
          <p:txBody>
            <a:bodyPr>
              <a:normAutofit fontScale="77500" lnSpcReduction="20000"/>
            </a:bodyPr>
            <a:lstStyle/>
            <a:p>
              <a:endParaRPr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2292363" y="2813980"/>
            <a:ext cx="14179706" cy="905961"/>
            <a:chOff x="0" y="0"/>
            <a:chExt cx="18906274" cy="1207948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8906274" cy="1207952"/>
            </a:xfrm>
            <a:custGeom>
              <a:avLst/>
              <a:gdLst/>
              <a:ahLst/>
              <a:cxnLst/>
              <a:rect l="l" t="t" r="r" b="b"/>
              <a:pathLst>
                <a:path w="18906274" h="1207952">
                  <a:moveTo>
                    <a:pt x="0" y="0"/>
                  </a:moveTo>
                  <a:lnTo>
                    <a:pt x="18906274" y="0"/>
                  </a:lnTo>
                  <a:lnTo>
                    <a:pt x="18906274" y="1207952"/>
                  </a:lnTo>
                  <a:lnTo>
                    <a:pt x="0" y="120795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54970" b="-25497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-47625"/>
              <a:ext cx="18906274" cy="125557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Študenti uporabijo teorijo marketinga pri izzivih lokalnih organizacij.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814073" y="3984946"/>
            <a:ext cx="16669579" cy="925030"/>
            <a:chOff x="0" y="0"/>
            <a:chExt cx="22226105" cy="1233373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22226143" cy="1233297"/>
            </a:xfrm>
            <a:custGeom>
              <a:avLst/>
              <a:gdLst/>
              <a:ahLst/>
              <a:cxnLst/>
              <a:rect l="l" t="t" r="r" b="b"/>
              <a:pathLst>
                <a:path w="22226143" h="1233297">
                  <a:moveTo>
                    <a:pt x="0" y="149479"/>
                  </a:moveTo>
                  <a:cubicBezTo>
                    <a:pt x="0" y="66929"/>
                    <a:pt x="66929" y="0"/>
                    <a:pt x="149479" y="0"/>
                  </a:cubicBezTo>
                  <a:lnTo>
                    <a:pt x="22076663" y="0"/>
                  </a:lnTo>
                  <a:cubicBezTo>
                    <a:pt x="22159213" y="0"/>
                    <a:pt x="22226143" y="66929"/>
                    <a:pt x="22226143" y="149479"/>
                  </a:cubicBezTo>
                  <a:lnTo>
                    <a:pt x="22226143" y="1083818"/>
                  </a:lnTo>
                  <a:cubicBezTo>
                    <a:pt x="22226143" y="1166368"/>
                    <a:pt x="22159213" y="1233297"/>
                    <a:pt x="22076663" y="1233297"/>
                  </a:cubicBezTo>
                  <a:lnTo>
                    <a:pt x="149479" y="1233297"/>
                  </a:lnTo>
                  <a:cubicBezTo>
                    <a:pt x="66929" y="1233424"/>
                    <a:pt x="0" y="1166495"/>
                    <a:pt x="0" y="1083818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1166774" y="4159196"/>
            <a:ext cx="576520" cy="576520"/>
            <a:chOff x="0" y="0"/>
            <a:chExt cx="768693" cy="768693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1316669" y="4309091"/>
            <a:ext cx="276730" cy="276730"/>
            <a:chOff x="0" y="0"/>
            <a:chExt cx="368973" cy="368973"/>
          </a:xfrm>
        </p:grpSpPr>
        <p:sp>
          <p:nvSpPr>
            <p:cNvPr id="32" name="Freeform 32" descr="/home/claude/work/icons/network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-10" b="-10"/>
              </a:stretch>
            </a:blipFill>
          </p:spPr>
          <p:txBody>
            <a:bodyPr>
              <a:normAutofit fontScale="77500" lnSpcReduction="20000"/>
            </a:bodyPr>
            <a:lstStyle/>
            <a:p>
              <a:endParaRPr/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2292363" y="3994480"/>
            <a:ext cx="14179706" cy="905961"/>
            <a:chOff x="0" y="0"/>
            <a:chExt cx="18906274" cy="1207948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8906274" cy="1207952"/>
            </a:xfrm>
            <a:custGeom>
              <a:avLst/>
              <a:gdLst/>
              <a:ahLst/>
              <a:cxnLst/>
              <a:rect l="l" t="t" r="r" b="b"/>
              <a:pathLst>
                <a:path w="18906274" h="1207952">
                  <a:moveTo>
                    <a:pt x="0" y="0"/>
                  </a:moveTo>
                  <a:lnTo>
                    <a:pt x="18906274" y="0"/>
                  </a:lnTo>
                  <a:lnTo>
                    <a:pt x="18906274" y="1207952"/>
                  </a:lnTo>
                  <a:lnTo>
                    <a:pt x="0" y="120795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54970" b="-25497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0" y="-47625"/>
              <a:ext cx="18906274" cy="125557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Partnerji so lahko NVO, socialna podjetja in lokalni podjetniki.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814073" y="5165446"/>
            <a:ext cx="16669579" cy="925030"/>
            <a:chOff x="0" y="0"/>
            <a:chExt cx="22226105" cy="1233373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22226143" cy="1233297"/>
            </a:xfrm>
            <a:custGeom>
              <a:avLst/>
              <a:gdLst/>
              <a:ahLst/>
              <a:cxnLst/>
              <a:rect l="l" t="t" r="r" b="b"/>
              <a:pathLst>
                <a:path w="22226143" h="1233297">
                  <a:moveTo>
                    <a:pt x="0" y="149479"/>
                  </a:moveTo>
                  <a:cubicBezTo>
                    <a:pt x="0" y="66929"/>
                    <a:pt x="66929" y="0"/>
                    <a:pt x="149479" y="0"/>
                  </a:cubicBezTo>
                  <a:lnTo>
                    <a:pt x="22076663" y="0"/>
                  </a:lnTo>
                  <a:cubicBezTo>
                    <a:pt x="22159213" y="0"/>
                    <a:pt x="22226143" y="66929"/>
                    <a:pt x="22226143" y="149479"/>
                  </a:cubicBezTo>
                  <a:lnTo>
                    <a:pt x="22226143" y="1083818"/>
                  </a:lnTo>
                  <a:cubicBezTo>
                    <a:pt x="22226143" y="1166368"/>
                    <a:pt x="22159213" y="1233297"/>
                    <a:pt x="22076663" y="1233297"/>
                  </a:cubicBezTo>
                  <a:lnTo>
                    <a:pt x="149479" y="1233297"/>
                  </a:lnTo>
                  <a:cubicBezTo>
                    <a:pt x="66929" y="1233424"/>
                    <a:pt x="0" y="1166495"/>
                    <a:pt x="0" y="1083818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1166774" y="5339696"/>
            <a:ext cx="576520" cy="576520"/>
            <a:chOff x="0" y="0"/>
            <a:chExt cx="768693" cy="768693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1316669" y="5489591"/>
            <a:ext cx="276730" cy="276730"/>
            <a:chOff x="0" y="0"/>
            <a:chExt cx="368973" cy="368973"/>
          </a:xfrm>
        </p:grpSpPr>
        <p:sp>
          <p:nvSpPr>
            <p:cNvPr id="41" name="Freeform 41" descr="/home/claude/work/icons/edit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-10" b="-10"/>
              </a:stretch>
            </a:blipFill>
          </p:spPr>
          <p:txBody>
            <a:bodyPr>
              <a:normAutofit fontScale="77500" lnSpcReduction="20000"/>
            </a:bodyPr>
            <a:lstStyle/>
            <a:p>
              <a:endParaRPr/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2292363" y="5174971"/>
            <a:ext cx="14179706" cy="905961"/>
            <a:chOff x="0" y="0"/>
            <a:chExt cx="18906274" cy="1207948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18906274" cy="1207952"/>
            </a:xfrm>
            <a:custGeom>
              <a:avLst/>
              <a:gdLst/>
              <a:ahLst/>
              <a:cxnLst/>
              <a:rect l="l" t="t" r="r" b="b"/>
              <a:pathLst>
                <a:path w="18906274" h="1207952">
                  <a:moveTo>
                    <a:pt x="0" y="0"/>
                  </a:moveTo>
                  <a:lnTo>
                    <a:pt x="18906274" y="0"/>
                  </a:lnTo>
                  <a:lnTo>
                    <a:pt x="18906274" y="1207952"/>
                  </a:lnTo>
                  <a:lnTo>
                    <a:pt x="0" y="120795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54970" b="-25497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0" y="-47625"/>
              <a:ext cx="18906274" cy="125557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Aktivnosti lahko vključujejo analizo trga, zasnovo kampanje, digitalne vsebine in evalvacijo.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814073" y="6345946"/>
            <a:ext cx="16669579" cy="925030"/>
            <a:chOff x="0" y="0"/>
            <a:chExt cx="22226105" cy="1233373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22226143" cy="1233297"/>
            </a:xfrm>
            <a:custGeom>
              <a:avLst/>
              <a:gdLst/>
              <a:ahLst/>
              <a:cxnLst/>
              <a:rect l="l" t="t" r="r" b="b"/>
              <a:pathLst>
                <a:path w="22226143" h="1233297">
                  <a:moveTo>
                    <a:pt x="0" y="149479"/>
                  </a:moveTo>
                  <a:cubicBezTo>
                    <a:pt x="0" y="66929"/>
                    <a:pt x="66929" y="0"/>
                    <a:pt x="149479" y="0"/>
                  </a:cubicBezTo>
                  <a:lnTo>
                    <a:pt x="22076663" y="0"/>
                  </a:lnTo>
                  <a:cubicBezTo>
                    <a:pt x="22159213" y="0"/>
                    <a:pt x="22226143" y="66929"/>
                    <a:pt x="22226143" y="149479"/>
                  </a:cubicBezTo>
                  <a:lnTo>
                    <a:pt x="22226143" y="1083818"/>
                  </a:lnTo>
                  <a:cubicBezTo>
                    <a:pt x="22226143" y="1166368"/>
                    <a:pt x="22159213" y="1233297"/>
                    <a:pt x="22076663" y="1233297"/>
                  </a:cubicBezTo>
                  <a:lnTo>
                    <a:pt x="149479" y="1233297"/>
                  </a:lnTo>
                  <a:cubicBezTo>
                    <a:pt x="66929" y="1233424"/>
                    <a:pt x="0" y="1166495"/>
                    <a:pt x="0" y="1083818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1166774" y="6520196"/>
            <a:ext cx="576520" cy="576520"/>
            <a:chOff x="0" y="0"/>
            <a:chExt cx="768693" cy="768693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1316669" y="6670091"/>
            <a:ext cx="276730" cy="276730"/>
            <a:chOff x="0" y="0"/>
            <a:chExt cx="368973" cy="368973"/>
          </a:xfrm>
        </p:grpSpPr>
        <p:sp>
          <p:nvSpPr>
            <p:cNvPr id="50" name="Freeform 50" descr="/home/claude/work/icons/users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r="-10" b="-10"/>
              </a:stretch>
            </a:blipFill>
          </p:spPr>
          <p:txBody>
            <a:bodyPr>
              <a:normAutofit fontScale="77500" lnSpcReduction="20000"/>
            </a:bodyPr>
            <a:lstStyle/>
            <a:p>
              <a:endParaRPr/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2292363" y="6355471"/>
            <a:ext cx="14179706" cy="905961"/>
            <a:chOff x="0" y="0"/>
            <a:chExt cx="18906274" cy="1207948"/>
          </a:xfrm>
        </p:grpSpPr>
        <p:sp>
          <p:nvSpPr>
            <p:cNvPr id="52" name="Freeform 52"/>
            <p:cNvSpPr/>
            <p:nvPr/>
          </p:nvSpPr>
          <p:spPr>
            <a:xfrm>
              <a:off x="0" y="0"/>
              <a:ext cx="18906274" cy="1207952"/>
            </a:xfrm>
            <a:custGeom>
              <a:avLst/>
              <a:gdLst/>
              <a:ahLst/>
              <a:cxnLst/>
              <a:rect l="l" t="t" r="r" b="b"/>
              <a:pathLst>
                <a:path w="18906274" h="1207952">
                  <a:moveTo>
                    <a:pt x="0" y="0"/>
                  </a:moveTo>
                  <a:lnTo>
                    <a:pt x="18906274" y="0"/>
                  </a:lnTo>
                  <a:lnTo>
                    <a:pt x="18906274" y="1207952"/>
                  </a:lnTo>
                  <a:lnTo>
                    <a:pt x="0" y="120795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54970" b="-25497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53" name="TextBox 53"/>
            <p:cNvSpPr txBox="1"/>
            <p:nvPr/>
          </p:nvSpPr>
          <p:spPr>
            <a:xfrm>
              <a:off x="0" y="-47625"/>
              <a:ext cx="18906274" cy="125557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Mentorji z univerze in partnerske organizacije podpirajo študentske time.</a:t>
              </a:r>
            </a:p>
          </p:txBody>
        </p:sp>
      </p:grpSp>
      <p:grpSp>
        <p:nvGrpSpPr>
          <p:cNvPr id="54" name="Group 54"/>
          <p:cNvGrpSpPr/>
          <p:nvPr/>
        </p:nvGrpSpPr>
        <p:grpSpPr>
          <a:xfrm>
            <a:off x="814073" y="7526436"/>
            <a:ext cx="16669579" cy="925030"/>
            <a:chOff x="0" y="0"/>
            <a:chExt cx="22226105" cy="1233373"/>
          </a:xfrm>
        </p:grpSpPr>
        <p:sp>
          <p:nvSpPr>
            <p:cNvPr id="55" name="Freeform 55"/>
            <p:cNvSpPr/>
            <p:nvPr/>
          </p:nvSpPr>
          <p:spPr>
            <a:xfrm>
              <a:off x="0" y="0"/>
              <a:ext cx="22226143" cy="1233297"/>
            </a:xfrm>
            <a:custGeom>
              <a:avLst/>
              <a:gdLst/>
              <a:ahLst/>
              <a:cxnLst/>
              <a:rect l="l" t="t" r="r" b="b"/>
              <a:pathLst>
                <a:path w="22226143" h="1233297">
                  <a:moveTo>
                    <a:pt x="0" y="149479"/>
                  </a:moveTo>
                  <a:cubicBezTo>
                    <a:pt x="0" y="66929"/>
                    <a:pt x="66929" y="0"/>
                    <a:pt x="149479" y="0"/>
                  </a:cubicBezTo>
                  <a:lnTo>
                    <a:pt x="22076663" y="0"/>
                  </a:lnTo>
                  <a:cubicBezTo>
                    <a:pt x="22159213" y="0"/>
                    <a:pt x="22226143" y="66929"/>
                    <a:pt x="22226143" y="149479"/>
                  </a:cubicBezTo>
                  <a:lnTo>
                    <a:pt x="22226143" y="1083818"/>
                  </a:lnTo>
                  <a:cubicBezTo>
                    <a:pt x="22226143" y="1166368"/>
                    <a:pt x="22159213" y="1233297"/>
                    <a:pt x="22076663" y="1233297"/>
                  </a:cubicBezTo>
                  <a:lnTo>
                    <a:pt x="149479" y="1233297"/>
                  </a:lnTo>
                  <a:cubicBezTo>
                    <a:pt x="66929" y="1233424"/>
                    <a:pt x="0" y="1166495"/>
                    <a:pt x="0" y="1083818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56" name="Group 56"/>
          <p:cNvGrpSpPr/>
          <p:nvPr/>
        </p:nvGrpSpPr>
        <p:grpSpPr>
          <a:xfrm>
            <a:off x="1166774" y="7700696"/>
            <a:ext cx="576520" cy="576520"/>
            <a:chOff x="0" y="0"/>
            <a:chExt cx="768693" cy="768693"/>
          </a:xfrm>
        </p:grpSpPr>
        <p:sp>
          <p:nvSpPr>
            <p:cNvPr id="57" name="Freeform 57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58" name="Group 58"/>
          <p:cNvGrpSpPr/>
          <p:nvPr/>
        </p:nvGrpSpPr>
        <p:grpSpPr>
          <a:xfrm>
            <a:off x="1316669" y="7850591"/>
            <a:ext cx="276730" cy="276730"/>
            <a:chOff x="0" y="0"/>
            <a:chExt cx="368973" cy="368973"/>
          </a:xfrm>
        </p:grpSpPr>
        <p:sp>
          <p:nvSpPr>
            <p:cNvPr id="59" name="Freeform 59" descr="/home/claude/work/icons/check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r="-10" b="-10"/>
              </a:stretch>
            </a:blipFill>
          </p:spPr>
          <p:txBody>
            <a:bodyPr>
              <a:normAutofit fontScale="77500" lnSpcReduction="20000"/>
            </a:bodyPr>
            <a:lstStyle/>
            <a:p>
              <a:endParaRPr/>
            </a:p>
          </p:txBody>
        </p:sp>
      </p:grpSp>
      <p:grpSp>
        <p:nvGrpSpPr>
          <p:cNvPr id="60" name="Group 60"/>
          <p:cNvGrpSpPr/>
          <p:nvPr/>
        </p:nvGrpSpPr>
        <p:grpSpPr>
          <a:xfrm>
            <a:off x="2292363" y="7535970"/>
            <a:ext cx="14179706" cy="905961"/>
            <a:chOff x="0" y="0"/>
            <a:chExt cx="18906274" cy="1207948"/>
          </a:xfrm>
        </p:grpSpPr>
        <p:sp>
          <p:nvSpPr>
            <p:cNvPr id="61" name="Freeform 61"/>
            <p:cNvSpPr/>
            <p:nvPr/>
          </p:nvSpPr>
          <p:spPr>
            <a:xfrm>
              <a:off x="0" y="0"/>
              <a:ext cx="18906274" cy="1207952"/>
            </a:xfrm>
            <a:custGeom>
              <a:avLst/>
              <a:gdLst/>
              <a:ahLst/>
              <a:cxnLst/>
              <a:rect l="l" t="t" r="r" b="b"/>
              <a:pathLst>
                <a:path w="18906274" h="1207952">
                  <a:moveTo>
                    <a:pt x="0" y="0"/>
                  </a:moveTo>
                  <a:lnTo>
                    <a:pt x="18906274" y="0"/>
                  </a:lnTo>
                  <a:lnTo>
                    <a:pt x="18906274" y="1207952"/>
                  </a:lnTo>
                  <a:lnTo>
                    <a:pt x="0" y="120795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54970" b="-25497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62" name="TextBox 62"/>
            <p:cNvSpPr txBox="1"/>
            <p:nvPr/>
          </p:nvSpPr>
          <p:spPr>
            <a:xfrm>
              <a:off x="0" y="-47625"/>
              <a:ext cx="18906274" cy="125557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Ocenjevanje lahko vključuje sodelovanje, kakovost rešitve, refleksijo in predstavitev.</a:t>
              </a:r>
            </a:p>
          </p:txBody>
        </p:sp>
      </p:grpSp>
      <p:pic>
        <p:nvPicPr>
          <p:cNvPr id="63" name="ElevenLabs_2026-09-10T07_01_04_Alexandra - Conversational and Real_pvc_sp108_s15_sb99_v3">
            <a:hlinkClick r:id="" action="ppaction://media"/>
            <a:extLst>
              <a:ext uri="{FF2B5EF4-FFF2-40B4-BE49-F238E27FC236}">
                <a16:creationId xmlns:a16="http://schemas.microsoft.com/office/drawing/2014/main" id="{9E065628-42E7-B0C8-C904-58AB0375513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7467600" y="989719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250" fill="hold"/>
                                        <p:tgtEl>
                                          <p:spTgt spid="6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3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72783" y="0"/>
            <a:ext cx="18560783" cy="10513120"/>
          </a:xfrm>
          <a:custGeom>
            <a:avLst/>
            <a:gdLst/>
            <a:ahLst/>
            <a:cxnLst/>
            <a:rect l="l" t="t" r="r" b="b"/>
            <a:pathLst>
              <a:path w="18560783" h="10513120">
                <a:moveTo>
                  <a:pt x="0" y="0"/>
                </a:moveTo>
                <a:lnTo>
                  <a:pt x="18560783" y="0"/>
                </a:lnTo>
                <a:lnTo>
                  <a:pt x="18560783" y="10513120"/>
                </a:lnTo>
                <a:lnTo>
                  <a:pt x="0" y="1051312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89000"/>
            </a:blip>
            <a:stretch>
              <a:fillRect t="-14891" b="-2955"/>
            </a:stretch>
          </a:blipFill>
        </p:spPr>
        <p:txBody>
          <a:bodyPr>
            <a:normAutofit/>
          </a:bodyPr>
          <a:lstStyle/>
          <a:p>
            <a:endParaRPr/>
          </a:p>
        </p:txBody>
      </p:sp>
      <p:grpSp>
        <p:nvGrpSpPr>
          <p:cNvPr id="3" name="Group 3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6">
                <a:alphaModFix amt="0"/>
              </a:blip>
              <a:stretch>
                <a:fillRect t="-686777" b="-686777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251"/>
                </a:lnSpc>
              </a:pPr>
              <a:r>
                <a:rPr lang="en-US" sz="1876" b="1" spc="30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VIRI ZA ŠTUDENTE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851059" y="2059010"/>
            <a:ext cx="16609333" cy="549069"/>
            <a:chOff x="0" y="0"/>
            <a:chExt cx="22145777" cy="73209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145782" cy="732092"/>
            </a:xfrm>
            <a:custGeom>
              <a:avLst/>
              <a:gdLst/>
              <a:ahLst/>
              <a:cxnLst/>
              <a:rect l="l" t="t" r="r" b="b"/>
              <a:pathLst>
                <a:path w="22145782" h="732092">
                  <a:moveTo>
                    <a:pt x="0" y="0"/>
                  </a:moveTo>
                  <a:lnTo>
                    <a:pt x="22145782" y="0"/>
                  </a:lnTo>
                  <a:lnTo>
                    <a:pt x="22145782" y="732092"/>
                  </a:lnTo>
                  <a:lnTo>
                    <a:pt x="0" y="732092"/>
                  </a:lnTo>
                  <a:close/>
                </a:path>
              </a:pathLst>
            </a:custGeom>
            <a:blipFill>
              <a:blip r:embed="rId6">
                <a:alphaModFix amt="0"/>
              </a:blip>
              <a:stretch>
                <a:fillRect t="-539422" b="-539422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22145777" cy="770192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431"/>
                </a:lnSpc>
              </a:pPr>
              <a:r>
                <a:rPr lang="en-US" sz="2026" i="1">
                  <a:solidFill>
                    <a:srgbClr val="FFFFFF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Vodenje študentov od izkušnje do samozavedanja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823608" y="8716470"/>
            <a:ext cx="16650519" cy="1029500"/>
            <a:chOff x="0" y="0"/>
            <a:chExt cx="22200692" cy="1372667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2200617" cy="1372616"/>
            </a:xfrm>
            <a:custGeom>
              <a:avLst/>
              <a:gdLst/>
              <a:ahLst/>
              <a:cxnLst/>
              <a:rect l="l" t="t" r="r" b="b"/>
              <a:pathLst>
                <a:path w="22200617" h="1372616">
                  <a:moveTo>
                    <a:pt x="0" y="183007"/>
                  </a:moveTo>
                  <a:cubicBezTo>
                    <a:pt x="0" y="81915"/>
                    <a:pt x="81915" y="0"/>
                    <a:pt x="183007" y="0"/>
                  </a:cubicBezTo>
                  <a:lnTo>
                    <a:pt x="22017610" y="0"/>
                  </a:lnTo>
                  <a:cubicBezTo>
                    <a:pt x="22118701" y="0"/>
                    <a:pt x="22200617" y="81915"/>
                    <a:pt x="22200617" y="183007"/>
                  </a:cubicBezTo>
                  <a:lnTo>
                    <a:pt x="22200617" y="1189609"/>
                  </a:lnTo>
                  <a:cubicBezTo>
                    <a:pt x="22200617" y="1290701"/>
                    <a:pt x="22118701" y="1372616"/>
                    <a:pt x="22017610" y="1372616"/>
                  </a:cubicBezTo>
                  <a:lnTo>
                    <a:pt x="183007" y="1372616"/>
                  </a:lnTo>
                  <a:cubicBezTo>
                    <a:pt x="81915" y="1372616"/>
                    <a:pt x="0" y="1290701"/>
                    <a:pt x="0" y="1189609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125588" y="8881186"/>
            <a:ext cx="686333" cy="686333"/>
            <a:chOff x="0" y="0"/>
            <a:chExt cx="915111" cy="915111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304039" y="9059637"/>
            <a:ext cx="329441" cy="329441"/>
            <a:chOff x="0" y="0"/>
            <a:chExt cx="439255" cy="439255"/>
          </a:xfrm>
        </p:grpSpPr>
        <p:sp>
          <p:nvSpPr>
            <p:cNvPr id="14" name="Freeform 14" descr="/home/claude/work/icons/bulb_t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8" b="8"/>
              </a:stretch>
            </a:blipFill>
          </p:spPr>
          <p:txBody>
            <a:bodyPr>
              <a:normAutofit fontScale="92500" lnSpcReduction="10000"/>
            </a:bodyPr>
            <a:lstStyle/>
            <a:p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2059010" y="8716470"/>
            <a:ext cx="15236666" cy="1029500"/>
            <a:chOff x="0" y="0"/>
            <a:chExt cx="20315555" cy="1372667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0315552" cy="1372672"/>
            </a:xfrm>
            <a:custGeom>
              <a:avLst/>
              <a:gdLst/>
              <a:ahLst/>
              <a:cxnLst/>
              <a:rect l="l" t="t" r="r" b="b"/>
              <a:pathLst>
                <a:path w="20315552" h="1372672">
                  <a:moveTo>
                    <a:pt x="0" y="0"/>
                  </a:moveTo>
                  <a:lnTo>
                    <a:pt x="20315552" y="0"/>
                  </a:lnTo>
                  <a:lnTo>
                    <a:pt x="20315552" y="1372672"/>
                  </a:lnTo>
                  <a:lnTo>
                    <a:pt x="0" y="1372672"/>
                  </a:lnTo>
                  <a:close/>
                </a:path>
              </a:pathLst>
            </a:custGeom>
            <a:blipFill>
              <a:blip r:embed="rId6">
                <a:alphaModFix amt="0"/>
              </a:blip>
              <a:stretch>
                <a:fillRect t="-238378" b="-238378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38100"/>
              <a:ext cx="20315555" cy="1410767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251"/>
                </a:lnSpc>
              </a:pPr>
              <a:r>
                <a:rPr lang="en-US" sz="1951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Študenti potrebujejo strukturirana vprašanja, ne le splošnega poziva k »refleksiji«.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814073" y="2804446"/>
            <a:ext cx="16669579" cy="925030"/>
            <a:chOff x="0" y="0"/>
            <a:chExt cx="22226105" cy="1233373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22226143" cy="1233297"/>
            </a:xfrm>
            <a:custGeom>
              <a:avLst/>
              <a:gdLst/>
              <a:ahLst/>
              <a:cxnLst/>
              <a:rect l="l" t="t" r="r" b="b"/>
              <a:pathLst>
                <a:path w="22226143" h="1233297">
                  <a:moveTo>
                    <a:pt x="0" y="149479"/>
                  </a:moveTo>
                  <a:cubicBezTo>
                    <a:pt x="0" y="66929"/>
                    <a:pt x="66929" y="0"/>
                    <a:pt x="149479" y="0"/>
                  </a:cubicBezTo>
                  <a:lnTo>
                    <a:pt x="22076663" y="0"/>
                  </a:lnTo>
                  <a:cubicBezTo>
                    <a:pt x="22159213" y="0"/>
                    <a:pt x="22226143" y="66929"/>
                    <a:pt x="22226143" y="149479"/>
                  </a:cubicBezTo>
                  <a:lnTo>
                    <a:pt x="22226143" y="1083818"/>
                  </a:lnTo>
                  <a:cubicBezTo>
                    <a:pt x="22226143" y="1166368"/>
                    <a:pt x="22159213" y="1233297"/>
                    <a:pt x="22076663" y="1233297"/>
                  </a:cubicBezTo>
                  <a:lnTo>
                    <a:pt x="149479" y="1233297"/>
                  </a:lnTo>
                  <a:cubicBezTo>
                    <a:pt x="66929" y="1233424"/>
                    <a:pt x="0" y="1166495"/>
                    <a:pt x="0" y="1083818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166774" y="2978696"/>
            <a:ext cx="576520" cy="576520"/>
            <a:chOff x="0" y="0"/>
            <a:chExt cx="768693" cy="768693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316669" y="3128591"/>
            <a:ext cx="276730" cy="276730"/>
            <a:chOff x="0" y="0"/>
            <a:chExt cx="368973" cy="368973"/>
          </a:xfrm>
        </p:grpSpPr>
        <p:sp>
          <p:nvSpPr>
            <p:cNvPr id="23" name="Freeform 23" descr="/home/claude/work/icons/search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-10" b="-10"/>
              </a:stretch>
            </a:blipFill>
          </p:spPr>
          <p:txBody>
            <a:bodyPr>
              <a:normAutofit fontScale="77500" lnSpcReduction="20000"/>
            </a:bodyPr>
            <a:lstStyle/>
            <a:p>
              <a:endParaRPr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2292363" y="2813980"/>
            <a:ext cx="14179706" cy="905961"/>
            <a:chOff x="0" y="0"/>
            <a:chExt cx="18906274" cy="1207948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8906274" cy="1207952"/>
            </a:xfrm>
            <a:custGeom>
              <a:avLst/>
              <a:gdLst/>
              <a:ahLst/>
              <a:cxnLst/>
              <a:rect l="l" t="t" r="r" b="b"/>
              <a:pathLst>
                <a:path w="18906274" h="1207952">
                  <a:moveTo>
                    <a:pt x="0" y="0"/>
                  </a:moveTo>
                  <a:lnTo>
                    <a:pt x="18906274" y="0"/>
                  </a:lnTo>
                  <a:lnTo>
                    <a:pt x="18906274" y="1207952"/>
                  </a:lnTo>
                  <a:lnTo>
                    <a:pt x="0" y="1207952"/>
                  </a:lnTo>
                  <a:close/>
                </a:path>
              </a:pathLst>
            </a:custGeom>
            <a:blipFill>
              <a:blip r:embed="rId6">
                <a:alphaModFix amt="0"/>
              </a:blip>
              <a:stretch>
                <a:fillRect t="-254970" b="-25497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-47625"/>
              <a:ext cx="18906274" cy="125557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Refleksijska vprašanja pomagajo študentom analizirati veščine in kompetence, razvite s CSL.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814073" y="3984946"/>
            <a:ext cx="16669579" cy="925030"/>
            <a:chOff x="0" y="0"/>
            <a:chExt cx="22226105" cy="1233373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22226143" cy="1233297"/>
            </a:xfrm>
            <a:custGeom>
              <a:avLst/>
              <a:gdLst/>
              <a:ahLst/>
              <a:cxnLst/>
              <a:rect l="l" t="t" r="r" b="b"/>
              <a:pathLst>
                <a:path w="22226143" h="1233297">
                  <a:moveTo>
                    <a:pt x="0" y="149479"/>
                  </a:moveTo>
                  <a:cubicBezTo>
                    <a:pt x="0" y="66929"/>
                    <a:pt x="66929" y="0"/>
                    <a:pt x="149479" y="0"/>
                  </a:cubicBezTo>
                  <a:lnTo>
                    <a:pt x="22076663" y="0"/>
                  </a:lnTo>
                  <a:cubicBezTo>
                    <a:pt x="22159213" y="0"/>
                    <a:pt x="22226143" y="66929"/>
                    <a:pt x="22226143" y="149479"/>
                  </a:cubicBezTo>
                  <a:lnTo>
                    <a:pt x="22226143" y="1083818"/>
                  </a:lnTo>
                  <a:cubicBezTo>
                    <a:pt x="22226143" y="1166368"/>
                    <a:pt x="22159213" y="1233297"/>
                    <a:pt x="22076663" y="1233297"/>
                  </a:cubicBezTo>
                  <a:lnTo>
                    <a:pt x="149479" y="1233297"/>
                  </a:lnTo>
                  <a:cubicBezTo>
                    <a:pt x="66929" y="1233424"/>
                    <a:pt x="0" y="1166495"/>
                    <a:pt x="0" y="1083818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1166774" y="4159196"/>
            <a:ext cx="576520" cy="576520"/>
            <a:chOff x="0" y="0"/>
            <a:chExt cx="768693" cy="768693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1316669" y="4309091"/>
            <a:ext cx="276730" cy="276730"/>
            <a:chOff x="0" y="0"/>
            <a:chExt cx="368973" cy="368973"/>
          </a:xfrm>
        </p:grpSpPr>
        <p:sp>
          <p:nvSpPr>
            <p:cNvPr id="32" name="Freeform 32" descr="/home/claude/work/icons/edit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-10" b="-10"/>
              </a:stretch>
            </a:blipFill>
          </p:spPr>
          <p:txBody>
            <a:bodyPr>
              <a:normAutofit fontScale="77500" lnSpcReduction="20000"/>
            </a:bodyPr>
            <a:lstStyle/>
            <a:p>
              <a:endParaRPr/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2292363" y="3994480"/>
            <a:ext cx="14179706" cy="905961"/>
            <a:chOff x="0" y="0"/>
            <a:chExt cx="18906274" cy="1207948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8906274" cy="1207952"/>
            </a:xfrm>
            <a:custGeom>
              <a:avLst/>
              <a:gdLst/>
              <a:ahLst/>
              <a:cxnLst/>
              <a:rect l="l" t="t" r="r" b="b"/>
              <a:pathLst>
                <a:path w="18906274" h="1207952">
                  <a:moveTo>
                    <a:pt x="0" y="0"/>
                  </a:moveTo>
                  <a:lnTo>
                    <a:pt x="18906274" y="0"/>
                  </a:lnTo>
                  <a:lnTo>
                    <a:pt x="18906274" y="1207952"/>
                  </a:lnTo>
                  <a:lnTo>
                    <a:pt x="0" y="1207952"/>
                  </a:lnTo>
                  <a:close/>
                </a:path>
              </a:pathLst>
            </a:custGeom>
            <a:blipFill>
              <a:blip r:embed="rId6">
                <a:alphaModFix amt="0"/>
              </a:blip>
              <a:stretch>
                <a:fillRect t="-254970" b="-25497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0" y="-47625"/>
              <a:ext cx="18906274" cy="125557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Dnevniki spodbujajo študente k zapisovanju izzivov, odločitev in učnih trenutkov.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814073" y="5165446"/>
            <a:ext cx="16669579" cy="925030"/>
            <a:chOff x="0" y="0"/>
            <a:chExt cx="22226105" cy="1233373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22226143" cy="1233297"/>
            </a:xfrm>
            <a:custGeom>
              <a:avLst/>
              <a:gdLst/>
              <a:ahLst/>
              <a:cxnLst/>
              <a:rect l="l" t="t" r="r" b="b"/>
              <a:pathLst>
                <a:path w="22226143" h="1233297">
                  <a:moveTo>
                    <a:pt x="0" y="149479"/>
                  </a:moveTo>
                  <a:cubicBezTo>
                    <a:pt x="0" y="66929"/>
                    <a:pt x="66929" y="0"/>
                    <a:pt x="149479" y="0"/>
                  </a:cubicBezTo>
                  <a:lnTo>
                    <a:pt x="22076663" y="0"/>
                  </a:lnTo>
                  <a:cubicBezTo>
                    <a:pt x="22159213" y="0"/>
                    <a:pt x="22226143" y="66929"/>
                    <a:pt x="22226143" y="149479"/>
                  </a:cubicBezTo>
                  <a:lnTo>
                    <a:pt x="22226143" y="1083818"/>
                  </a:lnTo>
                  <a:cubicBezTo>
                    <a:pt x="22226143" y="1166368"/>
                    <a:pt x="22159213" y="1233297"/>
                    <a:pt x="22076663" y="1233297"/>
                  </a:cubicBezTo>
                  <a:lnTo>
                    <a:pt x="149479" y="1233297"/>
                  </a:lnTo>
                  <a:cubicBezTo>
                    <a:pt x="66929" y="1233424"/>
                    <a:pt x="0" y="1166495"/>
                    <a:pt x="0" y="1083818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1166774" y="5339696"/>
            <a:ext cx="576520" cy="576520"/>
            <a:chOff x="0" y="0"/>
            <a:chExt cx="768693" cy="768693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1316669" y="5489591"/>
            <a:ext cx="276730" cy="276730"/>
            <a:chOff x="0" y="0"/>
            <a:chExt cx="368973" cy="368973"/>
          </a:xfrm>
        </p:grpSpPr>
        <p:sp>
          <p:nvSpPr>
            <p:cNvPr id="41" name="Freeform 41" descr="/home/claude/work/icons/chat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r="-10" b="-10"/>
              </a:stretch>
            </a:blipFill>
          </p:spPr>
          <p:txBody>
            <a:bodyPr>
              <a:normAutofit fontScale="77500" lnSpcReduction="20000"/>
            </a:bodyPr>
            <a:lstStyle/>
            <a:p>
              <a:endParaRPr/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2292363" y="5174971"/>
            <a:ext cx="14179706" cy="905961"/>
            <a:chOff x="0" y="0"/>
            <a:chExt cx="18906274" cy="1207948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18906274" cy="1207952"/>
            </a:xfrm>
            <a:custGeom>
              <a:avLst/>
              <a:gdLst/>
              <a:ahLst/>
              <a:cxnLst/>
              <a:rect l="l" t="t" r="r" b="b"/>
              <a:pathLst>
                <a:path w="18906274" h="1207952">
                  <a:moveTo>
                    <a:pt x="0" y="0"/>
                  </a:moveTo>
                  <a:lnTo>
                    <a:pt x="18906274" y="0"/>
                  </a:lnTo>
                  <a:lnTo>
                    <a:pt x="18906274" y="1207952"/>
                  </a:lnTo>
                  <a:lnTo>
                    <a:pt x="0" y="1207952"/>
                  </a:lnTo>
                  <a:close/>
                </a:path>
              </a:pathLst>
            </a:custGeom>
            <a:blipFill>
              <a:blip r:embed="rId6">
                <a:alphaModFix amt="0"/>
              </a:blip>
              <a:stretch>
                <a:fillRect t="-254970" b="-25497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0" y="-47625"/>
              <a:ext cx="18906274" cy="125557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Skupinske razprave podpirajo vrstniško učenje in konstruktivne povratne informacije.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814073" y="6345946"/>
            <a:ext cx="16669579" cy="925030"/>
            <a:chOff x="0" y="0"/>
            <a:chExt cx="22226105" cy="1233373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22226143" cy="1233297"/>
            </a:xfrm>
            <a:custGeom>
              <a:avLst/>
              <a:gdLst/>
              <a:ahLst/>
              <a:cxnLst/>
              <a:rect l="l" t="t" r="r" b="b"/>
              <a:pathLst>
                <a:path w="22226143" h="1233297">
                  <a:moveTo>
                    <a:pt x="0" y="149479"/>
                  </a:moveTo>
                  <a:cubicBezTo>
                    <a:pt x="0" y="66929"/>
                    <a:pt x="66929" y="0"/>
                    <a:pt x="149479" y="0"/>
                  </a:cubicBezTo>
                  <a:lnTo>
                    <a:pt x="22076663" y="0"/>
                  </a:lnTo>
                  <a:cubicBezTo>
                    <a:pt x="22159213" y="0"/>
                    <a:pt x="22226143" y="66929"/>
                    <a:pt x="22226143" y="149479"/>
                  </a:cubicBezTo>
                  <a:lnTo>
                    <a:pt x="22226143" y="1083818"/>
                  </a:lnTo>
                  <a:cubicBezTo>
                    <a:pt x="22226143" y="1166368"/>
                    <a:pt x="22159213" y="1233297"/>
                    <a:pt x="22076663" y="1233297"/>
                  </a:cubicBezTo>
                  <a:lnTo>
                    <a:pt x="149479" y="1233297"/>
                  </a:lnTo>
                  <a:cubicBezTo>
                    <a:pt x="66929" y="1233424"/>
                    <a:pt x="0" y="1166495"/>
                    <a:pt x="0" y="1083818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1166774" y="6520196"/>
            <a:ext cx="576520" cy="576520"/>
            <a:chOff x="0" y="0"/>
            <a:chExt cx="768693" cy="768693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1316669" y="6670091"/>
            <a:ext cx="276730" cy="276730"/>
            <a:chOff x="0" y="0"/>
            <a:chExt cx="368973" cy="368973"/>
          </a:xfrm>
        </p:grpSpPr>
        <p:sp>
          <p:nvSpPr>
            <p:cNvPr id="50" name="Freeform 50" descr="/home/claude/work/icons/award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r="-10" b="-10"/>
              </a:stretch>
            </a:blipFill>
          </p:spPr>
          <p:txBody>
            <a:bodyPr>
              <a:normAutofit fontScale="77500" lnSpcReduction="20000"/>
            </a:bodyPr>
            <a:lstStyle/>
            <a:p>
              <a:endParaRPr/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2292363" y="6355471"/>
            <a:ext cx="14179706" cy="905961"/>
            <a:chOff x="0" y="0"/>
            <a:chExt cx="18906274" cy="1207948"/>
          </a:xfrm>
        </p:grpSpPr>
        <p:sp>
          <p:nvSpPr>
            <p:cNvPr id="52" name="Freeform 52"/>
            <p:cNvSpPr/>
            <p:nvPr/>
          </p:nvSpPr>
          <p:spPr>
            <a:xfrm>
              <a:off x="0" y="0"/>
              <a:ext cx="18906274" cy="1207952"/>
            </a:xfrm>
            <a:custGeom>
              <a:avLst/>
              <a:gdLst/>
              <a:ahLst/>
              <a:cxnLst/>
              <a:rect l="l" t="t" r="r" b="b"/>
              <a:pathLst>
                <a:path w="18906274" h="1207952">
                  <a:moveTo>
                    <a:pt x="0" y="0"/>
                  </a:moveTo>
                  <a:lnTo>
                    <a:pt x="18906274" y="0"/>
                  </a:lnTo>
                  <a:lnTo>
                    <a:pt x="18906274" y="1207952"/>
                  </a:lnTo>
                  <a:lnTo>
                    <a:pt x="0" y="1207952"/>
                  </a:lnTo>
                  <a:close/>
                </a:path>
              </a:pathLst>
            </a:custGeom>
            <a:blipFill>
              <a:blip r:embed="rId6">
                <a:alphaModFix amt="0"/>
              </a:blip>
              <a:stretch>
                <a:fillRect t="-254970" b="-25497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53" name="TextBox 53"/>
            <p:cNvSpPr txBox="1"/>
            <p:nvPr/>
          </p:nvSpPr>
          <p:spPr>
            <a:xfrm>
              <a:off x="0" y="-47625"/>
              <a:ext cx="18906274" cy="125557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Povratne informacije mentorja in partnerja povezujejo ravnanje študentov s poklicnimi standardi.</a:t>
              </a:r>
            </a:p>
          </p:txBody>
        </p:sp>
      </p:grpSp>
      <p:grpSp>
        <p:nvGrpSpPr>
          <p:cNvPr id="54" name="Group 54"/>
          <p:cNvGrpSpPr/>
          <p:nvPr/>
        </p:nvGrpSpPr>
        <p:grpSpPr>
          <a:xfrm>
            <a:off x="814073" y="7526436"/>
            <a:ext cx="16669579" cy="925030"/>
            <a:chOff x="0" y="0"/>
            <a:chExt cx="22226105" cy="1233373"/>
          </a:xfrm>
        </p:grpSpPr>
        <p:sp>
          <p:nvSpPr>
            <p:cNvPr id="55" name="Freeform 55"/>
            <p:cNvSpPr/>
            <p:nvPr/>
          </p:nvSpPr>
          <p:spPr>
            <a:xfrm>
              <a:off x="0" y="0"/>
              <a:ext cx="22226143" cy="1233297"/>
            </a:xfrm>
            <a:custGeom>
              <a:avLst/>
              <a:gdLst/>
              <a:ahLst/>
              <a:cxnLst/>
              <a:rect l="l" t="t" r="r" b="b"/>
              <a:pathLst>
                <a:path w="22226143" h="1233297">
                  <a:moveTo>
                    <a:pt x="0" y="149479"/>
                  </a:moveTo>
                  <a:cubicBezTo>
                    <a:pt x="0" y="66929"/>
                    <a:pt x="66929" y="0"/>
                    <a:pt x="149479" y="0"/>
                  </a:cubicBezTo>
                  <a:lnTo>
                    <a:pt x="22076663" y="0"/>
                  </a:lnTo>
                  <a:cubicBezTo>
                    <a:pt x="22159213" y="0"/>
                    <a:pt x="22226143" y="66929"/>
                    <a:pt x="22226143" y="149479"/>
                  </a:cubicBezTo>
                  <a:lnTo>
                    <a:pt x="22226143" y="1083818"/>
                  </a:lnTo>
                  <a:cubicBezTo>
                    <a:pt x="22226143" y="1166368"/>
                    <a:pt x="22159213" y="1233297"/>
                    <a:pt x="22076663" y="1233297"/>
                  </a:cubicBezTo>
                  <a:lnTo>
                    <a:pt x="149479" y="1233297"/>
                  </a:lnTo>
                  <a:cubicBezTo>
                    <a:pt x="66929" y="1233424"/>
                    <a:pt x="0" y="1166495"/>
                    <a:pt x="0" y="1083818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56" name="Group 56"/>
          <p:cNvGrpSpPr/>
          <p:nvPr/>
        </p:nvGrpSpPr>
        <p:grpSpPr>
          <a:xfrm>
            <a:off x="1166774" y="7700696"/>
            <a:ext cx="576520" cy="576520"/>
            <a:chOff x="0" y="0"/>
            <a:chExt cx="768693" cy="768693"/>
          </a:xfrm>
        </p:grpSpPr>
        <p:sp>
          <p:nvSpPr>
            <p:cNvPr id="57" name="Freeform 57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58" name="Group 58"/>
          <p:cNvGrpSpPr/>
          <p:nvPr/>
        </p:nvGrpSpPr>
        <p:grpSpPr>
          <a:xfrm>
            <a:off x="1316669" y="7850591"/>
            <a:ext cx="276730" cy="276730"/>
            <a:chOff x="0" y="0"/>
            <a:chExt cx="368973" cy="368973"/>
          </a:xfrm>
        </p:grpSpPr>
        <p:sp>
          <p:nvSpPr>
            <p:cNvPr id="59" name="Freeform 59" descr="/home/claude/work/icons/cycle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 r="-10" b="-10"/>
              </a:stretch>
            </a:blipFill>
          </p:spPr>
          <p:txBody>
            <a:bodyPr>
              <a:normAutofit fontScale="77500" lnSpcReduction="20000"/>
            </a:bodyPr>
            <a:lstStyle/>
            <a:p>
              <a:endParaRPr/>
            </a:p>
          </p:txBody>
        </p:sp>
      </p:grpSp>
      <p:grpSp>
        <p:nvGrpSpPr>
          <p:cNvPr id="60" name="Group 60"/>
          <p:cNvGrpSpPr/>
          <p:nvPr/>
        </p:nvGrpSpPr>
        <p:grpSpPr>
          <a:xfrm>
            <a:off x="2292363" y="7535970"/>
            <a:ext cx="14179706" cy="905961"/>
            <a:chOff x="0" y="0"/>
            <a:chExt cx="18906274" cy="1207948"/>
          </a:xfrm>
        </p:grpSpPr>
        <p:sp>
          <p:nvSpPr>
            <p:cNvPr id="61" name="Freeform 61"/>
            <p:cNvSpPr/>
            <p:nvPr/>
          </p:nvSpPr>
          <p:spPr>
            <a:xfrm>
              <a:off x="0" y="0"/>
              <a:ext cx="18906274" cy="1207952"/>
            </a:xfrm>
            <a:custGeom>
              <a:avLst/>
              <a:gdLst/>
              <a:ahLst/>
              <a:cxnLst/>
              <a:rect l="l" t="t" r="r" b="b"/>
              <a:pathLst>
                <a:path w="18906274" h="1207952">
                  <a:moveTo>
                    <a:pt x="0" y="0"/>
                  </a:moveTo>
                  <a:lnTo>
                    <a:pt x="18906274" y="0"/>
                  </a:lnTo>
                  <a:lnTo>
                    <a:pt x="18906274" y="1207952"/>
                  </a:lnTo>
                  <a:lnTo>
                    <a:pt x="0" y="1207952"/>
                  </a:lnTo>
                  <a:close/>
                </a:path>
              </a:pathLst>
            </a:custGeom>
            <a:blipFill>
              <a:blip r:embed="rId6">
                <a:alphaModFix amt="0"/>
              </a:blip>
              <a:stretch>
                <a:fillRect t="-254970" b="-25497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62" name="TextBox 62"/>
            <p:cNvSpPr txBox="1"/>
            <p:nvPr/>
          </p:nvSpPr>
          <p:spPr>
            <a:xfrm>
              <a:off x="0" y="-47625"/>
              <a:ext cx="18906274" cy="125557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Refleksijo je treba načrtovati pred aktivnostjo CSL, med njo in po njej.</a:t>
              </a:r>
            </a:p>
          </p:txBody>
        </p:sp>
      </p:grpSp>
      <p:sp>
        <p:nvSpPr>
          <p:cNvPr id="63" name="TextBox 63"/>
          <p:cNvSpPr txBox="1"/>
          <p:nvPr/>
        </p:nvSpPr>
        <p:spPr>
          <a:xfrm>
            <a:off x="823608" y="1004011"/>
            <a:ext cx="16609333" cy="917734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5103"/>
              </a:lnSpc>
            </a:pPr>
            <a:r>
              <a:rPr lang="en-US" sz="4503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Viri za študentsko refleksijo</a:t>
            </a:r>
          </a:p>
        </p:txBody>
      </p:sp>
      <p:pic>
        <p:nvPicPr>
          <p:cNvPr id="64" name="ElevenLabs_2026-09-10T07_01_51_Alexandra - Conversational and Real_pvc_sp108_s15_sb99_v3">
            <a:hlinkClick r:id="" action="ppaction://media"/>
            <a:extLst>
              <a:ext uri="{FF2B5EF4-FFF2-40B4-BE49-F238E27FC236}">
                <a16:creationId xmlns:a16="http://schemas.microsoft.com/office/drawing/2014/main" id="{31D84808-DD3B-48F5-85B5-D3D4A2277C2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7620000" y="110009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759" fill="hold"/>
                                        <p:tgtEl>
                                          <p:spTgt spid="6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4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86777" b="-686777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251"/>
                </a:lnSpc>
              </a:pPr>
              <a:r>
                <a:rPr lang="en-US" sz="1876" b="1" spc="30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VIRI ZA ŠTUDENTE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1004011"/>
            <a:ext cx="16609333" cy="917734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5103"/>
              </a:lnSpc>
            </a:pPr>
            <a:r>
              <a:rPr lang="en-US" sz="4503" b="1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Viri za karierno načrtovanje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51059" y="2059010"/>
            <a:ext cx="16609333" cy="549069"/>
            <a:chOff x="0" y="0"/>
            <a:chExt cx="22145777" cy="73209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145782" cy="732092"/>
            </a:xfrm>
            <a:custGeom>
              <a:avLst/>
              <a:gdLst/>
              <a:ahLst/>
              <a:cxnLst/>
              <a:rect l="l" t="t" r="r" b="b"/>
              <a:pathLst>
                <a:path w="22145782" h="732092">
                  <a:moveTo>
                    <a:pt x="0" y="0"/>
                  </a:moveTo>
                  <a:lnTo>
                    <a:pt x="22145782" y="0"/>
                  </a:lnTo>
                  <a:lnTo>
                    <a:pt x="22145782" y="732092"/>
                  </a:lnTo>
                  <a:lnTo>
                    <a:pt x="0" y="73209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539422" b="-539422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22145777" cy="770192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431"/>
                </a:lnSpc>
              </a:pPr>
              <a:r>
                <a:rPr lang="en-US" sz="2026" i="1">
                  <a:solidFill>
                    <a:srgbClr val="0D79A2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Povezovanje CSL z zaposljivostjo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823608" y="8716470"/>
            <a:ext cx="16650519" cy="1029500"/>
            <a:chOff x="0" y="0"/>
            <a:chExt cx="22200692" cy="1372667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2200617" cy="1372616"/>
            </a:xfrm>
            <a:custGeom>
              <a:avLst/>
              <a:gdLst/>
              <a:ahLst/>
              <a:cxnLst/>
              <a:rect l="l" t="t" r="r" b="b"/>
              <a:pathLst>
                <a:path w="22200617" h="1372616">
                  <a:moveTo>
                    <a:pt x="0" y="183007"/>
                  </a:moveTo>
                  <a:cubicBezTo>
                    <a:pt x="0" y="81915"/>
                    <a:pt x="81915" y="0"/>
                    <a:pt x="183007" y="0"/>
                  </a:cubicBezTo>
                  <a:lnTo>
                    <a:pt x="22017610" y="0"/>
                  </a:lnTo>
                  <a:cubicBezTo>
                    <a:pt x="22118701" y="0"/>
                    <a:pt x="22200617" y="81915"/>
                    <a:pt x="22200617" y="183007"/>
                  </a:cubicBezTo>
                  <a:lnTo>
                    <a:pt x="22200617" y="1189609"/>
                  </a:lnTo>
                  <a:cubicBezTo>
                    <a:pt x="22200617" y="1290701"/>
                    <a:pt x="22118701" y="1372616"/>
                    <a:pt x="22017610" y="1372616"/>
                  </a:cubicBezTo>
                  <a:lnTo>
                    <a:pt x="183007" y="1372616"/>
                  </a:lnTo>
                  <a:cubicBezTo>
                    <a:pt x="81915" y="1372616"/>
                    <a:pt x="0" y="1290701"/>
                    <a:pt x="0" y="1189609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125588" y="8881186"/>
            <a:ext cx="686333" cy="686333"/>
            <a:chOff x="0" y="0"/>
            <a:chExt cx="915111" cy="915111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304039" y="9059637"/>
            <a:ext cx="329441" cy="329441"/>
            <a:chOff x="0" y="0"/>
            <a:chExt cx="439255" cy="439255"/>
          </a:xfrm>
        </p:grpSpPr>
        <p:sp>
          <p:nvSpPr>
            <p:cNvPr id="14" name="Freeform 14" descr="/home/claude/work/icons/bulb_t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8" b="8"/>
              </a:stretch>
            </a:blipFill>
          </p:spPr>
          <p:txBody>
            <a:bodyPr>
              <a:normAutofit fontScale="92500" lnSpcReduction="10000"/>
            </a:bodyPr>
            <a:lstStyle/>
            <a:p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2059010" y="8716470"/>
            <a:ext cx="15236666" cy="1029500"/>
            <a:chOff x="0" y="0"/>
            <a:chExt cx="20315555" cy="1372667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0315552" cy="1372672"/>
            </a:xfrm>
            <a:custGeom>
              <a:avLst/>
              <a:gdLst/>
              <a:ahLst/>
              <a:cxnLst/>
              <a:rect l="l" t="t" r="r" b="b"/>
              <a:pathLst>
                <a:path w="20315552" h="1372672">
                  <a:moveTo>
                    <a:pt x="0" y="0"/>
                  </a:moveTo>
                  <a:lnTo>
                    <a:pt x="20315552" y="0"/>
                  </a:lnTo>
                  <a:lnTo>
                    <a:pt x="20315552" y="1372672"/>
                  </a:lnTo>
                  <a:lnTo>
                    <a:pt x="0" y="137267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38378" b="-238378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38100"/>
              <a:ext cx="20315555" cy="1410767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251"/>
                </a:lnSpc>
              </a:pPr>
              <a:r>
                <a:rPr lang="en-US" sz="1951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CSL postane karierni razvoj, ko študenti znajo poimenovati, dokazati in predstaviti svoje veščine.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814073" y="2804446"/>
            <a:ext cx="16669579" cy="925030"/>
            <a:chOff x="0" y="0"/>
            <a:chExt cx="22226105" cy="1233373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22226143" cy="1233297"/>
            </a:xfrm>
            <a:custGeom>
              <a:avLst/>
              <a:gdLst/>
              <a:ahLst/>
              <a:cxnLst/>
              <a:rect l="l" t="t" r="r" b="b"/>
              <a:pathLst>
                <a:path w="22226143" h="1233297">
                  <a:moveTo>
                    <a:pt x="0" y="149479"/>
                  </a:moveTo>
                  <a:cubicBezTo>
                    <a:pt x="0" y="66929"/>
                    <a:pt x="66929" y="0"/>
                    <a:pt x="149479" y="0"/>
                  </a:cubicBezTo>
                  <a:lnTo>
                    <a:pt x="22076663" y="0"/>
                  </a:lnTo>
                  <a:cubicBezTo>
                    <a:pt x="22159213" y="0"/>
                    <a:pt x="22226143" y="66929"/>
                    <a:pt x="22226143" y="149479"/>
                  </a:cubicBezTo>
                  <a:lnTo>
                    <a:pt x="22226143" y="1083818"/>
                  </a:lnTo>
                  <a:cubicBezTo>
                    <a:pt x="22226143" y="1166368"/>
                    <a:pt x="22159213" y="1233297"/>
                    <a:pt x="22076663" y="1233297"/>
                  </a:cubicBezTo>
                  <a:lnTo>
                    <a:pt x="149479" y="1233297"/>
                  </a:lnTo>
                  <a:cubicBezTo>
                    <a:pt x="66929" y="1233424"/>
                    <a:pt x="0" y="1166495"/>
                    <a:pt x="0" y="1083818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166774" y="2978696"/>
            <a:ext cx="576520" cy="576520"/>
            <a:chOff x="0" y="0"/>
            <a:chExt cx="768693" cy="768693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316669" y="3128591"/>
            <a:ext cx="276730" cy="276730"/>
            <a:chOff x="0" y="0"/>
            <a:chExt cx="368973" cy="368973"/>
          </a:xfrm>
        </p:grpSpPr>
        <p:sp>
          <p:nvSpPr>
            <p:cNvPr id="23" name="Freeform 23" descr="/home/claude/work/icons/briefcase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10" b="-10"/>
              </a:stretch>
            </a:blipFill>
          </p:spPr>
          <p:txBody>
            <a:bodyPr>
              <a:normAutofit fontScale="77500" lnSpcReduction="20000"/>
            </a:bodyPr>
            <a:lstStyle/>
            <a:p>
              <a:endParaRPr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2292363" y="2813980"/>
            <a:ext cx="14179706" cy="905961"/>
            <a:chOff x="0" y="0"/>
            <a:chExt cx="18906274" cy="1207948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8906274" cy="1207952"/>
            </a:xfrm>
            <a:custGeom>
              <a:avLst/>
              <a:gdLst/>
              <a:ahLst/>
              <a:cxnLst/>
              <a:rect l="l" t="t" r="r" b="b"/>
              <a:pathLst>
                <a:path w="18906274" h="1207952">
                  <a:moveTo>
                    <a:pt x="0" y="0"/>
                  </a:moveTo>
                  <a:lnTo>
                    <a:pt x="18906274" y="0"/>
                  </a:lnTo>
                  <a:lnTo>
                    <a:pt x="18906274" y="1207952"/>
                  </a:lnTo>
                  <a:lnTo>
                    <a:pt x="0" y="120795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54970" b="-25497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-47625"/>
              <a:ext cx="18906274" cy="125557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Študenti izkušnjo CSL pretvorijo v karierne zgodbe za življenjepise in razgovore.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814073" y="3984946"/>
            <a:ext cx="16669579" cy="925030"/>
            <a:chOff x="0" y="0"/>
            <a:chExt cx="22226105" cy="1233373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22226143" cy="1233297"/>
            </a:xfrm>
            <a:custGeom>
              <a:avLst/>
              <a:gdLst/>
              <a:ahLst/>
              <a:cxnLst/>
              <a:rect l="l" t="t" r="r" b="b"/>
              <a:pathLst>
                <a:path w="22226143" h="1233297">
                  <a:moveTo>
                    <a:pt x="0" y="149479"/>
                  </a:moveTo>
                  <a:cubicBezTo>
                    <a:pt x="0" y="66929"/>
                    <a:pt x="66929" y="0"/>
                    <a:pt x="149479" y="0"/>
                  </a:cubicBezTo>
                  <a:lnTo>
                    <a:pt x="22076663" y="0"/>
                  </a:lnTo>
                  <a:cubicBezTo>
                    <a:pt x="22159213" y="0"/>
                    <a:pt x="22226143" y="66929"/>
                    <a:pt x="22226143" y="149479"/>
                  </a:cubicBezTo>
                  <a:lnTo>
                    <a:pt x="22226143" y="1083818"/>
                  </a:lnTo>
                  <a:cubicBezTo>
                    <a:pt x="22226143" y="1166368"/>
                    <a:pt x="22159213" y="1233297"/>
                    <a:pt x="22076663" y="1233297"/>
                  </a:cubicBezTo>
                  <a:lnTo>
                    <a:pt x="149479" y="1233297"/>
                  </a:lnTo>
                  <a:cubicBezTo>
                    <a:pt x="66929" y="1233424"/>
                    <a:pt x="0" y="1166495"/>
                    <a:pt x="0" y="1083818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1166774" y="4159196"/>
            <a:ext cx="576520" cy="576520"/>
            <a:chOff x="0" y="0"/>
            <a:chExt cx="768693" cy="768693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1316669" y="4309091"/>
            <a:ext cx="276730" cy="276730"/>
            <a:chOff x="0" y="0"/>
            <a:chExt cx="368973" cy="368973"/>
          </a:xfrm>
        </p:grpSpPr>
        <p:sp>
          <p:nvSpPr>
            <p:cNvPr id="32" name="Freeform 32" descr="/home/claude/work/icons/star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-10" b="-10"/>
              </a:stretch>
            </a:blipFill>
          </p:spPr>
          <p:txBody>
            <a:bodyPr>
              <a:normAutofit fontScale="77500" lnSpcReduction="20000"/>
            </a:bodyPr>
            <a:lstStyle/>
            <a:p>
              <a:endParaRPr/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2292363" y="3994480"/>
            <a:ext cx="14179706" cy="905961"/>
            <a:chOff x="0" y="0"/>
            <a:chExt cx="18906274" cy="1207948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8906274" cy="1207952"/>
            </a:xfrm>
            <a:custGeom>
              <a:avLst/>
              <a:gdLst/>
              <a:ahLst/>
              <a:cxnLst/>
              <a:rect l="l" t="t" r="r" b="b"/>
              <a:pathLst>
                <a:path w="18906274" h="1207952">
                  <a:moveTo>
                    <a:pt x="0" y="0"/>
                  </a:moveTo>
                  <a:lnTo>
                    <a:pt x="18906274" y="0"/>
                  </a:lnTo>
                  <a:lnTo>
                    <a:pt x="18906274" y="1207952"/>
                  </a:lnTo>
                  <a:lnTo>
                    <a:pt x="0" y="120795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54970" b="-25497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0" y="-47625"/>
              <a:ext cx="18906274" cy="125557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Samoocena veščin pomaga prepoznati dokaze o komunikaciji, timskem delu in reševanju problemov.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814073" y="5165446"/>
            <a:ext cx="16669579" cy="925030"/>
            <a:chOff x="0" y="0"/>
            <a:chExt cx="22226105" cy="1233373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22226143" cy="1233297"/>
            </a:xfrm>
            <a:custGeom>
              <a:avLst/>
              <a:gdLst/>
              <a:ahLst/>
              <a:cxnLst/>
              <a:rect l="l" t="t" r="r" b="b"/>
              <a:pathLst>
                <a:path w="22226143" h="1233297">
                  <a:moveTo>
                    <a:pt x="0" y="149479"/>
                  </a:moveTo>
                  <a:cubicBezTo>
                    <a:pt x="0" y="66929"/>
                    <a:pt x="66929" y="0"/>
                    <a:pt x="149479" y="0"/>
                  </a:cubicBezTo>
                  <a:lnTo>
                    <a:pt x="22076663" y="0"/>
                  </a:lnTo>
                  <a:cubicBezTo>
                    <a:pt x="22159213" y="0"/>
                    <a:pt x="22226143" y="66929"/>
                    <a:pt x="22226143" y="149479"/>
                  </a:cubicBezTo>
                  <a:lnTo>
                    <a:pt x="22226143" y="1083818"/>
                  </a:lnTo>
                  <a:cubicBezTo>
                    <a:pt x="22226143" y="1166368"/>
                    <a:pt x="22159213" y="1233297"/>
                    <a:pt x="22076663" y="1233297"/>
                  </a:cubicBezTo>
                  <a:lnTo>
                    <a:pt x="149479" y="1233297"/>
                  </a:lnTo>
                  <a:cubicBezTo>
                    <a:pt x="66929" y="1233424"/>
                    <a:pt x="0" y="1166495"/>
                    <a:pt x="0" y="1083818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1166774" y="5339696"/>
            <a:ext cx="576520" cy="576520"/>
            <a:chOff x="0" y="0"/>
            <a:chExt cx="768693" cy="768693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1316669" y="5489591"/>
            <a:ext cx="276730" cy="276730"/>
            <a:chOff x="0" y="0"/>
            <a:chExt cx="368973" cy="368973"/>
          </a:xfrm>
        </p:grpSpPr>
        <p:sp>
          <p:nvSpPr>
            <p:cNvPr id="41" name="Freeform 41" descr="/home/claude/work/icons/compass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-10" b="-10"/>
              </a:stretch>
            </a:blipFill>
          </p:spPr>
          <p:txBody>
            <a:bodyPr>
              <a:normAutofit fontScale="77500" lnSpcReduction="20000"/>
            </a:bodyPr>
            <a:lstStyle/>
            <a:p>
              <a:endParaRPr/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2292363" y="5174971"/>
            <a:ext cx="14179706" cy="905961"/>
            <a:chOff x="0" y="0"/>
            <a:chExt cx="18906274" cy="1207948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18906274" cy="1207952"/>
            </a:xfrm>
            <a:custGeom>
              <a:avLst/>
              <a:gdLst/>
              <a:ahLst/>
              <a:cxnLst/>
              <a:rect l="l" t="t" r="r" b="b"/>
              <a:pathLst>
                <a:path w="18906274" h="1207952">
                  <a:moveTo>
                    <a:pt x="0" y="0"/>
                  </a:moveTo>
                  <a:lnTo>
                    <a:pt x="18906274" y="0"/>
                  </a:lnTo>
                  <a:lnTo>
                    <a:pt x="18906274" y="1207952"/>
                  </a:lnTo>
                  <a:lnTo>
                    <a:pt x="0" y="120795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54970" b="-25497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0" y="-47625"/>
              <a:ext cx="18906274" cy="125557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Karierna refleksija povezuje vrednote, interese in želje z realnimi izkušnjami.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814073" y="6345946"/>
            <a:ext cx="16669579" cy="925030"/>
            <a:chOff x="0" y="0"/>
            <a:chExt cx="22226105" cy="1233373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22226143" cy="1233297"/>
            </a:xfrm>
            <a:custGeom>
              <a:avLst/>
              <a:gdLst/>
              <a:ahLst/>
              <a:cxnLst/>
              <a:rect l="l" t="t" r="r" b="b"/>
              <a:pathLst>
                <a:path w="22226143" h="1233297">
                  <a:moveTo>
                    <a:pt x="0" y="149479"/>
                  </a:moveTo>
                  <a:cubicBezTo>
                    <a:pt x="0" y="66929"/>
                    <a:pt x="66929" y="0"/>
                    <a:pt x="149479" y="0"/>
                  </a:cubicBezTo>
                  <a:lnTo>
                    <a:pt x="22076663" y="0"/>
                  </a:lnTo>
                  <a:cubicBezTo>
                    <a:pt x="22159213" y="0"/>
                    <a:pt x="22226143" y="66929"/>
                    <a:pt x="22226143" y="149479"/>
                  </a:cubicBezTo>
                  <a:lnTo>
                    <a:pt x="22226143" y="1083818"/>
                  </a:lnTo>
                  <a:cubicBezTo>
                    <a:pt x="22226143" y="1166368"/>
                    <a:pt x="22159213" y="1233297"/>
                    <a:pt x="22076663" y="1233297"/>
                  </a:cubicBezTo>
                  <a:lnTo>
                    <a:pt x="149479" y="1233297"/>
                  </a:lnTo>
                  <a:cubicBezTo>
                    <a:pt x="66929" y="1233424"/>
                    <a:pt x="0" y="1166495"/>
                    <a:pt x="0" y="1083818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1166774" y="6520196"/>
            <a:ext cx="576520" cy="576520"/>
            <a:chOff x="0" y="0"/>
            <a:chExt cx="768693" cy="768693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1316669" y="6670091"/>
            <a:ext cx="276730" cy="276730"/>
            <a:chOff x="0" y="0"/>
            <a:chExt cx="368973" cy="368973"/>
          </a:xfrm>
        </p:grpSpPr>
        <p:sp>
          <p:nvSpPr>
            <p:cNvPr id="50" name="Freeform 50" descr="/home/claude/work/icons/box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r="-10" b="-10"/>
              </a:stretch>
            </a:blipFill>
          </p:spPr>
          <p:txBody>
            <a:bodyPr>
              <a:normAutofit fontScale="77500" lnSpcReduction="20000"/>
            </a:bodyPr>
            <a:lstStyle/>
            <a:p>
              <a:endParaRPr/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2292363" y="6355471"/>
            <a:ext cx="14179706" cy="905961"/>
            <a:chOff x="0" y="0"/>
            <a:chExt cx="18906274" cy="1207948"/>
          </a:xfrm>
        </p:grpSpPr>
        <p:sp>
          <p:nvSpPr>
            <p:cNvPr id="52" name="Freeform 52"/>
            <p:cNvSpPr/>
            <p:nvPr/>
          </p:nvSpPr>
          <p:spPr>
            <a:xfrm>
              <a:off x="0" y="0"/>
              <a:ext cx="18906274" cy="1207952"/>
            </a:xfrm>
            <a:custGeom>
              <a:avLst/>
              <a:gdLst/>
              <a:ahLst/>
              <a:cxnLst/>
              <a:rect l="l" t="t" r="r" b="b"/>
              <a:pathLst>
                <a:path w="18906274" h="1207952">
                  <a:moveTo>
                    <a:pt x="0" y="0"/>
                  </a:moveTo>
                  <a:lnTo>
                    <a:pt x="18906274" y="0"/>
                  </a:lnTo>
                  <a:lnTo>
                    <a:pt x="18906274" y="1207952"/>
                  </a:lnTo>
                  <a:lnTo>
                    <a:pt x="0" y="120795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54970" b="-25497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53" name="TextBox 53"/>
            <p:cNvSpPr txBox="1"/>
            <p:nvPr/>
          </p:nvSpPr>
          <p:spPr>
            <a:xfrm>
              <a:off x="0" y="-47625"/>
              <a:ext cx="18906274" cy="125557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Poklicni portfolii dokumentirajo izdelke, povratne informacije in kompetence.</a:t>
              </a:r>
            </a:p>
          </p:txBody>
        </p:sp>
      </p:grpSp>
      <p:grpSp>
        <p:nvGrpSpPr>
          <p:cNvPr id="54" name="Group 54"/>
          <p:cNvGrpSpPr/>
          <p:nvPr/>
        </p:nvGrpSpPr>
        <p:grpSpPr>
          <a:xfrm>
            <a:off x="814073" y="7526436"/>
            <a:ext cx="16669579" cy="925030"/>
            <a:chOff x="0" y="0"/>
            <a:chExt cx="22226105" cy="1233373"/>
          </a:xfrm>
        </p:grpSpPr>
        <p:sp>
          <p:nvSpPr>
            <p:cNvPr id="55" name="Freeform 55"/>
            <p:cNvSpPr/>
            <p:nvPr/>
          </p:nvSpPr>
          <p:spPr>
            <a:xfrm>
              <a:off x="0" y="0"/>
              <a:ext cx="22226143" cy="1233297"/>
            </a:xfrm>
            <a:custGeom>
              <a:avLst/>
              <a:gdLst/>
              <a:ahLst/>
              <a:cxnLst/>
              <a:rect l="l" t="t" r="r" b="b"/>
              <a:pathLst>
                <a:path w="22226143" h="1233297">
                  <a:moveTo>
                    <a:pt x="0" y="149479"/>
                  </a:moveTo>
                  <a:cubicBezTo>
                    <a:pt x="0" y="66929"/>
                    <a:pt x="66929" y="0"/>
                    <a:pt x="149479" y="0"/>
                  </a:cubicBezTo>
                  <a:lnTo>
                    <a:pt x="22076663" y="0"/>
                  </a:lnTo>
                  <a:cubicBezTo>
                    <a:pt x="22159213" y="0"/>
                    <a:pt x="22226143" y="66929"/>
                    <a:pt x="22226143" y="149479"/>
                  </a:cubicBezTo>
                  <a:lnTo>
                    <a:pt x="22226143" y="1083818"/>
                  </a:lnTo>
                  <a:cubicBezTo>
                    <a:pt x="22226143" y="1166368"/>
                    <a:pt x="22159213" y="1233297"/>
                    <a:pt x="22076663" y="1233297"/>
                  </a:cubicBezTo>
                  <a:lnTo>
                    <a:pt x="149479" y="1233297"/>
                  </a:lnTo>
                  <a:cubicBezTo>
                    <a:pt x="66929" y="1233424"/>
                    <a:pt x="0" y="1166495"/>
                    <a:pt x="0" y="1083818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56" name="Group 56"/>
          <p:cNvGrpSpPr/>
          <p:nvPr/>
        </p:nvGrpSpPr>
        <p:grpSpPr>
          <a:xfrm>
            <a:off x="1166774" y="7700696"/>
            <a:ext cx="576520" cy="576520"/>
            <a:chOff x="0" y="0"/>
            <a:chExt cx="768693" cy="768693"/>
          </a:xfrm>
        </p:grpSpPr>
        <p:sp>
          <p:nvSpPr>
            <p:cNvPr id="57" name="Freeform 57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58" name="Group 58"/>
          <p:cNvGrpSpPr/>
          <p:nvPr/>
        </p:nvGrpSpPr>
        <p:grpSpPr>
          <a:xfrm>
            <a:off x="1316669" y="7850591"/>
            <a:ext cx="276730" cy="276730"/>
            <a:chOff x="0" y="0"/>
            <a:chExt cx="368973" cy="368973"/>
          </a:xfrm>
        </p:grpSpPr>
        <p:sp>
          <p:nvSpPr>
            <p:cNvPr id="59" name="Freeform 59" descr="/home/claude/work/icons/chat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r="-10" b="-10"/>
              </a:stretch>
            </a:blipFill>
          </p:spPr>
          <p:txBody>
            <a:bodyPr>
              <a:normAutofit fontScale="77500" lnSpcReduction="20000"/>
            </a:bodyPr>
            <a:lstStyle/>
            <a:p>
              <a:endParaRPr/>
            </a:p>
          </p:txBody>
        </p:sp>
      </p:grpSp>
      <p:grpSp>
        <p:nvGrpSpPr>
          <p:cNvPr id="60" name="Group 60"/>
          <p:cNvGrpSpPr/>
          <p:nvPr/>
        </p:nvGrpSpPr>
        <p:grpSpPr>
          <a:xfrm>
            <a:off x="2292363" y="7535970"/>
            <a:ext cx="14179706" cy="905961"/>
            <a:chOff x="0" y="0"/>
            <a:chExt cx="18906274" cy="1207948"/>
          </a:xfrm>
        </p:grpSpPr>
        <p:sp>
          <p:nvSpPr>
            <p:cNvPr id="61" name="Freeform 61"/>
            <p:cNvSpPr/>
            <p:nvPr/>
          </p:nvSpPr>
          <p:spPr>
            <a:xfrm>
              <a:off x="0" y="0"/>
              <a:ext cx="18906274" cy="1207952"/>
            </a:xfrm>
            <a:custGeom>
              <a:avLst/>
              <a:gdLst/>
              <a:ahLst/>
              <a:cxnLst/>
              <a:rect l="l" t="t" r="r" b="b"/>
              <a:pathLst>
                <a:path w="18906274" h="1207952">
                  <a:moveTo>
                    <a:pt x="0" y="0"/>
                  </a:moveTo>
                  <a:lnTo>
                    <a:pt x="18906274" y="0"/>
                  </a:lnTo>
                  <a:lnTo>
                    <a:pt x="18906274" y="1207952"/>
                  </a:lnTo>
                  <a:lnTo>
                    <a:pt x="0" y="120795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54970" b="-25497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62" name="TextBox 62"/>
            <p:cNvSpPr txBox="1"/>
            <p:nvPr/>
          </p:nvSpPr>
          <p:spPr>
            <a:xfrm>
              <a:off x="0" y="-47625"/>
              <a:ext cx="18906274" cy="125557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Delavnice ali svetovanja študentom pomagajo pretvoriti izkušnje v karierne cilje.</a:t>
              </a:r>
            </a:p>
          </p:txBody>
        </p:sp>
      </p:grpSp>
      <p:pic>
        <p:nvPicPr>
          <p:cNvPr id="63" name="ElevenLabs_2026-09-10T07_02_33_Alexandra - Conversational and Real_pvc_sp108_s15_sb99_v3">
            <a:hlinkClick r:id="" action="ppaction://media"/>
            <a:extLst>
              <a:ext uri="{FF2B5EF4-FFF2-40B4-BE49-F238E27FC236}">
                <a16:creationId xmlns:a16="http://schemas.microsoft.com/office/drawing/2014/main" id="{78249BAE-F9B0-F475-8413-BC6E8AE1446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7620000" y="1070686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810" fill="hold"/>
                                        <p:tgtEl>
                                          <p:spTgt spid="6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3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5F8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86777" b="-686777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251"/>
                </a:lnSpc>
              </a:pPr>
              <a:r>
                <a:rPr lang="en-US" sz="1876" b="1" spc="30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PARTNERSTVA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1004011"/>
            <a:ext cx="16609333" cy="917734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5103"/>
              </a:lnSpc>
            </a:pPr>
            <a:r>
              <a:rPr lang="en-US" sz="4503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Smernice za partnerstva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51059" y="2059010"/>
            <a:ext cx="16609333" cy="549069"/>
            <a:chOff x="0" y="0"/>
            <a:chExt cx="22145777" cy="73209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145782" cy="732092"/>
            </a:xfrm>
            <a:custGeom>
              <a:avLst/>
              <a:gdLst/>
              <a:ahLst/>
              <a:cxnLst/>
              <a:rect l="l" t="t" r="r" b="b"/>
              <a:pathLst>
                <a:path w="22145782" h="732092">
                  <a:moveTo>
                    <a:pt x="0" y="0"/>
                  </a:moveTo>
                  <a:lnTo>
                    <a:pt x="22145782" y="0"/>
                  </a:lnTo>
                  <a:lnTo>
                    <a:pt x="22145782" y="732092"/>
                  </a:lnTo>
                  <a:lnTo>
                    <a:pt x="0" y="73209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539422" b="-539422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22145777" cy="770192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431"/>
                </a:lnSpc>
              </a:pPr>
              <a:r>
                <a:rPr lang="en-US" sz="2026" i="1">
                  <a:solidFill>
                    <a:srgbClr val="FFFFFF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Vzpostavljanje sodelovanja z gospodarstvom in akterji skupnosti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823608" y="8716470"/>
            <a:ext cx="16650519" cy="1029500"/>
            <a:chOff x="0" y="0"/>
            <a:chExt cx="22200692" cy="1372667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2200617" cy="1372616"/>
            </a:xfrm>
            <a:custGeom>
              <a:avLst/>
              <a:gdLst/>
              <a:ahLst/>
              <a:cxnLst/>
              <a:rect l="l" t="t" r="r" b="b"/>
              <a:pathLst>
                <a:path w="22200617" h="1372616">
                  <a:moveTo>
                    <a:pt x="0" y="183007"/>
                  </a:moveTo>
                  <a:cubicBezTo>
                    <a:pt x="0" y="81915"/>
                    <a:pt x="81915" y="0"/>
                    <a:pt x="183007" y="0"/>
                  </a:cubicBezTo>
                  <a:lnTo>
                    <a:pt x="22017610" y="0"/>
                  </a:lnTo>
                  <a:cubicBezTo>
                    <a:pt x="22118701" y="0"/>
                    <a:pt x="22200617" y="81915"/>
                    <a:pt x="22200617" y="183007"/>
                  </a:cubicBezTo>
                  <a:lnTo>
                    <a:pt x="22200617" y="1189609"/>
                  </a:lnTo>
                  <a:cubicBezTo>
                    <a:pt x="22200617" y="1290701"/>
                    <a:pt x="22118701" y="1372616"/>
                    <a:pt x="22017610" y="1372616"/>
                  </a:cubicBezTo>
                  <a:lnTo>
                    <a:pt x="183007" y="1372616"/>
                  </a:lnTo>
                  <a:cubicBezTo>
                    <a:pt x="81915" y="1372616"/>
                    <a:pt x="0" y="1290701"/>
                    <a:pt x="0" y="1189609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125588" y="8881186"/>
            <a:ext cx="686333" cy="686333"/>
            <a:chOff x="0" y="0"/>
            <a:chExt cx="915111" cy="915111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304039" y="9059637"/>
            <a:ext cx="329441" cy="329441"/>
            <a:chOff x="0" y="0"/>
            <a:chExt cx="439255" cy="439255"/>
          </a:xfrm>
        </p:grpSpPr>
        <p:sp>
          <p:nvSpPr>
            <p:cNvPr id="14" name="Freeform 14" descr="/home/claude/work/icons/bulb_t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8" b="8"/>
              </a:stretch>
            </a:blipFill>
          </p:spPr>
          <p:txBody>
            <a:bodyPr>
              <a:normAutofit fontScale="92500" lnSpcReduction="10000"/>
            </a:bodyPr>
            <a:lstStyle/>
            <a:p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2059010" y="8716470"/>
            <a:ext cx="15236666" cy="1029500"/>
            <a:chOff x="0" y="0"/>
            <a:chExt cx="20315555" cy="1372667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0315552" cy="1372672"/>
            </a:xfrm>
            <a:custGeom>
              <a:avLst/>
              <a:gdLst/>
              <a:ahLst/>
              <a:cxnLst/>
              <a:rect l="l" t="t" r="r" b="b"/>
              <a:pathLst>
                <a:path w="20315552" h="1372672">
                  <a:moveTo>
                    <a:pt x="0" y="0"/>
                  </a:moveTo>
                  <a:lnTo>
                    <a:pt x="20315552" y="0"/>
                  </a:lnTo>
                  <a:lnTo>
                    <a:pt x="20315552" y="1372672"/>
                  </a:lnTo>
                  <a:lnTo>
                    <a:pt x="0" y="137267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38378" b="-238378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38100"/>
              <a:ext cx="20315555" cy="1410767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251"/>
                </a:lnSpc>
              </a:pPr>
              <a:r>
                <a:rPr lang="en-US" sz="1951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Dobra partnerstva se načrtujejo, vzdržujejo in vrednotijo.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814073" y="2804446"/>
            <a:ext cx="16669579" cy="925030"/>
            <a:chOff x="0" y="0"/>
            <a:chExt cx="22226105" cy="1233373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22226143" cy="1233297"/>
            </a:xfrm>
            <a:custGeom>
              <a:avLst/>
              <a:gdLst/>
              <a:ahLst/>
              <a:cxnLst/>
              <a:rect l="l" t="t" r="r" b="b"/>
              <a:pathLst>
                <a:path w="22226143" h="1233297">
                  <a:moveTo>
                    <a:pt x="0" y="149479"/>
                  </a:moveTo>
                  <a:cubicBezTo>
                    <a:pt x="0" y="66929"/>
                    <a:pt x="66929" y="0"/>
                    <a:pt x="149479" y="0"/>
                  </a:cubicBezTo>
                  <a:lnTo>
                    <a:pt x="22076663" y="0"/>
                  </a:lnTo>
                  <a:cubicBezTo>
                    <a:pt x="22159213" y="0"/>
                    <a:pt x="22226143" y="66929"/>
                    <a:pt x="22226143" y="149479"/>
                  </a:cubicBezTo>
                  <a:lnTo>
                    <a:pt x="22226143" y="1083818"/>
                  </a:lnTo>
                  <a:cubicBezTo>
                    <a:pt x="22226143" y="1166368"/>
                    <a:pt x="22159213" y="1233297"/>
                    <a:pt x="22076663" y="1233297"/>
                  </a:cubicBezTo>
                  <a:lnTo>
                    <a:pt x="149479" y="1233297"/>
                  </a:lnTo>
                  <a:cubicBezTo>
                    <a:pt x="66929" y="1233424"/>
                    <a:pt x="0" y="1166495"/>
                    <a:pt x="0" y="1083818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166774" y="2978696"/>
            <a:ext cx="576520" cy="576520"/>
            <a:chOff x="0" y="0"/>
            <a:chExt cx="768693" cy="768693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316669" y="3128591"/>
            <a:ext cx="276730" cy="276730"/>
            <a:chOff x="0" y="0"/>
            <a:chExt cx="368973" cy="368973"/>
          </a:xfrm>
        </p:grpSpPr>
        <p:sp>
          <p:nvSpPr>
            <p:cNvPr id="23" name="Freeform 23" descr="/home/claude/work/icons/target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10" b="-10"/>
              </a:stretch>
            </a:blipFill>
          </p:spPr>
          <p:txBody>
            <a:bodyPr>
              <a:normAutofit fontScale="77500" lnSpcReduction="20000"/>
            </a:bodyPr>
            <a:lstStyle/>
            <a:p>
              <a:endParaRPr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2292363" y="2813980"/>
            <a:ext cx="14179706" cy="905961"/>
            <a:chOff x="0" y="0"/>
            <a:chExt cx="18906274" cy="1207948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8906274" cy="1207952"/>
            </a:xfrm>
            <a:custGeom>
              <a:avLst/>
              <a:gdLst/>
              <a:ahLst/>
              <a:cxnLst/>
              <a:rect l="l" t="t" r="r" b="b"/>
              <a:pathLst>
                <a:path w="18906274" h="1207952">
                  <a:moveTo>
                    <a:pt x="0" y="0"/>
                  </a:moveTo>
                  <a:lnTo>
                    <a:pt x="18906274" y="0"/>
                  </a:lnTo>
                  <a:lnTo>
                    <a:pt x="18906274" y="1207952"/>
                  </a:lnTo>
                  <a:lnTo>
                    <a:pt x="0" y="120795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54970" b="-25497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-47625"/>
              <a:ext cx="18906274" cy="125557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Prepoznajte partnerje, katerih potrebe se ujemajo z izidi predmeta in zmožnostmi študentov.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814073" y="3984946"/>
            <a:ext cx="16669579" cy="925030"/>
            <a:chOff x="0" y="0"/>
            <a:chExt cx="22226105" cy="1233373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22226143" cy="1233297"/>
            </a:xfrm>
            <a:custGeom>
              <a:avLst/>
              <a:gdLst/>
              <a:ahLst/>
              <a:cxnLst/>
              <a:rect l="l" t="t" r="r" b="b"/>
              <a:pathLst>
                <a:path w="22226143" h="1233297">
                  <a:moveTo>
                    <a:pt x="0" y="149479"/>
                  </a:moveTo>
                  <a:cubicBezTo>
                    <a:pt x="0" y="66929"/>
                    <a:pt x="66929" y="0"/>
                    <a:pt x="149479" y="0"/>
                  </a:cubicBezTo>
                  <a:lnTo>
                    <a:pt x="22076663" y="0"/>
                  </a:lnTo>
                  <a:cubicBezTo>
                    <a:pt x="22159213" y="0"/>
                    <a:pt x="22226143" y="66929"/>
                    <a:pt x="22226143" y="149479"/>
                  </a:cubicBezTo>
                  <a:lnTo>
                    <a:pt x="22226143" y="1083818"/>
                  </a:lnTo>
                  <a:cubicBezTo>
                    <a:pt x="22226143" y="1166368"/>
                    <a:pt x="22159213" y="1233297"/>
                    <a:pt x="22076663" y="1233297"/>
                  </a:cubicBezTo>
                  <a:lnTo>
                    <a:pt x="149479" y="1233297"/>
                  </a:lnTo>
                  <a:cubicBezTo>
                    <a:pt x="66929" y="1233424"/>
                    <a:pt x="0" y="1166495"/>
                    <a:pt x="0" y="1083818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1166774" y="4159196"/>
            <a:ext cx="576520" cy="576520"/>
            <a:chOff x="0" y="0"/>
            <a:chExt cx="768693" cy="768693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1316669" y="4309091"/>
            <a:ext cx="276730" cy="276730"/>
            <a:chOff x="0" y="0"/>
            <a:chExt cx="368973" cy="368973"/>
          </a:xfrm>
        </p:grpSpPr>
        <p:sp>
          <p:nvSpPr>
            <p:cNvPr id="32" name="Freeform 32" descr="/home/claude/work/icons/clipboard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-10" b="-10"/>
              </a:stretch>
            </a:blipFill>
          </p:spPr>
          <p:txBody>
            <a:bodyPr>
              <a:normAutofit fontScale="77500" lnSpcReduction="20000"/>
            </a:bodyPr>
            <a:lstStyle/>
            <a:p>
              <a:endParaRPr/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2292363" y="3994480"/>
            <a:ext cx="14179706" cy="905961"/>
            <a:chOff x="0" y="0"/>
            <a:chExt cx="18906274" cy="1207948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8906274" cy="1207952"/>
            </a:xfrm>
            <a:custGeom>
              <a:avLst/>
              <a:gdLst/>
              <a:ahLst/>
              <a:cxnLst/>
              <a:rect l="l" t="t" r="r" b="b"/>
              <a:pathLst>
                <a:path w="18906274" h="1207952">
                  <a:moveTo>
                    <a:pt x="0" y="0"/>
                  </a:moveTo>
                  <a:lnTo>
                    <a:pt x="18906274" y="0"/>
                  </a:lnTo>
                  <a:lnTo>
                    <a:pt x="18906274" y="1207952"/>
                  </a:lnTo>
                  <a:lnTo>
                    <a:pt x="0" y="120795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54970" b="-25497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0" y="-47625"/>
              <a:ext cx="18906274" cy="125557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Pojasnite vloge, pričakovanja, komunikacijske kanale in časovnice.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814073" y="5165446"/>
            <a:ext cx="16669579" cy="925030"/>
            <a:chOff x="0" y="0"/>
            <a:chExt cx="22226105" cy="1233373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22226143" cy="1233297"/>
            </a:xfrm>
            <a:custGeom>
              <a:avLst/>
              <a:gdLst/>
              <a:ahLst/>
              <a:cxnLst/>
              <a:rect l="l" t="t" r="r" b="b"/>
              <a:pathLst>
                <a:path w="22226143" h="1233297">
                  <a:moveTo>
                    <a:pt x="0" y="149479"/>
                  </a:moveTo>
                  <a:cubicBezTo>
                    <a:pt x="0" y="66929"/>
                    <a:pt x="66929" y="0"/>
                    <a:pt x="149479" y="0"/>
                  </a:cubicBezTo>
                  <a:lnTo>
                    <a:pt x="22076663" y="0"/>
                  </a:lnTo>
                  <a:cubicBezTo>
                    <a:pt x="22159213" y="0"/>
                    <a:pt x="22226143" y="66929"/>
                    <a:pt x="22226143" y="149479"/>
                  </a:cubicBezTo>
                  <a:lnTo>
                    <a:pt x="22226143" y="1083818"/>
                  </a:lnTo>
                  <a:cubicBezTo>
                    <a:pt x="22226143" y="1166368"/>
                    <a:pt x="22159213" y="1233297"/>
                    <a:pt x="22076663" y="1233297"/>
                  </a:cubicBezTo>
                  <a:lnTo>
                    <a:pt x="149479" y="1233297"/>
                  </a:lnTo>
                  <a:cubicBezTo>
                    <a:pt x="66929" y="1233424"/>
                    <a:pt x="0" y="1166495"/>
                    <a:pt x="0" y="1083818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1166774" y="5339696"/>
            <a:ext cx="576520" cy="576520"/>
            <a:chOff x="0" y="0"/>
            <a:chExt cx="768693" cy="768693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1316669" y="5489591"/>
            <a:ext cx="276730" cy="276730"/>
            <a:chOff x="0" y="0"/>
            <a:chExt cx="368973" cy="368973"/>
          </a:xfrm>
        </p:grpSpPr>
        <p:sp>
          <p:nvSpPr>
            <p:cNvPr id="41" name="Freeform 41" descr="/home/claude/work/icons/edit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-10" b="-10"/>
              </a:stretch>
            </a:blipFill>
          </p:spPr>
          <p:txBody>
            <a:bodyPr>
              <a:normAutofit fontScale="77500" lnSpcReduction="20000"/>
            </a:bodyPr>
            <a:lstStyle/>
            <a:p>
              <a:endParaRPr/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2292363" y="5174971"/>
            <a:ext cx="14179706" cy="905961"/>
            <a:chOff x="0" y="0"/>
            <a:chExt cx="18906274" cy="1207948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18906274" cy="1207952"/>
            </a:xfrm>
            <a:custGeom>
              <a:avLst/>
              <a:gdLst/>
              <a:ahLst/>
              <a:cxnLst/>
              <a:rect l="l" t="t" r="r" b="b"/>
              <a:pathLst>
                <a:path w="18906274" h="1207952">
                  <a:moveTo>
                    <a:pt x="0" y="0"/>
                  </a:moveTo>
                  <a:lnTo>
                    <a:pt x="18906274" y="0"/>
                  </a:lnTo>
                  <a:lnTo>
                    <a:pt x="18906274" y="1207952"/>
                  </a:lnTo>
                  <a:lnTo>
                    <a:pt x="0" y="120795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54970" b="-25497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0" y="-47625"/>
              <a:ext cx="18906274" cy="125557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Za opredelitev odgovornosti uporabite preproste dogovore ali memorandume.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814073" y="6345946"/>
            <a:ext cx="16669579" cy="925030"/>
            <a:chOff x="0" y="0"/>
            <a:chExt cx="22226105" cy="1233373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22226143" cy="1233297"/>
            </a:xfrm>
            <a:custGeom>
              <a:avLst/>
              <a:gdLst/>
              <a:ahLst/>
              <a:cxnLst/>
              <a:rect l="l" t="t" r="r" b="b"/>
              <a:pathLst>
                <a:path w="22226143" h="1233297">
                  <a:moveTo>
                    <a:pt x="0" y="149479"/>
                  </a:moveTo>
                  <a:cubicBezTo>
                    <a:pt x="0" y="66929"/>
                    <a:pt x="66929" y="0"/>
                    <a:pt x="149479" y="0"/>
                  </a:cubicBezTo>
                  <a:lnTo>
                    <a:pt x="22076663" y="0"/>
                  </a:lnTo>
                  <a:cubicBezTo>
                    <a:pt x="22159213" y="0"/>
                    <a:pt x="22226143" y="66929"/>
                    <a:pt x="22226143" y="149479"/>
                  </a:cubicBezTo>
                  <a:lnTo>
                    <a:pt x="22226143" y="1083818"/>
                  </a:lnTo>
                  <a:cubicBezTo>
                    <a:pt x="22226143" y="1166368"/>
                    <a:pt x="22159213" y="1233297"/>
                    <a:pt x="22076663" y="1233297"/>
                  </a:cubicBezTo>
                  <a:lnTo>
                    <a:pt x="149479" y="1233297"/>
                  </a:lnTo>
                  <a:cubicBezTo>
                    <a:pt x="66929" y="1233424"/>
                    <a:pt x="0" y="1166495"/>
                    <a:pt x="0" y="1083818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1166774" y="6520196"/>
            <a:ext cx="576520" cy="576520"/>
            <a:chOff x="0" y="0"/>
            <a:chExt cx="768693" cy="768693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1316669" y="6670091"/>
            <a:ext cx="276730" cy="276730"/>
            <a:chOff x="0" y="0"/>
            <a:chExt cx="368973" cy="368973"/>
          </a:xfrm>
        </p:grpSpPr>
        <p:sp>
          <p:nvSpPr>
            <p:cNvPr id="50" name="Freeform 50" descr="/home/claude/work/icons/chat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r="-10" b="-10"/>
              </a:stretch>
            </a:blipFill>
          </p:spPr>
          <p:txBody>
            <a:bodyPr>
              <a:normAutofit fontScale="77500" lnSpcReduction="20000"/>
            </a:bodyPr>
            <a:lstStyle/>
            <a:p>
              <a:endParaRPr/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2292363" y="6355471"/>
            <a:ext cx="14179706" cy="905961"/>
            <a:chOff x="0" y="0"/>
            <a:chExt cx="18906274" cy="1207948"/>
          </a:xfrm>
        </p:grpSpPr>
        <p:sp>
          <p:nvSpPr>
            <p:cNvPr id="52" name="Freeform 52"/>
            <p:cNvSpPr/>
            <p:nvPr/>
          </p:nvSpPr>
          <p:spPr>
            <a:xfrm>
              <a:off x="0" y="0"/>
              <a:ext cx="18906274" cy="1207952"/>
            </a:xfrm>
            <a:custGeom>
              <a:avLst/>
              <a:gdLst/>
              <a:ahLst/>
              <a:cxnLst/>
              <a:rect l="l" t="t" r="r" b="b"/>
              <a:pathLst>
                <a:path w="18906274" h="1207952">
                  <a:moveTo>
                    <a:pt x="0" y="0"/>
                  </a:moveTo>
                  <a:lnTo>
                    <a:pt x="18906274" y="0"/>
                  </a:lnTo>
                  <a:lnTo>
                    <a:pt x="18906274" y="1207952"/>
                  </a:lnTo>
                  <a:lnTo>
                    <a:pt x="0" y="120795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54970" b="-25497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53" name="TextBox 53"/>
            <p:cNvSpPr txBox="1"/>
            <p:nvPr/>
          </p:nvSpPr>
          <p:spPr>
            <a:xfrm>
              <a:off x="0" y="-47625"/>
              <a:ext cx="18906274" cy="125557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Partnerje pripravite na povratne informacije, mentorstvo in evalvacijo.</a:t>
              </a:r>
            </a:p>
          </p:txBody>
        </p:sp>
      </p:grpSp>
      <p:grpSp>
        <p:nvGrpSpPr>
          <p:cNvPr id="54" name="Group 54"/>
          <p:cNvGrpSpPr/>
          <p:nvPr/>
        </p:nvGrpSpPr>
        <p:grpSpPr>
          <a:xfrm>
            <a:off x="814073" y="7526436"/>
            <a:ext cx="16669579" cy="925030"/>
            <a:chOff x="0" y="0"/>
            <a:chExt cx="22226105" cy="1233373"/>
          </a:xfrm>
        </p:grpSpPr>
        <p:sp>
          <p:nvSpPr>
            <p:cNvPr id="55" name="Freeform 55"/>
            <p:cNvSpPr/>
            <p:nvPr/>
          </p:nvSpPr>
          <p:spPr>
            <a:xfrm>
              <a:off x="0" y="0"/>
              <a:ext cx="22226143" cy="1233297"/>
            </a:xfrm>
            <a:custGeom>
              <a:avLst/>
              <a:gdLst/>
              <a:ahLst/>
              <a:cxnLst/>
              <a:rect l="l" t="t" r="r" b="b"/>
              <a:pathLst>
                <a:path w="22226143" h="1233297">
                  <a:moveTo>
                    <a:pt x="0" y="149479"/>
                  </a:moveTo>
                  <a:cubicBezTo>
                    <a:pt x="0" y="66929"/>
                    <a:pt x="66929" y="0"/>
                    <a:pt x="149479" y="0"/>
                  </a:cubicBezTo>
                  <a:lnTo>
                    <a:pt x="22076663" y="0"/>
                  </a:lnTo>
                  <a:cubicBezTo>
                    <a:pt x="22159213" y="0"/>
                    <a:pt x="22226143" y="66929"/>
                    <a:pt x="22226143" y="149479"/>
                  </a:cubicBezTo>
                  <a:lnTo>
                    <a:pt x="22226143" y="1083818"/>
                  </a:lnTo>
                  <a:cubicBezTo>
                    <a:pt x="22226143" y="1166368"/>
                    <a:pt x="22159213" y="1233297"/>
                    <a:pt x="22076663" y="1233297"/>
                  </a:cubicBezTo>
                  <a:lnTo>
                    <a:pt x="149479" y="1233297"/>
                  </a:lnTo>
                  <a:cubicBezTo>
                    <a:pt x="66929" y="1233424"/>
                    <a:pt x="0" y="1166495"/>
                    <a:pt x="0" y="1083818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56" name="Group 56"/>
          <p:cNvGrpSpPr/>
          <p:nvPr/>
        </p:nvGrpSpPr>
        <p:grpSpPr>
          <a:xfrm>
            <a:off x="1166774" y="7700696"/>
            <a:ext cx="576520" cy="576520"/>
            <a:chOff x="0" y="0"/>
            <a:chExt cx="768693" cy="768693"/>
          </a:xfrm>
        </p:grpSpPr>
        <p:sp>
          <p:nvSpPr>
            <p:cNvPr id="57" name="Freeform 57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58" name="Group 58"/>
          <p:cNvGrpSpPr/>
          <p:nvPr/>
        </p:nvGrpSpPr>
        <p:grpSpPr>
          <a:xfrm>
            <a:off x="1316669" y="7850591"/>
            <a:ext cx="276730" cy="276730"/>
            <a:chOff x="0" y="0"/>
            <a:chExt cx="368973" cy="368973"/>
          </a:xfrm>
        </p:grpSpPr>
        <p:sp>
          <p:nvSpPr>
            <p:cNvPr id="59" name="Freeform 59" descr="/home/claude/work/icons/cycle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r="-10" b="-10"/>
              </a:stretch>
            </a:blipFill>
          </p:spPr>
          <p:txBody>
            <a:bodyPr>
              <a:normAutofit fontScale="77500" lnSpcReduction="20000"/>
            </a:bodyPr>
            <a:lstStyle/>
            <a:p>
              <a:endParaRPr/>
            </a:p>
          </p:txBody>
        </p:sp>
      </p:grpSp>
      <p:grpSp>
        <p:nvGrpSpPr>
          <p:cNvPr id="60" name="Group 60"/>
          <p:cNvGrpSpPr/>
          <p:nvPr/>
        </p:nvGrpSpPr>
        <p:grpSpPr>
          <a:xfrm>
            <a:off x="2292363" y="7535970"/>
            <a:ext cx="14179706" cy="905961"/>
            <a:chOff x="0" y="0"/>
            <a:chExt cx="18906274" cy="1207948"/>
          </a:xfrm>
        </p:grpSpPr>
        <p:sp>
          <p:nvSpPr>
            <p:cNvPr id="61" name="Freeform 61"/>
            <p:cNvSpPr/>
            <p:nvPr/>
          </p:nvSpPr>
          <p:spPr>
            <a:xfrm>
              <a:off x="0" y="0"/>
              <a:ext cx="18906274" cy="1207952"/>
            </a:xfrm>
            <a:custGeom>
              <a:avLst/>
              <a:gdLst/>
              <a:ahLst/>
              <a:cxnLst/>
              <a:rect l="l" t="t" r="r" b="b"/>
              <a:pathLst>
                <a:path w="18906274" h="1207952">
                  <a:moveTo>
                    <a:pt x="0" y="0"/>
                  </a:moveTo>
                  <a:lnTo>
                    <a:pt x="18906274" y="0"/>
                  </a:lnTo>
                  <a:lnTo>
                    <a:pt x="18906274" y="1207952"/>
                  </a:lnTo>
                  <a:lnTo>
                    <a:pt x="0" y="120795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54970" b="-25497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62" name="TextBox 62"/>
            <p:cNvSpPr txBox="1"/>
            <p:nvPr/>
          </p:nvSpPr>
          <p:spPr>
            <a:xfrm>
              <a:off x="0" y="-47625"/>
              <a:ext cx="18906274" cy="125557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Odnose ohranjajte tudi po enem projektnem ciklu s spremljanjem in skupnim učenjem.</a:t>
              </a:r>
            </a:p>
          </p:txBody>
        </p:sp>
      </p:grpSp>
      <p:pic>
        <p:nvPicPr>
          <p:cNvPr id="63" name="ElevenLabs_2026-09-10T07_03_19_Alexandra - Conversational and Real_pvc_sp108_s15_sb99_v3">
            <a:hlinkClick r:id="" action="ppaction://media"/>
            <a:extLst>
              <a:ext uri="{FF2B5EF4-FFF2-40B4-BE49-F238E27FC236}">
                <a16:creationId xmlns:a16="http://schemas.microsoft.com/office/drawing/2014/main" id="{E29713CA-BB4D-FBA2-E32A-A292C66426C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6858000" y="1059519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64" fill="hold"/>
                                        <p:tgtEl>
                                          <p:spTgt spid="6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3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86777" b="-686777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251"/>
                </a:lnSpc>
              </a:pPr>
              <a:r>
                <a:rPr lang="en-US" sz="1876" b="1" spc="30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POGLAVJE 4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975436"/>
            <a:ext cx="16609333" cy="1056122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5104"/>
              </a:lnSpc>
            </a:pPr>
            <a:r>
              <a:rPr lang="en-US" sz="4203" b="1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Praktični kontrolni seznam za učitelje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51059" y="2059010"/>
            <a:ext cx="16609333" cy="549069"/>
            <a:chOff x="0" y="0"/>
            <a:chExt cx="22145777" cy="73209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145782" cy="732092"/>
            </a:xfrm>
            <a:custGeom>
              <a:avLst/>
              <a:gdLst/>
              <a:ahLst/>
              <a:cxnLst/>
              <a:rect l="l" t="t" r="r" b="b"/>
              <a:pathLst>
                <a:path w="22145782" h="732092">
                  <a:moveTo>
                    <a:pt x="0" y="0"/>
                  </a:moveTo>
                  <a:lnTo>
                    <a:pt x="22145782" y="0"/>
                  </a:lnTo>
                  <a:lnTo>
                    <a:pt x="22145782" y="732092"/>
                  </a:lnTo>
                  <a:lnTo>
                    <a:pt x="0" y="73209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539422" b="-539422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22145777" cy="770192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431"/>
                </a:lnSpc>
              </a:pPr>
              <a:r>
                <a:rPr lang="en-US" sz="2026" i="1">
                  <a:solidFill>
                    <a:srgbClr val="0D79A2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Pred začetkom aktivnosti CSL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814073" y="2873083"/>
            <a:ext cx="8138427" cy="1125436"/>
            <a:chOff x="0" y="0"/>
            <a:chExt cx="10851236" cy="1500581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0851135" cy="1500505"/>
            </a:xfrm>
            <a:custGeom>
              <a:avLst/>
              <a:gdLst/>
              <a:ahLst/>
              <a:cxnLst/>
              <a:rect l="l" t="t" r="r" b="b"/>
              <a:pathLst>
                <a:path w="10851135" h="1500505">
                  <a:moveTo>
                    <a:pt x="0" y="130302"/>
                  </a:moveTo>
                  <a:cubicBezTo>
                    <a:pt x="0" y="58293"/>
                    <a:pt x="58293" y="0"/>
                    <a:pt x="130302" y="0"/>
                  </a:cubicBezTo>
                  <a:lnTo>
                    <a:pt x="10720832" y="0"/>
                  </a:lnTo>
                  <a:cubicBezTo>
                    <a:pt x="10792841" y="0"/>
                    <a:pt x="10851135" y="58293"/>
                    <a:pt x="10851135" y="130302"/>
                  </a:cubicBezTo>
                  <a:lnTo>
                    <a:pt x="10851135" y="1370203"/>
                  </a:lnTo>
                  <a:cubicBezTo>
                    <a:pt x="10851135" y="1442212"/>
                    <a:pt x="10792841" y="1500505"/>
                    <a:pt x="10720832" y="1500505"/>
                  </a:cubicBezTo>
                  <a:lnTo>
                    <a:pt x="130302" y="1500505"/>
                  </a:lnTo>
                  <a:cubicBezTo>
                    <a:pt x="58293" y="1500632"/>
                    <a:pt x="0" y="1442212"/>
                    <a:pt x="0" y="1370203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070686" y="3092634"/>
            <a:ext cx="686333" cy="686333"/>
            <a:chOff x="0" y="0"/>
            <a:chExt cx="915111" cy="915111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249128" y="3271076"/>
            <a:ext cx="329441" cy="329441"/>
            <a:chOff x="0" y="0"/>
            <a:chExt cx="439255" cy="439255"/>
          </a:xfrm>
        </p:grpSpPr>
        <p:sp>
          <p:nvSpPr>
            <p:cNvPr id="14" name="Freeform 14" descr="/home/claude/work/icons/check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8" b="8"/>
              </a:stretch>
            </a:blipFill>
          </p:spPr>
          <p:txBody>
            <a:bodyPr>
              <a:normAutofit fontScale="92500" lnSpcReduction="10000"/>
            </a:bodyPr>
            <a:lstStyle/>
            <a:p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990373" y="2882608"/>
            <a:ext cx="6678054" cy="1106376"/>
            <a:chOff x="0" y="0"/>
            <a:chExt cx="8904072" cy="1475168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904068" cy="1475165"/>
            </a:xfrm>
            <a:custGeom>
              <a:avLst/>
              <a:gdLst/>
              <a:ahLst/>
              <a:cxnLst/>
              <a:rect l="l" t="t" r="r" b="b"/>
              <a:pathLst>
                <a:path w="8904068" h="1475165">
                  <a:moveTo>
                    <a:pt x="0" y="0"/>
                  </a:moveTo>
                  <a:lnTo>
                    <a:pt x="8904068" y="0"/>
                  </a:lnTo>
                  <a:lnTo>
                    <a:pt x="8904068" y="1475165"/>
                  </a:lnTo>
                  <a:lnTo>
                    <a:pt x="0" y="1475165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7611" b="-67611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38100"/>
              <a:ext cx="8904072" cy="1513268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101"/>
                </a:lnSpc>
              </a:pPr>
              <a:r>
                <a:rPr lang="en-US" sz="180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Opredelite učne izide in ciljne kompetence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345235" y="2873083"/>
            <a:ext cx="8138427" cy="1125436"/>
            <a:chOff x="0" y="0"/>
            <a:chExt cx="10851236" cy="1500581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0851135" cy="1500505"/>
            </a:xfrm>
            <a:custGeom>
              <a:avLst/>
              <a:gdLst/>
              <a:ahLst/>
              <a:cxnLst/>
              <a:rect l="l" t="t" r="r" b="b"/>
              <a:pathLst>
                <a:path w="10851135" h="1500505">
                  <a:moveTo>
                    <a:pt x="0" y="130302"/>
                  </a:moveTo>
                  <a:cubicBezTo>
                    <a:pt x="0" y="58293"/>
                    <a:pt x="58293" y="0"/>
                    <a:pt x="130302" y="0"/>
                  </a:cubicBezTo>
                  <a:lnTo>
                    <a:pt x="10720832" y="0"/>
                  </a:lnTo>
                  <a:cubicBezTo>
                    <a:pt x="10792841" y="0"/>
                    <a:pt x="10851135" y="58293"/>
                    <a:pt x="10851135" y="130302"/>
                  </a:cubicBezTo>
                  <a:lnTo>
                    <a:pt x="10851135" y="1370203"/>
                  </a:lnTo>
                  <a:cubicBezTo>
                    <a:pt x="10851135" y="1442212"/>
                    <a:pt x="10792841" y="1500505"/>
                    <a:pt x="10720832" y="1500505"/>
                  </a:cubicBezTo>
                  <a:lnTo>
                    <a:pt x="130302" y="1500505"/>
                  </a:lnTo>
                  <a:cubicBezTo>
                    <a:pt x="58293" y="1500632"/>
                    <a:pt x="0" y="1442212"/>
                    <a:pt x="0" y="1370203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9601848" y="3092634"/>
            <a:ext cx="686333" cy="686333"/>
            <a:chOff x="0" y="0"/>
            <a:chExt cx="915111" cy="915111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9780289" y="3271076"/>
            <a:ext cx="329441" cy="329441"/>
            <a:chOff x="0" y="0"/>
            <a:chExt cx="439255" cy="439255"/>
          </a:xfrm>
        </p:grpSpPr>
        <p:sp>
          <p:nvSpPr>
            <p:cNvPr id="23" name="Freeform 23" descr="/home/claude/work/icons/check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8" b="8"/>
              </a:stretch>
            </a:blipFill>
          </p:spPr>
          <p:txBody>
            <a:bodyPr>
              <a:normAutofit fontScale="92500" lnSpcReduction="10000"/>
            </a:bodyPr>
            <a:lstStyle/>
            <a:p>
              <a:endParaRPr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0521534" y="2882608"/>
            <a:ext cx="6678054" cy="1106376"/>
            <a:chOff x="0" y="0"/>
            <a:chExt cx="8904072" cy="1475168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8904068" cy="1475165"/>
            </a:xfrm>
            <a:custGeom>
              <a:avLst/>
              <a:gdLst/>
              <a:ahLst/>
              <a:cxnLst/>
              <a:rect l="l" t="t" r="r" b="b"/>
              <a:pathLst>
                <a:path w="8904068" h="1475165">
                  <a:moveTo>
                    <a:pt x="0" y="0"/>
                  </a:moveTo>
                  <a:lnTo>
                    <a:pt x="8904068" y="0"/>
                  </a:lnTo>
                  <a:lnTo>
                    <a:pt x="8904068" y="1475165"/>
                  </a:lnTo>
                  <a:lnTo>
                    <a:pt x="0" y="1475165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7611" b="-67611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-38100"/>
              <a:ext cx="8904072" cy="1513268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101"/>
                </a:lnSpc>
              </a:pPr>
              <a:r>
                <a:rPr lang="en-US" sz="180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Izberite avtentično, a obvladljivo potrebo partnerja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814073" y="4226538"/>
            <a:ext cx="8138427" cy="1125436"/>
            <a:chOff x="0" y="0"/>
            <a:chExt cx="10851236" cy="1500581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10851135" cy="1500505"/>
            </a:xfrm>
            <a:custGeom>
              <a:avLst/>
              <a:gdLst/>
              <a:ahLst/>
              <a:cxnLst/>
              <a:rect l="l" t="t" r="r" b="b"/>
              <a:pathLst>
                <a:path w="10851135" h="1500505">
                  <a:moveTo>
                    <a:pt x="0" y="130302"/>
                  </a:moveTo>
                  <a:cubicBezTo>
                    <a:pt x="0" y="58293"/>
                    <a:pt x="58293" y="0"/>
                    <a:pt x="130302" y="0"/>
                  </a:cubicBezTo>
                  <a:lnTo>
                    <a:pt x="10720832" y="0"/>
                  </a:lnTo>
                  <a:cubicBezTo>
                    <a:pt x="10792841" y="0"/>
                    <a:pt x="10851135" y="58293"/>
                    <a:pt x="10851135" y="130302"/>
                  </a:cubicBezTo>
                  <a:lnTo>
                    <a:pt x="10851135" y="1370203"/>
                  </a:lnTo>
                  <a:cubicBezTo>
                    <a:pt x="10851135" y="1442212"/>
                    <a:pt x="10792841" y="1500505"/>
                    <a:pt x="10720832" y="1500505"/>
                  </a:cubicBezTo>
                  <a:lnTo>
                    <a:pt x="130302" y="1500505"/>
                  </a:lnTo>
                  <a:cubicBezTo>
                    <a:pt x="58293" y="1500632"/>
                    <a:pt x="0" y="1442212"/>
                    <a:pt x="0" y="1370203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1070686" y="4446089"/>
            <a:ext cx="686333" cy="686333"/>
            <a:chOff x="0" y="0"/>
            <a:chExt cx="915111" cy="915111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1249128" y="4624530"/>
            <a:ext cx="329441" cy="329441"/>
            <a:chOff x="0" y="0"/>
            <a:chExt cx="439255" cy="439255"/>
          </a:xfrm>
        </p:grpSpPr>
        <p:sp>
          <p:nvSpPr>
            <p:cNvPr id="32" name="Freeform 32" descr="/home/claude/work/icons/check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8" b="8"/>
              </a:stretch>
            </a:blipFill>
          </p:spPr>
          <p:txBody>
            <a:bodyPr>
              <a:normAutofit fontScale="92500" lnSpcReduction="10000"/>
            </a:bodyPr>
            <a:lstStyle/>
            <a:p>
              <a:endParaRPr/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990373" y="4236063"/>
            <a:ext cx="6678054" cy="1106376"/>
            <a:chOff x="0" y="0"/>
            <a:chExt cx="8904072" cy="1475168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8904068" cy="1475165"/>
            </a:xfrm>
            <a:custGeom>
              <a:avLst/>
              <a:gdLst/>
              <a:ahLst/>
              <a:cxnLst/>
              <a:rect l="l" t="t" r="r" b="b"/>
              <a:pathLst>
                <a:path w="8904068" h="1475165">
                  <a:moveTo>
                    <a:pt x="0" y="0"/>
                  </a:moveTo>
                  <a:lnTo>
                    <a:pt x="8904068" y="0"/>
                  </a:lnTo>
                  <a:lnTo>
                    <a:pt x="8904068" y="1475165"/>
                  </a:lnTo>
                  <a:lnTo>
                    <a:pt x="0" y="1475165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7611" b="-67611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0" y="-38100"/>
              <a:ext cx="8904072" cy="1513268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101"/>
                </a:lnSpc>
              </a:pPr>
              <a:r>
                <a:rPr lang="en-US" sz="180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Študente pripravite na etiko, vloge in pričakovanja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9345235" y="4226538"/>
            <a:ext cx="8138427" cy="1125436"/>
            <a:chOff x="0" y="0"/>
            <a:chExt cx="10851236" cy="1500581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10851135" cy="1500505"/>
            </a:xfrm>
            <a:custGeom>
              <a:avLst/>
              <a:gdLst/>
              <a:ahLst/>
              <a:cxnLst/>
              <a:rect l="l" t="t" r="r" b="b"/>
              <a:pathLst>
                <a:path w="10851135" h="1500505">
                  <a:moveTo>
                    <a:pt x="0" y="130302"/>
                  </a:moveTo>
                  <a:cubicBezTo>
                    <a:pt x="0" y="58293"/>
                    <a:pt x="58293" y="0"/>
                    <a:pt x="130302" y="0"/>
                  </a:cubicBezTo>
                  <a:lnTo>
                    <a:pt x="10720832" y="0"/>
                  </a:lnTo>
                  <a:cubicBezTo>
                    <a:pt x="10792841" y="0"/>
                    <a:pt x="10851135" y="58293"/>
                    <a:pt x="10851135" y="130302"/>
                  </a:cubicBezTo>
                  <a:lnTo>
                    <a:pt x="10851135" y="1370203"/>
                  </a:lnTo>
                  <a:cubicBezTo>
                    <a:pt x="10851135" y="1442212"/>
                    <a:pt x="10792841" y="1500505"/>
                    <a:pt x="10720832" y="1500505"/>
                  </a:cubicBezTo>
                  <a:lnTo>
                    <a:pt x="130302" y="1500505"/>
                  </a:lnTo>
                  <a:cubicBezTo>
                    <a:pt x="58293" y="1500632"/>
                    <a:pt x="0" y="1442212"/>
                    <a:pt x="0" y="1370203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9601848" y="4446089"/>
            <a:ext cx="686333" cy="686333"/>
            <a:chOff x="0" y="0"/>
            <a:chExt cx="915111" cy="915111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9780289" y="4624530"/>
            <a:ext cx="329441" cy="329441"/>
            <a:chOff x="0" y="0"/>
            <a:chExt cx="439255" cy="439255"/>
          </a:xfrm>
        </p:grpSpPr>
        <p:sp>
          <p:nvSpPr>
            <p:cNvPr id="41" name="Freeform 41" descr="/home/claude/work/icons/check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8" b="8"/>
              </a:stretch>
            </a:blipFill>
          </p:spPr>
          <p:txBody>
            <a:bodyPr>
              <a:normAutofit fontScale="92500" lnSpcReduction="10000"/>
            </a:bodyPr>
            <a:lstStyle/>
            <a:p>
              <a:endParaRPr/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10521534" y="4236063"/>
            <a:ext cx="6678054" cy="1106376"/>
            <a:chOff x="0" y="0"/>
            <a:chExt cx="8904072" cy="1475168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8904068" cy="1475165"/>
            </a:xfrm>
            <a:custGeom>
              <a:avLst/>
              <a:gdLst/>
              <a:ahLst/>
              <a:cxnLst/>
              <a:rect l="l" t="t" r="r" b="b"/>
              <a:pathLst>
                <a:path w="8904068" h="1475165">
                  <a:moveTo>
                    <a:pt x="0" y="0"/>
                  </a:moveTo>
                  <a:lnTo>
                    <a:pt x="8904068" y="0"/>
                  </a:lnTo>
                  <a:lnTo>
                    <a:pt x="8904068" y="1475165"/>
                  </a:lnTo>
                  <a:lnTo>
                    <a:pt x="0" y="1475165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7611" b="-67611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0" y="-38100"/>
              <a:ext cx="8904072" cy="1513268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101"/>
                </a:lnSpc>
              </a:pPr>
              <a:r>
                <a:rPr lang="en-US" sz="180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Dogovorite se o izdelkih, mejnikih in točkah povratnih informacij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814073" y="5579993"/>
            <a:ext cx="8138427" cy="1125436"/>
            <a:chOff x="0" y="0"/>
            <a:chExt cx="10851236" cy="1500581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10851135" cy="1500505"/>
            </a:xfrm>
            <a:custGeom>
              <a:avLst/>
              <a:gdLst/>
              <a:ahLst/>
              <a:cxnLst/>
              <a:rect l="l" t="t" r="r" b="b"/>
              <a:pathLst>
                <a:path w="10851135" h="1500505">
                  <a:moveTo>
                    <a:pt x="0" y="130302"/>
                  </a:moveTo>
                  <a:cubicBezTo>
                    <a:pt x="0" y="58293"/>
                    <a:pt x="58293" y="0"/>
                    <a:pt x="130302" y="0"/>
                  </a:cubicBezTo>
                  <a:lnTo>
                    <a:pt x="10720832" y="0"/>
                  </a:lnTo>
                  <a:cubicBezTo>
                    <a:pt x="10792841" y="0"/>
                    <a:pt x="10851135" y="58293"/>
                    <a:pt x="10851135" y="130302"/>
                  </a:cubicBezTo>
                  <a:lnTo>
                    <a:pt x="10851135" y="1370203"/>
                  </a:lnTo>
                  <a:cubicBezTo>
                    <a:pt x="10851135" y="1442212"/>
                    <a:pt x="10792841" y="1500505"/>
                    <a:pt x="10720832" y="1500505"/>
                  </a:cubicBezTo>
                  <a:lnTo>
                    <a:pt x="130302" y="1500505"/>
                  </a:lnTo>
                  <a:cubicBezTo>
                    <a:pt x="58293" y="1500632"/>
                    <a:pt x="0" y="1442212"/>
                    <a:pt x="0" y="1370203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1070686" y="5799544"/>
            <a:ext cx="686333" cy="686333"/>
            <a:chOff x="0" y="0"/>
            <a:chExt cx="915111" cy="915111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1249128" y="5977985"/>
            <a:ext cx="329441" cy="329441"/>
            <a:chOff x="0" y="0"/>
            <a:chExt cx="439255" cy="439255"/>
          </a:xfrm>
        </p:grpSpPr>
        <p:sp>
          <p:nvSpPr>
            <p:cNvPr id="50" name="Freeform 50" descr="/home/claude/work/icons/check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8" b="8"/>
              </a:stretch>
            </a:blipFill>
          </p:spPr>
          <p:txBody>
            <a:bodyPr>
              <a:normAutofit fontScale="92500" lnSpcReduction="10000"/>
            </a:bodyPr>
            <a:lstStyle/>
            <a:p>
              <a:endParaRPr/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1990373" y="5589518"/>
            <a:ext cx="6678054" cy="1106376"/>
            <a:chOff x="0" y="0"/>
            <a:chExt cx="8904072" cy="1475168"/>
          </a:xfrm>
        </p:grpSpPr>
        <p:sp>
          <p:nvSpPr>
            <p:cNvPr id="52" name="Freeform 52"/>
            <p:cNvSpPr/>
            <p:nvPr/>
          </p:nvSpPr>
          <p:spPr>
            <a:xfrm>
              <a:off x="0" y="0"/>
              <a:ext cx="8904068" cy="1475165"/>
            </a:xfrm>
            <a:custGeom>
              <a:avLst/>
              <a:gdLst/>
              <a:ahLst/>
              <a:cxnLst/>
              <a:rect l="l" t="t" r="r" b="b"/>
              <a:pathLst>
                <a:path w="8904068" h="1475165">
                  <a:moveTo>
                    <a:pt x="0" y="0"/>
                  </a:moveTo>
                  <a:lnTo>
                    <a:pt x="8904068" y="0"/>
                  </a:lnTo>
                  <a:lnTo>
                    <a:pt x="8904068" y="1475165"/>
                  </a:lnTo>
                  <a:lnTo>
                    <a:pt x="0" y="1475165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7611" b="-67611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53" name="TextBox 53"/>
            <p:cNvSpPr txBox="1"/>
            <p:nvPr/>
          </p:nvSpPr>
          <p:spPr>
            <a:xfrm>
              <a:off x="0" y="-38100"/>
              <a:ext cx="8904072" cy="1513268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101"/>
                </a:lnSpc>
              </a:pPr>
              <a:r>
                <a:rPr lang="en-US" sz="180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Vključite refleksijo pred delovanjem, med njim in po njem</a:t>
              </a:r>
            </a:p>
          </p:txBody>
        </p:sp>
      </p:grpSp>
      <p:grpSp>
        <p:nvGrpSpPr>
          <p:cNvPr id="54" name="Group 54"/>
          <p:cNvGrpSpPr/>
          <p:nvPr/>
        </p:nvGrpSpPr>
        <p:grpSpPr>
          <a:xfrm>
            <a:off x="9345235" y="5579993"/>
            <a:ext cx="8138427" cy="1125436"/>
            <a:chOff x="0" y="0"/>
            <a:chExt cx="10851236" cy="1500581"/>
          </a:xfrm>
        </p:grpSpPr>
        <p:sp>
          <p:nvSpPr>
            <p:cNvPr id="55" name="Freeform 55"/>
            <p:cNvSpPr/>
            <p:nvPr/>
          </p:nvSpPr>
          <p:spPr>
            <a:xfrm>
              <a:off x="0" y="0"/>
              <a:ext cx="10851135" cy="1500505"/>
            </a:xfrm>
            <a:custGeom>
              <a:avLst/>
              <a:gdLst/>
              <a:ahLst/>
              <a:cxnLst/>
              <a:rect l="l" t="t" r="r" b="b"/>
              <a:pathLst>
                <a:path w="10851135" h="1500505">
                  <a:moveTo>
                    <a:pt x="0" y="130302"/>
                  </a:moveTo>
                  <a:cubicBezTo>
                    <a:pt x="0" y="58293"/>
                    <a:pt x="58293" y="0"/>
                    <a:pt x="130302" y="0"/>
                  </a:cubicBezTo>
                  <a:lnTo>
                    <a:pt x="10720832" y="0"/>
                  </a:lnTo>
                  <a:cubicBezTo>
                    <a:pt x="10792841" y="0"/>
                    <a:pt x="10851135" y="58293"/>
                    <a:pt x="10851135" y="130302"/>
                  </a:cubicBezTo>
                  <a:lnTo>
                    <a:pt x="10851135" y="1370203"/>
                  </a:lnTo>
                  <a:cubicBezTo>
                    <a:pt x="10851135" y="1442212"/>
                    <a:pt x="10792841" y="1500505"/>
                    <a:pt x="10720832" y="1500505"/>
                  </a:cubicBezTo>
                  <a:lnTo>
                    <a:pt x="130302" y="1500505"/>
                  </a:lnTo>
                  <a:cubicBezTo>
                    <a:pt x="58293" y="1500632"/>
                    <a:pt x="0" y="1442212"/>
                    <a:pt x="0" y="1370203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56" name="Group 56"/>
          <p:cNvGrpSpPr/>
          <p:nvPr/>
        </p:nvGrpSpPr>
        <p:grpSpPr>
          <a:xfrm>
            <a:off x="9601848" y="5799544"/>
            <a:ext cx="686333" cy="686333"/>
            <a:chOff x="0" y="0"/>
            <a:chExt cx="915111" cy="915111"/>
          </a:xfrm>
        </p:grpSpPr>
        <p:sp>
          <p:nvSpPr>
            <p:cNvPr id="57" name="Freeform 57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58" name="Group 58"/>
          <p:cNvGrpSpPr/>
          <p:nvPr/>
        </p:nvGrpSpPr>
        <p:grpSpPr>
          <a:xfrm>
            <a:off x="9780289" y="5977985"/>
            <a:ext cx="329441" cy="329441"/>
            <a:chOff x="0" y="0"/>
            <a:chExt cx="439255" cy="439255"/>
          </a:xfrm>
        </p:grpSpPr>
        <p:sp>
          <p:nvSpPr>
            <p:cNvPr id="59" name="Freeform 59" descr="/home/claude/work/icons/check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8" b="8"/>
              </a:stretch>
            </a:blipFill>
          </p:spPr>
          <p:txBody>
            <a:bodyPr>
              <a:normAutofit fontScale="92500" lnSpcReduction="10000"/>
            </a:bodyPr>
            <a:lstStyle/>
            <a:p>
              <a:endParaRPr/>
            </a:p>
          </p:txBody>
        </p:sp>
      </p:grpSp>
      <p:grpSp>
        <p:nvGrpSpPr>
          <p:cNvPr id="60" name="Group 60"/>
          <p:cNvGrpSpPr/>
          <p:nvPr/>
        </p:nvGrpSpPr>
        <p:grpSpPr>
          <a:xfrm>
            <a:off x="10521534" y="5589518"/>
            <a:ext cx="6678054" cy="1106376"/>
            <a:chOff x="0" y="0"/>
            <a:chExt cx="8904072" cy="1475168"/>
          </a:xfrm>
        </p:grpSpPr>
        <p:sp>
          <p:nvSpPr>
            <p:cNvPr id="61" name="Freeform 61"/>
            <p:cNvSpPr/>
            <p:nvPr/>
          </p:nvSpPr>
          <p:spPr>
            <a:xfrm>
              <a:off x="0" y="0"/>
              <a:ext cx="8904068" cy="1475165"/>
            </a:xfrm>
            <a:custGeom>
              <a:avLst/>
              <a:gdLst/>
              <a:ahLst/>
              <a:cxnLst/>
              <a:rect l="l" t="t" r="r" b="b"/>
              <a:pathLst>
                <a:path w="8904068" h="1475165">
                  <a:moveTo>
                    <a:pt x="0" y="0"/>
                  </a:moveTo>
                  <a:lnTo>
                    <a:pt x="8904068" y="0"/>
                  </a:lnTo>
                  <a:lnTo>
                    <a:pt x="8904068" y="1475165"/>
                  </a:lnTo>
                  <a:lnTo>
                    <a:pt x="0" y="1475165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7611" b="-67611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62" name="TextBox 62"/>
            <p:cNvSpPr txBox="1"/>
            <p:nvPr/>
          </p:nvSpPr>
          <p:spPr>
            <a:xfrm>
              <a:off x="0" y="-38100"/>
              <a:ext cx="8904072" cy="1513268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101"/>
                </a:lnSpc>
              </a:pPr>
              <a:r>
                <a:rPr lang="en-US" sz="180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Ocenite proces, izdelek, timsko delo in refleksijo</a:t>
              </a:r>
            </a:p>
          </p:txBody>
        </p:sp>
      </p:grpSp>
      <p:grpSp>
        <p:nvGrpSpPr>
          <p:cNvPr id="63" name="Group 63"/>
          <p:cNvGrpSpPr/>
          <p:nvPr/>
        </p:nvGrpSpPr>
        <p:grpSpPr>
          <a:xfrm>
            <a:off x="814073" y="6933448"/>
            <a:ext cx="8138427" cy="1125436"/>
            <a:chOff x="0" y="0"/>
            <a:chExt cx="10851236" cy="1500581"/>
          </a:xfrm>
        </p:grpSpPr>
        <p:sp>
          <p:nvSpPr>
            <p:cNvPr id="64" name="Freeform 64"/>
            <p:cNvSpPr/>
            <p:nvPr/>
          </p:nvSpPr>
          <p:spPr>
            <a:xfrm>
              <a:off x="0" y="0"/>
              <a:ext cx="10851135" cy="1500505"/>
            </a:xfrm>
            <a:custGeom>
              <a:avLst/>
              <a:gdLst/>
              <a:ahLst/>
              <a:cxnLst/>
              <a:rect l="l" t="t" r="r" b="b"/>
              <a:pathLst>
                <a:path w="10851135" h="1500505">
                  <a:moveTo>
                    <a:pt x="0" y="130302"/>
                  </a:moveTo>
                  <a:cubicBezTo>
                    <a:pt x="0" y="58293"/>
                    <a:pt x="58293" y="0"/>
                    <a:pt x="130302" y="0"/>
                  </a:cubicBezTo>
                  <a:lnTo>
                    <a:pt x="10720832" y="0"/>
                  </a:lnTo>
                  <a:cubicBezTo>
                    <a:pt x="10792841" y="0"/>
                    <a:pt x="10851135" y="58293"/>
                    <a:pt x="10851135" y="130302"/>
                  </a:cubicBezTo>
                  <a:lnTo>
                    <a:pt x="10851135" y="1370203"/>
                  </a:lnTo>
                  <a:cubicBezTo>
                    <a:pt x="10851135" y="1442212"/>
                    <a:pt x="10792841" y="1500505"/>
                    <a:pt x="10720832" y="1500505"/>
                  </a:cubicBezTo>
                  <a:lnTo>
                    <a:pt x="130302" y="1500505"/>
                  </a:lnTo>
                  <a:cubicBezTo>
                    <a:pt x="58293" y="1500632"/>
                    <a:pt x="0" y="1442212"/>
                    <a:pt x="0" y="1370203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65" name="Group 65"/>
          <p:cNvGrpSpPr/>
          <p:nvPr/>
        </p:nvGrpSpPr>
        <p:grpSpPr>
          <a:xfrm>
            <a:off x="1070686" y="7152999"/>
            <a:ext cx="686333" cy="686333"/>
            <a:chOff x="0" y="0"/>
            <a:chExt cx="915111" cy="915111"/>
          </a:xfrm>
        </p:grpSpPr>
        <p:sp>
          <p:nvSpPr>
            <p:cNvPr id="66" name="Freeform 66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67" name="Group 67"/>
          <p:cNvGrpSpPr/>
          <p:nvPr/>
        </p:nvGrpSpPr>
        <p:grpSpPr>
          <a:xfrm>
            <a:off x="1249128" y="7331440"/>
            <a:ext cx="329441" cy="329441"/>
            <a:chOff x="0" y="0"/>
            <a:chExt cx="439255" cy="439255"/>
          </a:xfrm>
        </p:grpSpPr>
        <p:sp>
          <p:nvSpPr>
            <p:cNvPr id="68" name="Freeform 68" descr="/home/claude/work/icons/check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8" b="8"/>
              </a:stretch>
            </a:blipFill>
          </p:spPr>
          <p:txBody>
            <a:bodyPr>
              <a:normAutofit fontScale="92500" lnSpcReduction="10000"/>
            </a:bodyPr>
            <a:lstStyle/>
            <a:p>
              <a:endParaRPr/>
            </a:p>
          </p:txBody>
        </p:sp>
      </p:grpSp>
      <p:grpSp>
        <p:nvGrpSpPr>
          <p:cNvPr id="69" name="Group 69"/>
          <p:cNvGrpSpPr/>
          <p:nvPr/>
        </p:nvGrpSpPr>
        <p:grpSpPr>
          <a:xfrm>
            <a:off x="1990373" y="6942973"/>
            <a:ext cx="6678054" cy="1106376"/>
            <a:chOff x="0" y="0"/>
            <a:chExt cx="8904072" cy="1475168"/>
          </a:xfrm>
        </p:grpSpPr>
        <p:sp>
          <p:nvSpPr>
            <p:cNvPr id="70" name="Freeform 70"/>
            <p:cNvSpPr/>
            <p:nvPr/>
          </p:nvSpPr>
          <p:spPr>
            <a:xfrm>
              <a:off x="0" y="0"/>
              <a:ext cx="8904068" cy="1475165"/>
            </a:xfrm>
            <a:custGeom>
              <a:avLst/>
              <a:gdLst/>
              <a:ahLst/>
              <a:cxnLst/>
              <a:rect l="l" t="t" r="r" b="b"/>
              <a:pathLst>
                <a:path w="8904068" h="1475165">
                  <a:moveTo>
                    <a:pt x="0" y="0"/>
                  </a:moveTo>
                  <a:lnTo>
                    <a:pt x="8904068" y="0"/>
                  </a:lnTo>
                  <a:lnTo>
                    <a:pt x="8904068" y="1475165"/>
                  </a:lnTo>
                  <a:lnTo>
                    <a:pt x="0" y="1475165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7611" b="-67611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71" name="TextBox 71"/>
            <p:cNvSpPr txBox="1"/>
            <p:nvPr/>
          </p:nvSpPr>
          <p:spPr>
            <a:xfrm>
              <a:off x="0" y="-38100"/>
              <a:ext cx="8904072" cy="1513268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101"/>
                </a:lnSpc>
              </a:pPr>
              <a:r>
                <a:rPr lang="en-US" sz="180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Zberite povratne informacije partnerjev in študentov</a:t>
              </a:r>
            </a:p>
          </p:txBody>
        </p:sp>
      </p:grpSp>
      <p:grpSp>
        <p:nvGrpSpPr>
          <p:cNvPr id="72" name="Group 72"/>
          <p:cNvGrpSpPr/>
          <p:nvPr/>
        </p:nvGrpSpPr>
        <p:grpSpPr>
          <a:xfrm>
            <a:off x="9345235" y="6933448"/>
            <a:ext cx="8138427" cy="1125436"/>
            <a:chOff x="0" y="0"/>
            <a:chExt cx="10851236" cy="1500581"/>
          </a:xfrm>
        </p:grpSpPr>
        <p:sp>
          <p:nvSpPr>
            <p:cNvPr id="73" name="Freeform 73"/>
            <p:cNvSpPr/>
            <p:nvPr/>
          </p:nvSpPr>
          <p:spPr>
            <a:xfrm>
              <a:off x="0" y="0"/>
              <a:ext cx="10851135" cy="1500505"/>
            </a:xfrm>
            <a:custGeom>
              <a:avLst/>
              <a:gdLst/>
              <a:ahLst/>
              <a:cxnLst/>
              <a:rect l="l" t="t" r="r" b="b"/>
              <a:pathLst>
                <a:path w="10851135" h="1500505">
                  <a:moveTo>
                    <a:pt x="0" y="130302"/>
                  </a:moveTo>
                  <a:cubicBezTo>
                    <a:pt x="0" y="58293"/>
                    <a:pt x="58293" y="0"/>
                    <a:pt x="130302" y="0"/>
                  </a:cubicBezTo>
                  <a:lnTo>
                    <a:pt x="10720832" y="0"/>
                  </a:lnTo>
                  <a:cubicBezTo>
                    <a:pt x="10792841" y="0"/>
                    <a:pt x="10851135" y="58293"/>
                    <a:pt x="10851135" y="130302"/>
                  </a:cubicBezTo>
                  <a:lnTo>
                    <a:pt x="10851135" y="1370203"/>
                  </a:lnTo>
                  <a:cubicBezTo>
                    <a:pt x="10851135" y="1442212"/>
                    <a:pt x="10792841" y="1500505"/>
                    <a:pt x="10720832" y="1500505"/>
                  </a:cubicBezTo>
                  <a:lnTo>
                    <a:pt x="130302" y="1500505"/>
                  </a:lnTo>
                  <a:cubicBezTo>
                    <a:pt x="58293" y="1500632"/>
                    <a:pt x="0" y="1442212"/>
                    <a:pt x="0" y="1370203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74" name="Group 74"/>
          <p:cNvGrpSpPr/>
          <p:nvPr/>
        </p:nvGrpSpPr>
        <p:grpSpPr>
          <a:xfrm>
            <a:off x="9601848" y="7152999"/>
            <a:ext cx="686333" cy="686333"/>
            <a:chOff x="0" y="0"/>
            <a:chExt cx="915111" cy="915111"/>
          </a:xfrm>
        </p:grpSpPr>
        <p:sp>
          <p:nvSpPr>
            <p:cNvPr id="75" name="Freeform 75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76" name="Group 76"/>
          <p:cNvGrpSpPr/>
          <p:nvPr/>
        </p:nvGrpSpPr>
        <p:grpSpPr>
          <a:xfrm>
            <a:off x="9780289" y="7331440"/>
            <a:ext cx="329441" cy="329441"/>
            <a:chOff x="0" y="0"/>
            <a:chExt cx="439255" cy="439255"/>
          </a:xfrm>
        </p:grpSpPr>
        <p:sp>
          <p:nvSpPr>
            <p:cNvPr id="77" name="Freeform 77" descr="/home/claude/work/icons/check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8" b="8"/>
              </a:stretch>
            </a:blipFill>
          </p:spPr>
          <p:txBody>
            <a:bodyPr>
              <a:normAutofit fontScale="92500" lnSpcReduction="10000"/>
            </a:bodyPr>
            <a:lstStyle/>
            <a:p>
              <a:endParaRPr/>
            </a:p>
          </p:txBody>
        </p:sp>
      </p:grpSp>
      <p:grpSp>
        <p:nvGrpSpPr>
          <p:cNvPr id="78" name="Group 78"/>
          <p:cNvGrpSpPr/>
          <p:nvPr/>
        </p:nvGrpSpPr>
        <p:grpSpPr>
          <a:xfrm>
            <a:off x="10521534" y="6942973"/>
            <a:ext cx="6678054" cy="1106376"/>
            <a:chOff x="0" y="0"/>
            <a:chExt cx="8904072" cy="1475168"/>
          </a:xfrm>
        </p:grpSpPr>
        <p:sp>
          <p:nvSpPr>
            <p:cNvPr id="79" name="Freeform 79"/>
            <p:cNvSpPr/>
            <p:nvPr/>
          </p:nvSpPr>
          <p:spPr>
            <a:xfrm>
              <a:off x="0" y="0"/>
              <a:ext cx="8904068" cy="1475165"/>
            </a:xfrm>
            <a:custGeom>
              <a:avLst/>
              <a:gdLst/>
              <a:ahLst/>
              <a:cxnLst/>
              <a:rect l="l" t="t" r="r" b="b"/>
              <a:pathLst>
                <a:path w="8904068" h="1475165">
                  <a:moveTo>
                    <a:pt x="0" y="0"/>
                  </a:moveTo>
                  <a:lnTo>
                    <a:pt x="8904068" y="0"/>
                  </a:lnTo>
                  <a:lnTo>
                    <a:pt x="8904068" y="1475165"/>
                  </a:lnTo>
                  <a:lnTo>
                    <a:pt x="0" y="1475165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7611" b="-67611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80" name="TextBox 80"/>
            <p:cNvSpPr txBox="1"/>
            <p:nvPr/>
          </p:nvSpPr>
          <p:spPr>
            <a:xfrm>
              <a:off x="0" y="-38100"/>
              <a:ext cx="8904072" cy="1513268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101"/>
                </a:lnSpc>
              </a:pPr>
              <a:r>
                <a:rPr lang="en-US" sz="180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Dokumentirajte dokaze za portfolie ali mikrodokazila</a:t>
              </a:r>
            </a:p>
          </p:txBody>
        </p:sp>
      </p:grpSp>
      <p:grpSp>
        <p:nvGrpSpPr>
          <p:cNvPr id="81" name="Group 81"/>
          <p:cNvGrpSpPr/>
          <p:nvPr/>
        </p:nvGrpSpPr>
        <p:grpSpPr>
          <a:xfrm>
            <a:off x="814073" y="8286902"/>
            <a:ext cx="8138427" cy="1125436"/>
            <a:chOff x="0" y="0"/>
            <a:chExt cx="10851236" cy="1500581"/>
          </a:xfrm>
        </p:grpSpPr>
        <p:sp>
          <p:nvSpPr>
            <p:cNvPr id="82" name="Freeform 82"/>
            <p:cNvSpPr/>
            <p:nvPr/>
          </p:nvSpPr>
          <p:spPr>
            <a:xfrm>
              <a:off x="0" y="0"/>
              <a:ext cx="10851135" cy="1500505"/>
            </a:xfrm>
            <a:custGeom>
              <a:avLst/>
              <a:gdLst/>
              <a:ahLst/>
              <a:cxnLst/>
              <a:rect l="l" t="t" r="r" b="b"/>
              <a:pathLst>
                <a:path w="10851135" h="1500505">
                  <a:moveTo>
                    <a:pt x="0" y="130302"/>
                  </a:moveTo>
                  <a:cubicBezTo>
                    <a:pt x="0" y="58293"/>
                    <a:pt x="58293" y="0"/>
                    <a:pt x="130302" y="0"/>
                  </a:cubicBezTo>
                  <a:lnTo>
                    <a:pt x="10720832" y="0"/>
                  </a:lnTo>
                  <a:cubicBezTo>
                    <a:pt x="10792841" y="0"/>
                    <a:pt x="10851135" y="58293"/>
                    <a:pt x="10851135" y="130302"/>
                  </a:cubicBezTo>
                  <a:lnTo>
                    <a:pt x="10851135" y="1370203"/>
                  </a:lnTo>
                  <a:cubicBezTo>
                    <a:pt x="10851135" y="1442212"/>
                    <a:pt x="10792841" y="1500505"/>
                    <a:pt x="10720832" y="1500505"/>
                  </a:cubicBezTo>
                  <a:lnTo>
                    <a:pt x="130302" y="1500505"/>
                  </a:lnTo>
                  <a:cubicBezTo>
                    <a:pt x="58293" y="1500632"/>
                    <a:pt x="0" y="1442212"/>
                    <a:pt x="0" y="1370203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83" name="Group 83"/>
          <p:cNvGrpSpPr/>
          <p:nvPr/>
        </p:nvGrpSpPr>
        <p:grpSpPr>
          <a:xfrm>
            <a:off x="1070686" y="8506454"/>
            <a:ext cx="686333" cy="686333"/>
            <a:chOff x="0" y="0"/>
            <a:chExt cx="915111" cy="915111"/>
          </a:xfrm>
        </p:grpSpPr>
        <p:sp>
          <p:nvSpPr>
            <p:cNvPr id="84" name="Freeform 84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85" name="Group 85"/>
          <p:cNvGrpSpPr/>
          <p:nvPr/>
        </p:nvGrpSpPr>
        <p:grpSpPr>
          <a:xfrm>
            <a:off x="1249128" y="8684895"/>
            <a:ext cx="329441" cy="329441"/>
            <a:chOff x="0" y="0"/>
            <a:chExt cx="439255" cy="439255"/>
          </a:xfrm>
        </p:grpSpPr>
        <p:sp>
          <p:nvSpPr>
            <p:cNvPr id="86" name="Freeform 86" descr="/home/claude/work/icons/check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8" b="8"/>
              </a:stretch>
            </a:blipFill>
          </p:spPr>
          <p:txBody>
            <a:bodyPr>
              <a:normAutofit fontScale="92500" lnSpcReduction="10000"/>
            </a:bodyPr>
            <a:lstStyle/>
            <a:p>
              <a:endParaRPr/>
            </a:p>
          </p:txBody>
        </p:sp>
      </p:grpSp>
      <p:grpSp>
        <p:nvGrpSpPr>
          <p:cNvPr id="87" name="Group 87"/>
          <p:cNvGrpSpPr/>
          <p:nvPr/>
        </p:nvGrpSpPr>
        <p:grpSpPr>
          <a:xfrm>
            <a:off x="1990373" y="8296437"/>
            <a:ext cx="6678054" cy="1106376"/>
            <a:chOff x="0" y="0"/>
            <a:chExt cx="8904072" cy="1475168"/>
          </a:xfrm>
        </p:grpSpPr>
        <p:sp>
          <p:nvSpPr>
            <p:cNvPr id="88" name="Freeform 88"/>
            <p:cNvSpPr/>
            <p:nvPr/>
          </p:nvSpPr>
          <p:spPr>
            <a:xfrm>
              <a:off x="0" y="0"/>
              <a:ext cx="8904068" cy="1475165"/>
            </a:xfrm>
            <a:custGeom>
              <a:avLst/>
              <a:gdLst/>
              <a:ahLst/>
              <a:cxnLst/>
              <a:rect l="l" t="t" r="r" b="b"/>
              <a:pathLst>
                <a:path w="8904068" h="1475165">
                  <a:moveTo>
                    <a:pt x="0" y="0"/>
                  </a:moveTo>
                  <a:lnTo>
                    <a:pt x="8904068" y="0"/>
                  </a:lnTo>
                  <a:lnTo>
                    <a:pt x="8904068" y="1475165"/>
                  </a:lnTo>
                  <a:lnTo>
                    <a:pt x="0" y="1475165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7611" b="-67611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89" name="TextBox 89"/>
            <p:cNvSpPr txBox="1"/>
            <p:nvPr/>
          </p:nvSpPr>
          <p:spPr>
            <a:xfrm>
              <a:off x="0" y="-38100"/>
              <a:ext cx="8904072" cy="1513268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101"/>
                </a:lnSpc>
              </a:pPr>
              <a:r>
                <a:rPr lang="en-US" sz="180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Preglejte aktivnost in izboljšajte naslednji cikel</a:t>
              </a:r>
            </a:p>
          </p:txBody>
        </p:sp>
      </p:grpSp>
      <p:grpSp>
        <p:nvGrpSpPr>
          <p:cNvPr id="90" name="Group 90"/>
          <p:cNvGrpSpPr/>
          <p:nvPr/>
        </p:nvGrpSpPr>
        <p:grpSpPr>
          <a:xfrm>
            <a:off x="9345235" y="8286902"/>
            <a:ext cx="8138427" cy="1125436"/>
            <a:chOff x="0" y="0"/>
            <a:chExt cx="10851236" cy="1500581"/>
          </a:xfrm>
        </p:grpSpPr>
        <p:sp>
          <p:nvSpPr>
            <p:cNvPr id="91" name="Freeform 91"/>
            <p:cNvSpPr/>
            <p:nvPr/>
          </p:nvSpPr>
          <p:spPr>
            <a:xfrm>
              <a:off x="0" y="0"/>
              <a:ext cx="10851135" cy="1500505"/>
            </a:xfrm>
            <a:custGeom>
              <a:avLst/>
              <a:gdLst/>
              <a:ahLst/>
              <a:cxnLst/>
              <a:rect l="l" t="t" r="r" b="b"/>
              <a:pathLst>
                <a:path w="10851135" h="1500505">
                  <a:moveTo>
                    <a:pt x="0" y="130302"/>
                  </a:moveTo>
                  <a:cubicBezTo>
                    <a:pt x="0" y="58293"/>
                    <a:pt x="58293" y="0"/>
                    <a:pt x="130302" y="0"/>
                  </a:cubicBezTo>
                  <a:lnTo>
                    <a:pt x="10720832" y="0"/>
                  </a:lnTo>
                  <a:cubicBezTo>
                    <a:pt x="10792841" y="0"/>
                    <a:pt x="10851135" y="58293"/>
                    <a:pt x="10851135" y="130302"/>
                  </a:cubicBezTo>
                  <a:lnTo>
                    <a:pt x="10851135" y="1370203"/>
                  </a:lnTo>
                  <a:cubicBezTo>
                    <a:pt x="10851135" y="1442212"/>
                    <a:pt x="10792841" y="1500505"/>
                    <a:pt x="10720832" y="1500505"/>
                  </a:cubicBezTo>
                  <a:lnTo>
                    <a:pt x="130302" y="1500505"/>
                  </a:lnTo>
                  <a:cubicBezTo>
                    <a:pt x="58293" y="1500632"/>
                    <a:pt x="0" y="1442212"/>
                    <a:pt x="0" y="1370203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92" name="Group 92"/>
          <p:cNvGrpSpPr/>
          <p:nvPr/>
        </p:nvGrpSpPr>
        <p:grpSpPr>
          <a:xfrm>
            <a:off x="9601848" y="8506454"/>
            <a:ext cx="686333" cy="686333"/>
            <a:chOff x="0" y="0"/>
            <a:chExt cx="915111" cy="915111"/>
          </a:xfrm>
        </p:grpSpPr>
        <p:sp>
          <p:nvSpPr>
            <p:cNvPr id="93" name="Freeform 93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94" name="Group 94"/>
          <p:cNvGrpSpPr/>
          <p:nvPr/>
        </p:nvGrpSpPr>
        <p:grpSpPr>
          <a:xfrm>
            <a:off x="9780289" y="8684895"/>
            <a:ext cx="329441" cy="329441"/>
            <a:chOff x="0" y="0"/>
            <a:chExt cx="439255" cy="439255"/>
          </a:xfrm>
        </p:grpSpPr>
        <p:sp>
          <p:nvSpPr>
            <p:cNvPr id="95" name="Freeform 95" descr="/home/claude/work/icons/check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8" b="8"/>
              </a:stretch>
            </a:blipFill>
          </p:spPr>
          <p:txBody>
            <a:bodyPr>
              <a:normAutofit fontScale="92500" lnSpcReduction="10000"/>
            </a:bodyPr>
            <a:lstStyle/>
            <a:p>
              <a:endParaRPr/>
            </a:p>
          </p:txBody>
        </p:sp>
      </p:grpSp>
      <p:grpSp>
        <p:nvGrpSpPr>
          <p:cNvPr id="96" name="Group 96"/>
          <p:cNvGrpSpPr/>
          <p:nvPr/>
        </p:nvGrpSpPr>
        <p:grpSpPr>
          <a:xfrm>
            <a:off x="10521534" y="8296437"/>
            <a:ext cx="6678054" cy="1106376"/>
            <a:chOff x="0" y="0"/>
            <a:chExt cx="8904072" cy="1475168"/>
          </a:xfrm>
        </p:grpSpPr>
        <p:sp>
          <p:nvSpPr>
            <p:cNvPr id="97" name="Freeform 97"/>
            <p:cNvSpPr/>
            <p:nvPr/>
          </p:nvSpPr>
          <p:spPr>
            <a:xfrm>
              <a:off x="0" y="0"/>
              <a:ext cx="8904068" cy="1475165"/>
            </a:xfrm>
            <a:custGeom>
              <a:avLst/>
              <a:gdLst/>
              <a:ahLst/>
              <a:cxnLst/>
              <a:rect l="l" t="t" r="r" b="b"/>
              <a:pathLst>
                <a:path w="8904068" h="1475165">
                  <a:moveTo>
                    <a:pt x="0" y="0"/>
                  </a:moveTo>
                  <a:lnTo>
                    <a:pt x="8904068" y="0"/>
                  </a:lnTo>
                  <a:lnTo>
                    <a:pt x="8904068" y="1475165"/>
                  </a:lnTo>
                  <a:lnTo>
                    <a:pt x="0" y="1475165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7611" b="-67611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98" name="TextBox 98"/>
            <p:cNvSpPr txBox="1"/>
            <p:nvPr/>
          </p:nvSpPr>
          <p:spPr>
            <a:xfrm>
              <a:off x="0" y="-38100"/>
              <a:ext cx="8904072" cy="1513268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101"/>
                </a:lnSpc>
              </a:pPr>
              <a:r>
                <a:rPr lang="en-US" sz="180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Dobre prakse delite znotraj institucije</a:t>
              </a:r>
            </a:p>
          </p:txBody>
        </p:sp>
      </p:grpSp>
      <p:pic>
        <p:nvPicPr>
          <p:cNvPr id="99" name="ElevenLabs_2026-09-10T07_04_12_Alexandra - Conversational and Real_pvc_sp108_s15_sb99_v3">
            <a:hlinkClick r:id="" action="ppaction://media"/>
            <a:extLst>
              <a:ext uri="{FF2B5EF4-FFF2-40B4-BE49-F238E27FC236}">
                <a16:creationId xmlns:a16="http://schemas.microsoft.com/office/drawing/2014/main" id="{5A6E2034-9EFF-C81B-973E-B286165F879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238928" y="1001997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804" fill="hold"/>
                                        <p:tgtEl>
                                          <p:spTgt spid="9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9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79A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1080000">
            <a:off x="11804980" y="-2745343"/>
            <a:ext cx="10981382" cy="9608706"/>
            <a:chOff x="0" y="0"/>
            <a:chExt cx="14641843" cy="1281160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641830" cy="12811633"/>
            </a:xfrm>
            <a:custGeom>
              <a:avLst/>
              <a:gdLst/>
              <a:ahLst/>
              <a:cxnLst/>
              <a:rect l="l" t="t" r="r" b="b"/>
              <a:pathLst>
                <a:path w="14641830" h="12811633">
                  <a:moveTo>
                    <a:pt x="0" y="915162"/>
                  </a:moveTo>
                  <a:cubicBezTo>
                    <a:pt x="0" y="409702"/>
                    <a:pt x="409702" y="0"/>
                    <a:pt x="915162" y="0"/>
                  </a:cubicBezTo>
                  <a:lnTo>
                    <a:pt x="13726668" y="0"/>
                  </a:lnTo>
                  <a:cubicBezTo>
                    <a:pt x="14232128" y="0"/>
                    <a:pt x="14641830" y="409702"/>
                    <a:pt x="14641830" y="915162"/>
                  </a:cubicBezTo>
                  <a:lnTo>
                    <a:pt x="14641830" y="11896471"/>
                  </a:lnTo>
                  <a:cubicBezTo>
                    <a:pt x="14641830" y="12401931"/>
                    <a:pt x="14232128" y="12811633"/>
                    <a:pt x="13726668" y="12811633"/>
                  </a:cubicBezTo>
                  <a:lnTo>
                    <a:pt x="915162" y="12811633"/>
                  </a:lnTo>
                  <a:cubicBezTo>
                    <a:pt x="409702" y="12811633"/>
                    <a:pt x="0" y="12401931"/>
                    <a:pt x="0" y="11896471"/>
                  </a:cubicBezTo>
                  <a:close/>
                </a:path>
              </a:pathLst>
            </a:custGeom>
            <a:solidFill>
              <a:srgbClr val="0A5F80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960872" y="823608"/>
            <a:ext cx="10981382" cy="549069"/>
            <a:chOff x="0" y="0"/>
            <a:chExt cx="14641843" cy="732092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641840" cy="732092"/>
            </a:xfrm>
            <a:custGeom>
              <a:avLst/>
              <a:gdLst/>
              <a:ahLst/>
              <a:cxnLst/>
              <a:rect l="l" t="t" r="r" b="b"/>
              <a:pathLst>
                <a:path w="14641840" h="732092">
                  <a:moveTo>
                    <a:pt x="0" y="0"/>
                  </a:moveTo>
                  <a:lnTo>
                    <a:pt x="14641840" y="0"/>
                  </a:lnTo>
                  <a:lnTo>
                    <a:pt x="14641840" y="732092"/>
                  </a:lnTo>
                  <a:lnTo>
                    <a:pt x="0" y="73209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339700" b="-33970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47625"/>
              <a:ext cx="14641843" cy="779717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21"/>
                </a:lnSpc>
              </a:pPr>
              <a:r>
                <a:rPr lang="en-US" sz="2101" b="1" spc="450">
                  <a:solidFill>
                    <a:srgbClr val="BFE2EE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POGLAVJE 4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33421" y="1345216"/>
            <a:ext cx="12354049" cy="1235402"/>
            <a:chOff x="0" y="0"/>
            <a:chExt cx="16472065" cy="1647203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6472069" cy="1647207"/>
            </a:xfrm>
            <a:custGeom>
              <a:avLst/>
              <a:gdLst/>
              <a:ahLst/>
              <a:cxnLst/>
              <a:rect l="l" t="t" r="r" b="b"/>
              <a:pathLst>
                <a:path w="16472069" h="1647207">
                  <a:moveTo>
                    <a:pt x="0" y="0"/>
                  </a:moveTo>
                  <a:lnTo>
                    <a:pt x="16472069" y="0"/>
                  </a:lnTo>
                  <a:lnTo>
                    <a:pt x="16472069" y="1647207"/>
                  </a:lnTo>
                  <a:lnTo>
                    <a:pt x="0" y="1647207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44850" b="-14485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114300"/>
              <a:ext cx="16472065" cy="176150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6485"/>
                </a:lnSpc>
              </a:pPr>
              <a:r>
                <a:rPr lang="en-US" sz="5404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Ključno sporočilo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60872" y="2539441"/>
            <a:ext cx="16334804" cy="686333"/>
            <a:chOff x="0" y="0"/>
            <a:chExt cx="21779738" cy="915111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1779736" cy="915115"/>
            </a:xfrm>
            <a:custGeom>
              <a:avLst/>
              <a:gdLst/>
              <a:ahLst/>
              <a:cxnLst/>
              <a:rect l="l" t="t" r="r" b="b"/>
              <a:pathLst>
                <a:path w="21779736" h="915115">
                  <a:moveTo>
                    <a:pt x="0" y="0"/>
                  </a:moveTo>
                  <a:lnTo>
                    <a:pt x="21779736" y="0"/>
                  </a:lnTo>
                  <a:lnTo>
                    <a:pt x="21779736" y="915115"/>
                  </a:lnTo>
                  <a:lnTo>
                    <a:pt x="0" y="915115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413744" b="-41374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47625"/>
              <a:ext cx="21779738" cy="962736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21"/>
                </a:lnSpc>
              </a:pPr>
              <a:r>
                <a:rPr lang="en-US" sz="2101" i="1">
                  <a:solidFill>
                    <a:srgbClr val="D6EEF6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Praktični priročnik za izvedbo na ravni predmeta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33421" y="3431677"/>
            <a:ext cx="16403431" cy="1002049"/>
            <a:chOff x="0" y="0"/>
            <a:chExt cx="21871242" cy="1336065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21871305" cy="1336040"/>
            </a:xfrm>
            <a:custGeom>
              <a:avLst/>
              <a:gdLst/>
              <a:ahLst/>
              <a:cxnLst/>
              <a:rect l="l" t="t" r="r" b="b"/>
              <a:pathLst>
                <a:path w="21871305" h="1336040">
                  <a:moveTo>
                    <a:pt x="0" y="146431"/>
                  </a:moveTo>
                  <a:cubicBezTo>
                    <a:pt x="0" y="65532"/>
                    <a:pt x="65532" y="0"/>
                    <a:pt x="146431" y="0"/>
                  </a:cubicBezTo>
                  <a:lnTo>
                    <a:pt x="21724874" y="0"/>
                  </a:lnTo>
                  <a:cubicBezTo>
                    <a:pt x="21805773" y="0"/>
                    <a:pt x="21871305" y="65532"/>
                    <a:pt x="21871305" y="146431"/>
                  </a:cubicBezTo>
                  <a:lnTo>
                    <a:pt x="21871305" y="1189609"/>
                  </a:lnTo>
                  <a:cubicBezTo>
                    <a:pt x="21871305" y="1270508"/>
                    <a:pt x="21805773" y="1336040"/>
                    <a:pt x="21724874" y="1336040"/>
                  </a:cubicBezTo>
                  <a:lnTo>
                    <a:pt x="146431" y="1336040"/>
                  </a:lnTo>
                  <a:cubicBezTo>
                    <a:pt x="65532" y="1336040"/>
                    <a:pt x="0" y="1270508"/>
                    <a:pt x="0" y="1189609"/>
                  </a:cubicBezTo>
                  <a:close/>
                </a:path>
              </a:pathLst>
            </a:custGeom>
            <a:solidFill>
              <a:srgbClr val="FFFFFF">
                <a:alpha val="84314"/>
              </a:srgbClr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235402" y="3589534"/>
            <a:ext cx="686333" cy="686333"/>
            <a:chOff x="0" y="0"/>
            <a:chExt cx="915111" cy="915111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F2A900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413853" y="3767985"/>
            <a:ext cx="329441" cy="329441"/>
            <a:chOff x="0" y="0"/>
            <a:chExt cx="439255" cy="439255"/>
          </a:xfrm>
        </p:grpSpPr>
        <p:sp>
          <p:nvSpPr>
            <p:cNvPr id="18" name="Freeform 18" descr="/home/claude/work/icons/check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8" b="8"/>
              </a:stretch>
            </a:blipFill>
          </p:spPr>
          <p:txBody>
            <a:bodyPr>
              <a:normAutofit fontScale="92500" lnSpcReduction="10000"/>
            </a:bodyPr>
            <a:lstStyle/>
            <a:p>
              <a:endParaRPr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2196274" y="3431677"/>
            <a:ext cx="14962127" cy="1002049"/>
            <a:chOff x="0" y="0"/>
            <a:chExt cx="19949503" cy="1336065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9949506" cy="1336068"/>
            </a:xfrm>
            <a:custGeom>
              <a:avLst/>
              <a:gdLst/>
              <a:ahLst/>
              <a:cxnLst/>
              <a:rect l="l" t="t" r="r" b="b"/>
              <a:pathLst>
                <a:path w="19949506" h="1336068">
                  <a:moveTo>
                    <a:pt x="0" y="0"/>
                  </a:moveTo>
                  <a:lnTo>
                    <a:pt x="19949506" y="0"/>
                  </a:lnTo>
                  <a:lnTo>
                    <a:pt x="19949506" y="1336068"/>
                  </a:lnTo>
                  <a:lnTo>
                    <a:pt x="0" y="1336068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40941" b="-24094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-57150"/>
              <a:ext cx="19949503" cy="1393215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401"/>
                </a:lnSpc>
              </a:pPr>
              <a:r>
                <a:rPr lang="en-US" sz="195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Začnite z majhno, a smiselno aktivnostjo CSL.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933421" y="4708265"/>
            <a:ext cx="16403431" cy="1002049"/>
            <a:chOff x="0" y="0"/>
            <a:chExt cx="21871242" cy="1336065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21871305" cy="1336040"/>
            </a:xfrm>
            <a:custGeom>
              <a:avLst/>
              <a:gdLst/>
              <a:ahLst/>
              <a:cxnLst/>
              <a:rect l="l" t="t" r="r" b="b"/>
              <a:pathLst>
                <a:path w="21871305" h="1336040">
                  <a:moveTo>
                    <a:pt x="0" y="146431"/>
                  </a:moveTo>
                  <a:cubicBezTo>
                    <a:pt x="0" y="65532"/>
                    <a:pt x="65532" y="0"/>
                    <a:pt x="146431" y="0"/>
                  </a:cubicBezTo>
                  <a:lnTo>
                    <a:pt x="21724874" y="0"/>
                  </a:lnTo>
                  <a:cubicBezTo>
                    <a:pt x="21805773" y="0"/>
                    <a:pt x="21871305" y="65532"/>
                    <a:pt x="21871305" y="146431"/>
                  </a:cubicBezTo>
                  <a:lnTo>
                    <a:pt x="21871305" y="1189609"/>
                  </a:lnTo>
                  <a:cubicBezTo>
                    <a:pt x="21871305" y="1270508"/>
                    <a:pt x="21805773" y="1336040"/>
                    <a:pt x="21724874" y="1336040"/>
                  </a:cubicBezTo>
                  <a:lnTo>
                    <a:pt x="146431" y="1336040"/>
                  </a:lnTo>
                  <a:cubicBezTo>
                    <a:pt x="65532" y="1336040"/>
                    <a:pt x="0" y="1270508"/>
                    <a:pt x="0" y="1189609"/>
                  </a:cubicBezTo>
                  <a:close/>
                </a:path>
              </a:pathLst>
            </a:custGeom>
            <a:solidFill>
              <a:srgbClr val="FFFFFF">
                <a:alpha val="84314"/>
              </a:srgbClr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235402" y="4866122"/>
            <a:ext cx="686333" cy="686333"/>
            <a:chOff x="0" y="0"/>
            <a:chExt cx="915111" cy="915111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F2A900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413853" y="5044573"/>
            <a:ext cx="329441" cy="329441"/>
            <a:chOff x="0" y="0"/>
            <a:chExt cx="439255" cy="439255"/>
          </a:xfrm>
        </p:grpSpPr>
        <p:sp>
          <p:nvSpPr>
            <p:cNvPr id="27" name="Freeform 27" descr="/home/claude/work/icons/check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8" b="8"/>
              </a:stretch>
            </a:blipFill>
          </p:spPr>
          <p:txBody>
            <a:bodyPr>
              <a:normAutofit fontScale="92500" lnSpcReduction="10000"/>
            </a:bodyPr>
            <a:lstStyle/>
            <a:p>
              <a:endParaRPr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2196274" y="4708265"/>
            <a:ext cx="14962127" cy="1002049"/>
            <a:chOff x="0" y="0"/>
            <a:chExt cx="19949503" cy="1336065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19949506" cy="1336068"/>
            </a:xfrm>
            <a:custGeom>
              <a:avLst/>
              <a:gdLst/>
              <a:ahLst/>
              <a:cxnLst/>
              <a:rect l="l" t="t" r="r" b="b"/>
              <a:pathLst>
                <a:path w="19949506" h="1336068">
                  <a:moveTo>
                    <a:pt x="0" y="0"/>
                  </a:moveTo>
                  <a:lnTo>
                    <a:pt x="19949506" y="0"/>
                  </a:lnTo>
                  <a:lnTo>
                    <a:pt x="19949506" y="1336068"/>
                  </a:lnTo>
                  <a:lnTo>
                    <a:pt x="0" y="1336068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40941" b="-24094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0" y="-57150"/>
              <a:ext cx="19949503" cy="1393215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401"/>
                </a:lnSpc>
              </a:pPr>
              <a:r>
                <a:rPr lang="en-US" sz="195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Uporabite strukturirane module: prepoznavanje potreb, načrtovanje projekta, delovanje, refleksija in predstavitev.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933421" y="5984853"/>
            <a:ext cx="16403431" cy="1002049"/>
            <a:chOff x="0" y="0"/>
            <a:chExt cx="21871242" cy="1336065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21871305" cy="1336040"/>
            </a:xfrm>
            <a:custGeom>
              <a:avLst/>
              <a:gdLst/>
              <a:ahLst/>
              <a:cxnLst/>
              <a:rect l="l" t="t" r="r" b="b"/>
              <a:pathLst>
                <a:path w="21871305" h="1336040">
                  <a:moveTo>
                    <a:pt x="0" y="146431"/>
                  </a:moveTo>
                  <a:cubicBezTo>
                    <a:pt x="0" y="65532"/>
                    <a:pt x="65532" y="0"/>
                    <a:pt x="146431" y="0"/>
                  </a:cubicBezTo>
                  <a:lnTo>
                    <a:pt x="21724874" y="0"/>
                  </a:lnTo>
                  <a:cubicBezTo>
                    <a:pt x="21805773" y="0"/>
                    <a:pt x="21871305" y="65532"/>
                    <a:pt x="21871305" y="146431"/>
                  </a:cubicBezTo>
                  <a:lnTo>
                    <a:pt x="21871305" y="1189609"/>
                  </a:lnTo>
                  <a:cubicBezTo>
                    <a:pt x="21871305" y="1270508"/>
                    <a:pt x="21805773" y="1336040"/>
                    <a:pt x="21724874" y="1336040"/>
                  </a:cubicBezTo>
                  <a:lnTo>
                    <a:pt x="146431" y="1336040"/>
                  </a:lnTo>
                  <a:cubicBezTo>
                    <a:pt x="65532" y="1336040"/>
                    <a:pt x="0" y="1270508"/>
                    <a:pt x="0" y="1189609"/>
                  </a:cubicBezTo>
                  <a:close/>
                </a:path>
              </a:pathLst>
            </a:custGeom>
            <a:solidFill>
              <a:srgbClr val="FFFFFF">
                <a:alpha val="84314"/>
              </a:srgbClr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235402" y="6142711"/>
            <a:ext cx="686333" cy="686333"/>
            <a:chOff x="0" y="0"/>
            <a:chExt cx="915111" cy="915111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F2A900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413853" y="6321152"/>
            <a:ext cx="329441" cy="329441"/>
            <a:chOff x="0" y="0"/>
            <a:chExt cx="439255" cy="439255"/>
          </a:xfrm>
        </p:grpSpPr>
        <p:sp>
          <p:nvSpPr>
            <p:cNvPr id="36" name="Freeform 36" descr="/home/claude/work/icons/check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8" b="8"/>
              </a:stretch>
            </a:blipFill>
          </p:spPr>
          <p:txBody>
            <a:bodyPr>
              <a:normAutofit fontScale="92500" lnSpcReduction="10000"/>
            </a:bodyPr>
            <a:lstStyle/>
            <a:p>
              <a:endParaRPr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2196274" y="5984853"/>
            <a:ext cx="14962127" cy="1002049"/>
            <a:chOff x="0" y="0"/>
            <a:chExt cx="19949503" cy="1336065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19949506" cy="1336068"/>
            </a:xfrm>
            <a:custGeom>
              <a:avLst/>
              <a:gdLst/>
              <a:ahLst/>
              <a:cxnLst/>
              <a:rect l="l" t="t" r="r" b="b"/>
              <a:pathLst>
                <a:path w="19949506" h="1336068">
                  <a:moveTo>
                    <a:pt x="0" y="0"/>
                  </a:moveTo>
                  <a:lnTo>
                    <a:pt x="19949506" y="0"/>
                  </a:lnTo>
                  <a:lnTo>
                    <a:pt x="19949506" y="1336068"/>
                  </a:lnTo>
                  <a:lnTo>
                    <a:pt x="0" y="1336068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40941" b="-24094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0" y="-57150"/>
              <a:ext cx="19949503" cy="1393215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401"/>
                </a:lnSpc>
              </a:pPr>
              <a:r>
                <a:rPr lang="en-US" sz="195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Študente podprite z orodji za refleksijo, karierno načrtovanje in portfolie.</a:t>
              </a: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933421" y="7261441"/>
            <a:ext cx="16403431" cy="1002049"/>
            <a:chOff x="0" y="0"/>
            <a:chExt cx="21871242" cy="1336065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21871305" cy="1336040"/>
            </a:xfrm>
            <a:custGeom>
              <a:avLst/>
              <a:gdLst/>
              <a:ahLst/>
              <a:cxnLst/>
              <a:rect l="l" t="t" r="r" b="b"/>
              <a:pathLst>
                <a:path w="21871305" h="1336040">
                  <a:moveTo>
                    <a:pt x="0" y="146431"/>
                  </a:moveTo>
                  <a:cubicBezTo>
                    <a:pt x="0" y="65532"/>
                    <a:pt x="65532" y="0"/>
                    <a:pt x="146431" y="0"/>
                  </a:cubicBezTo>
                  <a:lnTo>
                    <a:pt x="21724874" y="0"/>
                  </a:lnTo>
                  <a:cubicBezTo>
                    <a:pt x="21805773" y="0"/>
                    <a:pt x="21871305" y="65532"/>
                    <a:pt x="21871305" y="146431"/>
                  </a:cubicBezTo>
                  <a:lnTo>
                    <a:pt x="21871305" y="1189609"/>
                  </a:lnTo>
                  <a:cubicBezTo>
                    <a:pt x="21871305" y="1270508"/>
                    <a:pt x="21805773" y="1336040"/>
                    <a:pt x="21724874" y="1336040"/>
                  </a:cubicBezTo>
                  <a:lnTo>
                    <a:pt x="146431" y="1336040"/>
                  </a:lnTo>
                  <a:cubicBezTo>
                    <a:pt x="65532" y="1336040"/>
                    <a:pt x="0" y="1270508"/>
                    <a:pt x="0" y="1189609"/>
                  </a:cubicBezTo>
                  <a:close/>
                </a:path>
              </a:pathLst>
            </a:custGeom>
            <a:solidFill>
              <a:srgbClr val="FFFFFF">
                <a:alpha val="84314"/>
              </a:srgbClr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1235402" y="7419299"/>
            <a:ext cx="686333" cy="686333"/>
            <a:chOff x="0" y="0"/>
            <a:chExt cx="915111" cy="915111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F2A900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1413853" y="7597740"/>
            <a:ext cx="329441" cy="329441"/>
            <a:chOff x="0" y="0"/>
            <a:chExt cx="439255" cy="439255"/>
          </a:xfrm>
        </p:grpSpPr>
        <p:sp>
          <p:nvSpPr>
            <p:cNvPr id="45" name="Freeform 45" descr="/home/claude/work/icons/check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8" b="8"/>
              </a:stretch>
            </a:blipFill>
          </p:spPr>
          <p:txBody>
            <a:bodyPr>
              <a:normAutofit fontScale="92500" lnSpcReduction="10000"/>
            </a:bodyPr>
            <a:lstStyle/>
            <a:p>
              <a:endParaRPr/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2196274" y="7261441"/>
            <a:ext cx="14962127" cy="1002049"/>
            <a:chOff x="0" y="0"/>
            <a:chExt cx="19949503" cy="1336065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19949506" cy="1336068"/>
            </a:xfrm>
            <a:custGeom>
              <a:avLst/>
              <a:gdLst/>
              <a:ahLst/>
              <a:cxnLst/>
              <a:rect l="l" t="t" r="r" b="b"/>
              <a:pathLst>
                <a:path w="19949506" h="1336068">
                  <a:moveTo>
                    <a:pt x="0" y="0"/>
                  </a:moveTo>
                  <a:lnTo>
                    <a:pt x="19949506" y="0"/>
                  </a:lnTo>
                  <a:lnTo>
                    <a:pt x="19949506" y="1336068"/>
                  </a:lnTo>
                  <a:lnTo>
                    <a:pt x="0" y="1336068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40941" b="-24094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0" y="-57150"/>
              <a:ext cx="19949503" cy="1393215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401"/>
                </a:lnSpc>
              </a:pPr>
              <a:r>
                <a:rPr lang="en-US" sz="195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Partnerstva razvijajte z jasnimi pričakovanji in vzajemno koristjo.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3421" y="8538020"/>
            <a:ext cx="16403431" cy="1002049"/>
            <a:chOff x="0" y="0"/>
            <a:chExt cx="21871242" cy="1336065"/>
          </a:xfrm>
        </p:grpSpPr>
        <p:sp>
          <p:nvSpPr>
            <p:cNvPr id="50" name="Freeform 50"/>
            <p:cNvSpPr/>
            <p:nvPr/>
          </p:nvSpPr>
          <p:spPr>
            <a:xfrm>
              <a:off x="0" y="0"/>
              <a:ext cx="21871305" cy="1336040"/>
            </a:xfrm>
            <a:custGeom>
              <a:avLst/>
              <a:gdLst/>
              <a:ahLst/>
              <a:cxnLst/>
              <a:rect l="l" t="t" r="r" b="b"/>
              <a:pathLst>
                <a:path w="21871305" h="1336040">
                  <a:moveTo>
                    <a:pt x="0" y="146431"/>
                  </a:moveTo>
                  <a:cubicBezTo>
                    <a:pt x="0" y="65532"/>
                    <a:pt x="65532" y="0"/>
                    <a:pt x="146431" y="0"/>
                  </a:cubicBezTo>
                  <a:lnTo>
                    <a:pt x="21724874" y="0"/>
                  </a:lnTo>
                  <a:cubicBezTo>
                    <a:pt x="21805773" y="0"/>
                    <a:pt x="21871305" y="65532"/>
                    <a:pt x="21871305" y="146431"/>
                  </a:cubicBezTo>
                  <a:lnTo>
                    <a:pt x="21871305" y="1189609"/>
                  </a:lnTo>
                  <a:cubicBezTo>
                    <a:pt x="21871305" y="1270508"/>
                    <a:pt x="21805773" y="1336040"/>
                    <a:pt x="21724874" y="1336040"/>
                  </a:cubicBezTo>
                  <a:lnTo>
                    <a:pt x="146431" y="1336040"/>
                  </a:lnTo>
                  <a:cubicBezTo>
                    <a:pt x="65532" y="1336040"/>
                    <a:pt x="0" y="1270508"/>
                    <a:pt x="0" y="1189609"/>
                  </a:cubicBezTo>
                  <a:close/>
                </a:path>
              </a:pathLst>
            </a:custGeom>
            <a:solidFill>
              <a:srgbClr val="FFFFFF">
                <a:alpha val="84314"/>
              </a:srgbClr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1235402" y="8695877"/>
            <a:ext cx="686333" cy="686333"/>
            <a:chOff x="0" y="0"/>
            <a:chExt cx="915111" cy="915111"/>
          </a:xfrm>
        </p:grpSpPr>
        <p:sp>
          <p:nvSpPr>
            <p:cNvPr id="52" name="Freeform 52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F2A900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1413853" y="8874328"/>
            <a:ext cx="329441" cy="329441"/>
            <a:chOff x="0" y="0"/>
            <a:chExt cx="439255" cy="439255"/>
          </a:xfrm>
        </p:grpSpPr>
        <p:sp>
          <p:nvSpPr>
            <p:cNvPr id="54" name="Freeform 54" descr="/home/claude/work/icons/check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8" b="8"/>
              </a:stretch>
            </a:blipFill>
          </p:spPr>
          <p:txBody>
            <a:bodyPr>
              <a:normAutofit fontScale="92500" lnSpcReduction="10000"/>
            </a:bodyPr>
            <a:lstStyle/>
            <a:p>
              <a:endParaRPr/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2196274" y="8538020"/>
            <a:ext cx="14962127" cy="1002049"/>
            <a:chOff x="0" y="0"/>
            <a:chExt cx="19949503" cy="1336065"/>
          </a:xfrm>
        </p:grpSpPr>
        <p:sp>
          <p:nvSpPr>
            <p:cNvPr id="56" name="Freeform 56"/>
            <p:cNvSpPr/>
            <p:nvPr/>
          </p:nvSpPr>
          <p:spPr>
            <a:xfrm>
              <a:off x="0" y="0"/>
              <a:ext cx="19949506" cy="1336068"/>
            </a:xfrm>
            <a:custGeom>
              <a:avLst/>
              <a:gdLst/>
              <a:ahLst/>
              <a:cxnLst/>
              <a:rect l="l" t="t" r="r" b="b"/>
              <a:pathLst>
                <a:path w="19949506" h="1336068">
                  <a:moveTo>
                    <a:pt x="0" y="0"/>
                  </a:moveTo>
                  <a:lnTo>
                    <a:pt x="19949506" y="0"/>
                  </a:lnTo>
                  <a:lnTo>
                    <a:pt x="19949506" y="1336068"/>
                  </a:lnTo>
                  <a:lnTo>
                    <a:pt x="0" y="1336068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40941" b="-24094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57" name="TextBox 57"/>
            <p:cNvSpPr txBox="1"/>
            <p:nvPr/>
          </p:nvSpPr>
          <p:spPr>
            <a:xfrm>
              <a:off x="0" y="-57150"/>
              <a:ext cx="19949503" cy="1393215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401"/>
                </a:lnSpc>
              </a:pPr>
              <a:r>
                <a:rPr lang="en-US" sz="195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Vsak izvedbeni cikel uporabite kot priložnost za učenje učitelja in institucije.</a:t>
              </a:r>
            </a:p>
          </p:txBody>
        </p:sp>
      </p:grpSp>
      <p:pic>
        <p:nvPicPr>
          <p:cNvPr id="58" name="ElevenLabs_2026-09-10T07_05_03_Alexandra - Conversational and Real_pvc_sp108_s15_sb99_v3">
            <a:hlinkClick r:id="" action="ppaction://media"/>
            <a:extLst>
              <a:ext uri="{FF2B5EF4-FFF2-40B4-BE49-F238E27FC236}">
                <a16:creationId xmlns:a16="http://schemas.microsoft.com/office/drawing/2014/main" id="{865F8E47-CA32-924A-EAD2-F51A15A07A9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146762" y="1651421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194" fill="hold"/>
                                        <p:tgtEl>
                                          <p:spTgt spid="5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8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79A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720000">
            <a:off x="-3431677" y="5216157"/>
            <a:ext cx="13726725" cy="9608706"/>
            <a:chOff x="0" y="0"/>
            <a:chExt cx="18302300" cy="1281160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8302351" cy="12811633"/>
            </a:xfrm>
            <a:custGeom>
              <a:avLst/>
              <a:gdLst/>
              <a:ahLst/>
              <a:cxnLst/>
              <a:rect l="l" t="t" r="r" b="b"/>
              <a:pathLst>
                <a:path w="18302351" h="12811633">
                  <a:moveTo>
                    <a:pt x="0" y="915162"/>
                  </a:moveTo>
                  <a:cubicBezTo>
                    <a:pt x="0" y="409702"/>
                    <a:pt x="409702" y="0"/>
                    <a:pt x="915162" y="0"/>
                  </a:cubicBezTo>
                  <a:lnTo>
                    <a:pt x="17387188" y="0"/>
                  </a:lnTo>
                  <a:cubicBezTo>
                    <a:pt x="17892649" y="0"/>
                    <a:pt x="18302351" y="409702"/>
                    <a:pt x="18302351" y="915162"/>
                  </a:cubicBezTo>
                  <a:lnTo>
                    <a:pt x="18302351" y="11896471"/>
                  </a:lnTo>
                  <a:cubicBezTo>
                    <a:pt x="18302351" y="12401931"/>
                    <a:pt x="17892649" y="12811633"/>
                    <a:pt x="17387188" y="12811633"/>
                  </a:cubicBezTo>
                  <a:lnTo>
                    <a:pt x="915162" y="12811633"/>
                  </a:lnTo>
                  <a:cubicBezTo>
                    <a:pt x="409702" y="12811633"/>
                    <a:pt x="0" y="12401931"/>
                    <a:pt x="0" y="11896471"/>
                  </a:cubicBezTo>
                  <a:close/>
                </a:path>
              </a:pathLst>
            </a:custGeom>
            <a:solidFill>
              <a:srgbClr val="0A5F80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235402" y="3294412"/>
            <a:ext cx="12354049" cy="1647206"/>
            <a:chOff x="0" y="0"/>
            <a:chExt cx="16472065" cy="219627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6472069" cy="2196276"/>
            </a:xfrm>
            <a:custGeom>
              <a:avLst/>
              <a:gdLst/>
              <a:ahLst/>
              <a:cxnLst/>
              <a:rect l="l" t="t" r="r" b="b"/>
              <a:pathLst>
                <a:path w="16472069" h="2196276">
                  <a:moveTo>
                    <a:pt x="0" y="0"/>
                  </a:moveTo>
                  <a:lnTo>
                    <a:pt x="16472069" y="0"/>
                  </a:lnTo>
                  <a:lnTo>
                    <a:pt x="16472069" y="2196276"/>
                  </a:lnTo>
                  <a:lnTo>
                    <a:pt x="0" y="219627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96137" b="-96137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190500"/>
              <a:ext cx="16472065" cy="2386774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10808"/>
                </a:lnSpc>
              </a:pPr>
              <a:r>
                <a:rPr lang="en-US" sz="9007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HVALA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304039" y="5078892"/>
            <a:ext cx="12354049" cy="686333"/>
            <a:chOff x="0" y="0"/>
            <a:chExt cx="16472065" cy="915111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6472069" cy="915115"/>
            </a:xfrm>
            <a:custGeom>
              <a:avLst/>
              <a:gdLst/>
              <a:ahLst/>
              <a:cxnLst/>
              <a:rect l="l" t="t" r="r" b="b"/>
              <a:pathLst>
                <a:path w="16472069" h="915115">
                  <a:moveTo>
                    <a:pt x="0" y="0"/>
                  </a:moveTo>
                  <a:lnTo>
                    <a:pt x="16472069" y="0"/>
                  </a:lnTo>
                  <a:lnTo>
                    <a:pt x="16472069" y="915115"/>
                  </a:lnTo>
                  <a:lnTo>
                    <a:pt x="0" y="915115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300730" b="-30073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47625"/>
              <a:ext cx="16472065" cy="962736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3062"/>
                </a:lnSpc>
              </a:pPr>
              <a:r>
                <a:rPr lang="en-US" sz="2551">
                  <a:solidFill>
                    <a:srgbClr val="D6EEF6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Za raziskovanje kariernega storitvenega učenja z ELIX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304039" y="6520196"/>
            <a:ext cx="823608" cy="823608"/>
            <a:chOff x="0" y="0"/>
            <a:chExt cx="1098144" cy="1098144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098169" cy="1098169"/>
            </a:xfrm>
            <a:custGeom>
              <a:avLst/>
              <a:gdLst/>
              <a:ahLst/>
              <a:cxnLst/>
              <a:rect l="l" t="t" r="r" b="b"/>
              <a:pathLst>
                <a:path w="1098169" h="1098169">
                  <a:moveTo>
                    <a:pt x="0" y="549021"/>
                  </a:moveTo>
                  <a:cubicBezTo>
                    <a:pt x="0" y="245872"/>
                    <a:pt x="245872" y="0"/>
                    <a:pt x="549021" y="0"/>
                  </a:cubicBezTo>
                  <a:cubicBezTo>
                    <a:pt x="852170" y="0"/>
                    <a:pt x="1098169" y="245872"/>
                    <a:pt x="1098169" y="549021"/>
                  </a:cubicBezTo>
                  <a:cubicBezTo>
                    <a:pt x="1098169" y="852170"/>
                    <a:pt x="852297" y="1098169"/>
                    <a:pt x="549021" y="1098169"/>
                  </a:cubicBezTo>
                  <a:cubicBezTo>
                    <a:pt x="245745" y="1098169"/>
                    <a:pt x="0" y="852297"/>
                    <a:pt x="0" y="549021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518171" y="6734327"/>
            <a:ext cx="395326" cy="395326"/>
            <a:chOff x="0" y="0"/>
            <a:chExt cx="527101" cy="527101"/>
          </a:xfrm>
        </p:grpSpPr>
        <p:sp>
          <p:nvSpPr>
            <p:cNvPr id="13" name="Freeform 13" descr="/home/claude/work/icons/globe_t.png"/>
            <p:cNvSpPr/>
            <p:nvPr/>
          </p:nvSpPr>
          <p:spPr>
            <a:xfrm>
              <a:off x="0" y="0"/>
              <a:ext cx="527050" cy="527050"/>
            </a:xfrm>
            <a:custGeom>
              <a:avLst/>
              <a:gdLst/>
              <a:ahLst/>
              <a:cxnLst/>
              <a:rect l="l" t="t" r="r" b="b"/>
              <a:pathLst>
                <a:path w="527050" h="527050">
                  <a:moveTo>
                    <a:pt x="0" y="0"/>
                  </a:moveTo>
                  <a:lnTo>
                    <a:pt x="527050" y="0"/>
                  </a:lnTo>
                  <a:lnTo>
                    <a:pt x="527050" y="527050"/>
                  </a:lnTo>
                  <a:lnTo>
                    <a:pt x="0" y="5270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-9" b="-9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2333539" y="6520196"/>
            <a:ext cx="8236039" cy="823608"/>
            <a:chOff x="0" y="0"/>
            <a:chExt cx="10981385" cy="1098144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0981379" cy="1098138"/>
            </a:xfrm>
            <a:custGeom>
              <a:avLst/>
              <a:gdLst/>
              <a:ahLst/>
              <a:cxnLst/>
              <a:rect l="l" t="t" r="r" b="b"/>
              <a:pathLst>
                <a:path w="10981379" h="1098138">
                  <a:moveTo>
                    <a:pt x="0" y="0"/>
                  </a:moveTo>
                  <a:lnTo>
                    <a:pt x="10981379" y="0"/>
                  </a:lnTo>
                  <a:lnTo>
                    <a:pt x="10981379" y="1098138"/>
                  </a:lnTo>
                  <a:lnTo>
                    <a:pt x="0" y="1098138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44850" b="-14485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47625"/>
              <a:ext cx="10981385" cy="1145769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3062"/>
                </a:lnSpc>
              </a:pPr>
              <a:r>
                <a:rPr lang="en-US" sz="2551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www.elix-project.eu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3136470" y="878510"/>
            <a:ext cx="4131745" cy="1638957"/>
            <a:chOff x="0" y="0"/>
            <a:chExt cx="5508993" cy="2185276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5509006" cy="2185289"/>
            </a:xfrm>
            <a:custGeom>
              <a:avLst/>
              <a:gdLst/>
              <a:ahLst/>
              <a:cxnLst/>
              <a:rect l="l" t="t" r="r" b="b"/>
              <a:pathLst>
                <a:path w="5509006" h="2185289">
                  <a:moveTo>
                    <a:pt x="0" y="183007"/>
                  </a:moveTo>
                  <a:cubicBezTo>
                    <a:pt x="0" y="81915"/>
                    <a:pt x="81915" y="0"/>
                    <a:pt x="183007" y="0"/>
                  </a:cubicBezTo>
                  <a:lnTo>
                    <a:pt x="5325999" y="0"/>
                  </a:lnTo>
                  <a:cubicBezTo>
                    <a:pt x="5427091" y="0"/>
                    <a:pt x="5509006" y="81915"/>
                    <a:pt x="5509006" y="183007"/>
                  </a:cubicBezTo>
                  <a:lnTo>
                    <a:pt x="5509006" y="2002282"/>
                  </a:lnTo>
                  <a:cubicBezTo>
                    <a:pt x="5509006" y="2103374"/>
                    <a:pt x="5427091" y="2185289"/>
                    <a:pt x="5325999" y="2185289"/>
                  </a:cubicBezTo>
                  <a:lnTo>
                    <a:pt x="183007" y="2185289"/>
                  </a:lnTo>
                  <a:cubicBezTo>
                    <a:pt x="81915" y="2185289"/>
                    <a:pt x="0" y="2103374"/>
                    <a:pt x="0" y="2002282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3383558" y="1070686"/>
            <a:ext cx="3637578" cy="1254614"/>
            <a:chOff x="0" y="0"/>
            <a:chExt cx="4850105" cy="1672819"/>
          </a:xfrm>
        </p:grpSpPr>
        <p:sp>
          <p:nvSpPr>
            <p:cNvPr id="20" name="Freeform 20" descr="/home/claude/work/assets/elix_logo.png"/>
            <p:cNvSpPr/>
            <p:nvPr/>
          </p:nvSpPr>
          <p:spPr>
            <a:xfrm>
              <a:off x="0" y="0"/>
              <a:ext cx="4850130" cy="1672844"/>
            </a:xfrm>
            <a:custGeom>
              <a:avLst/>
              <a:gdLst/>
              <a:ahLst/>
              <a:cxnLst/>
              <a:rect l="l" t="t" r="r" b="b"/>
              <a:pathLst>
                <a:path w="4850130" h="1672844">
                  <a:moveTo>
                    <a:pt x="0" y="0"/>
                  </a:moveTo>
                  <a:lnTo>
                    <a:pt x="4850130" y="0"/>
                  </a:lnTo>
                  <a:lnTo>
                    <a:pt x="4850130" y="1672844"/>
                  </a:lnTo>
                  <a:lnTo>
                    <a:pt x="0" y="16728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b="1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3301196" y="8647833"/>
            <a:ext cx="3321863" cy="936584"/>
            <a:chOff x="0" y="0"/>
            <a:chExt cx="4429150" cy="1248778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4429125" cy="1248791"/>
            </a:xfrm>
            <a:custGeom>
              <a:avLst/>
              <a:gdLst/>
              <a:ahLst/>
              <a:cxnLst/>
              <a:rect l="l" t="t" r="r" b="b"/>
              <a:pathLst>
                <a:path w="4429125" h="1248791">
                  <a:moveTo>
                    <a:pt x="0" y="183007"/>
                  </a:moveTo>
                  <a:cubicBezTo>
                    <a:pt x="0" y="81915"/>
                    <a:pt x="81915" y="0"/>
                    <a:pt x="183007" y="0"/>
                  </a:cubicBezTo>
                  <a:lnTo>
                    <a:pt x="4246118" y="0"/>
                  </a:lnTo>
                  <a:cubicBezTo>
                    <a:pt x="4347210" y="0"/>
                    <a:pt x="4429125" y="81915"/>
                    <a:pt x="4429125" y="183007"/>
                  </a:cubicBezTo>
                  <a:lnTo>
                    <a:pt x="4429125" y="1065784"/>
                  </a:lnTo>
                  <a:cubicBezTo>
                    <a:pt x="4429125" y="1166876"/>
                    <a:pt x="4347210" y="1248791"/>
                    <a:pt x="4246118" y="1248791"/>
                  </a:cubicBezTo>
                  <a:lnTo>
                    <a:pt x="183007" y="1248791"/>
                  </a:lnTo>
                  <a:cubicBezTo>
                    <a:pt x="81915" y="1248791"/>
                    <a:pt x="0" y="1166876"/>
                    <a:pt x="0" y="1065784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3520823" y="8812559"/>
            <a:ext cx="2882608" cy="607143"/>
            <a:chOff x="0" y="0"/>
            <a:chExt cx="3843477" cy="809523"/>
          </a:xfrm>
        </p:grpSpPr>
        <p:sp>
          <p:nvSpPr>
            <p:cNvPr id="24" name="Freeform 24" descr="/home/claude/work/assets/eu_funded.png"/>
            <p:cNvSpPr/>
            <p:nvPr/>
          </p:nvSpPr>
          <p:spPr>
            <a:xfrm>
              <a:off x="0" y="0"/>
              <a:ext cx="3843528" cy="809498"/>
            </a:xfrm>
            <a:custGeom>
              <a:avLst/>
              <a:gdLst/>
              <a:ahLst/>
              <a:cxnLst/>
              <a:rect l="l" t="t" r="r" b="b"/>
              <a:pathLst>
                <a:path w="3843528" h="809498">
                  <a:moveTo>
                    <a:pt x="0" y="0"/>
                  </a:moveTo>
                  <a:lnTo>
                    <a:pt x="3843528" y="0"/>
                  </a:lnTo>
                  <a:lnTo>
                    <a:pt x="3843528" y="809498"/>
                  </a:lnTo>
                  <a:lnTo>
                    <a:pt x="0" y="8094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1" b="-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pic>
        <p:nvPicPr>
          <p:cNvPr id="25" name="ElevenLabs_2026-09-10T07_34_21_Alexandra - Conversational and Real_pvc_sp108_s15_sb99_v3">
            <a:hlinkClick r:id="" action="ppaction://media"/>
            <a:extLst>
              <a:ext uri="{FF2B5EF4-FFF2-40B4-BE49-F238E27FC236}">
                <a16:creationId xmlns:a16="http://schemas.microsoft.com/office/drawing/2014/main" id="{8DFE5595-FF7C-3E8D-9838-17CBC006806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724400" y="3731642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234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0367" y="0"/>
            <a:ext cx="8305800" cy="10287000"/>
            <a:chOff x="0" y="0"/>
            <a:chExt cx="110744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1074400" cy="13716000"/>
            </a:xfrm>
            <a:custGeom>
              <a:avLst/>
              <a:gdLst/>
              <a:ahLst/>
              <a:cxnLst/>
              <a:rect l="l" t="t" r="r" b="b"/>
              <a:pathLst>
                <a:path w="11074400" h="13716000">
                  <a:moveTo>
                    <a:pt x="0" y="0"/>
                  </a:moveTo>
                  <a:lnTo>
                    <a:pt x="11074400" y="0"/>
                  </a:lnTo>
                  <a:lnTo>
                    <a:pt x="110744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53082" r="-53082" b="-11111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7965433" y="6039005"/>
            <a:ext cx="11468100" cy="1085850"/>
            <a:chOff x="0" y="0"/>
            <a:chExt cx="15290800" cy="1447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5290800" cy="1447800"/>
            </a:xfrm>
            <a:custGeom>
              <a:avLst/>
              <a:gdLst/>
              <a:ahLst/>
              <a:cxnLst/>
              <a:rect l="l" t="t" r="r" b="b"/>
              <a:pathLst>
                <a:path w="15290800" h="1447800">
                  <a:moveTo>
                    <a:pt x="0" y="0"/>
                  </a:moveTo>
                  <a:lnTo>
                    <a:pt x="15290800" y="0"/>
                  </a:lnTo>
                  <a:lnTo>
                    <a:pt x="15290800" y="1447800"/>
                  </a:lnTo>
                  <a:lnTo>
                    <a:pt x="0" y="1447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400481" y="7992685"/>
            <a:ext cx="7020159" cy="984397"/>
            <a:chOff x="0" y="0"/>
            <a:chExt cx="15849600" cy="22225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5849600" cy="2222500"/>
            </a:xfrm>
            <a:custGeom>
              <a:avLst/>
              <a:gdLst/>
              <a:ahLst/>
              <a:cxnLst/>
              <a:rect l="l" t="t" r="r" b="b"/>
              <a:pathLst>
                <a:path w="15849600" h="2222500">
                  <a:moveTo>
                    <a:pt x="0" y="0"/>
                  </a:moveTo>
                  <a:lnTo>
                    <a:pt x="15849600" y="0"/>
                  </a:lnTo>
                  <a:lnTo>
                    <a:pt x="15849600" y="2222500"/>
                  </a:lnTo>
                  <a:lnTo>
                    <a:pt x="0" y="22225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1719067" y="9258300"/>
            <a:ext cx="3350128" cy="703189"/>
          </a:xfrm>
          <a:custGeom>
            <a:avLst/>
            <a:gdLst/>
            <a:ahLst/>
            <a:cxnLst/>
            <a:rect l="l" t="t" r="r" b="b"/>
            <a:pathLst>
              <a:path w="3350128" h="703189">
                <a:moveTo>
                  <a:pt x="0" y="0"/>
                </a:moveTo>
                <a:lnTo>
                  <a:pt x="3350128" y="0"/>
                </a:lnTo>
                <a:lnTo>
                  <a:pt x="3350128" y="703189"/>
                </a:lnTo>
                <a:lnTo>
                  <a:pt x="0" y="70318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>
            <a:normAutofit/>
          </a:bodyPr>
          <a:lstStyle/>
          <a:p>
            <a:endParaRPr/>
          </a:p>
        </p:txBody>
      </p:sp>
      <p:grpSp>
        <p:nvGrpSpPr>
          <p:cNvPr id="9" name="Group 9"/>
          <p:cNvGrpSpPr/>
          <p:nvPr/>
        </p:nvGrpSpPr>
        <p:grpSpPr>
          <a:xfrm>
            <a:off x="12129787" y="629343"/>
            <a:ext cx="6158213" cy="2115212"/>
            <a:chOff x="0" y="0"/>
            <a:chExt cx="5842000" cy="20066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5842000" cy="2006600"/>
            </a:xfrm>
            <a:custGeom>
              <a:avLst/>
              <a:gdLst/>
              <a:ahLst/>
              <a:cxnLst/>
              <a:rect l="l" t="t" r="r" b="b"/>
              <a:pathLst>
                <a:path w="5842000" h="2006600">
                  <a:moveTo>
                    <a:pt x="0" y="0"/>
                  </a:moveTo>
                  <a:lnTo>
                    <a:pt x="5842000" y="0"/>
                  </a:lnTo>
                  <a:lnTo>
                    <a:pt x="5842000" y="2006600"/>
                  </a:lnTo>
                  <a:lnTo>
                    <a:pt x="0" y="2006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>
            <a:off x="6838278" y="9206137"/>
            <a:ext cx="807515" cy="807515"/>
          </a:xfrm>
          <a:custGeom>
            <a:avLst/>
            <a:gdLst/>
            <a:ahLst/>
            <a:cxnLst/>
            <a:rect l="l" t="t" r="r" b="b"/>
            <a:pathLst>
              <a:path w="807515" h="807515">
                <a:moveTo>
                  <a:pt x="0" y="0"/>
                </a:moveTo>
                <a:lnTo>
                  <a:pt x="807515" y="0"/>
                </a:lnTo>
                <a:lnTo>
                  <a:pt x="807515" y="807515"/>
                </a:lnTo>
                <a:lnTo>
                  <a:pt x="0" y="80751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>
            <a:normAutofit/>
          </a:bodyPr>
          <a:lstStyle/>
          <a:p>
            <a:endParaRPr/>
          </a:p>
        </p:txBody>
      </p:sp>
      <p:sp>
        <p:nvSpPr>
          <p:cNvPr id="12" name="TextBox 12"/>
          <p:cNvSpPr txBox="1"/>
          <p:nvPr/>
        </p:nvSpPr>
        <p:spPr>
          <a:xfrm>
            <a:off x="17476099" y="3271571"/>
            <a:ext cx="110585" cy="593293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4476"/>
              </a:lnSpc>
            </a:pPr>
            <a:r>
              <a:rPr lang="en-US" sz="3197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41227" y="6323086"/>
            <a:ext cx="9689484" cy="470063"/>
          </a:xfrm>
          <a:prstGeom prst="rect">
            <a:avLst/>
          </a:prstGeom>
        </p:spPr>
        <p:txBody>
          <a:bodyPr lIns="0" tIns="0" rIns="0" bIns="0" rtlCol="0" anchor="t">
            <a:normAutofit fontScale="92500"/>
          </a:bodyPr>
          <a:lstStyle/>
          <a:p>
            <a:pPr algn="l">
              <a:lnSpc>
                <a:spcPts val="3993"/>
              </a:lnSpc>
            </a:pPr>
            <a:r>
              <a:rPr lang="en-US" sz="2852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Številka projekta: 2024-1-SI01-KA220-HED-000252281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773691" y="7276797"/>
            <a:ext cx="6132642" cy="430138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ctr">
              <a:lnSpc>
                <a:spcPts val="3591"/>
              </a:lnSpc>
              <a:spcBef>
                <a:spcPct val="0"/>
              </a:spcBef>
            </a:pPr>
            <a:r>
              <a:rPr lang="en-US" sz="2565" b="1">
                <a:solidFill>
                  <a:srgbClr val="0D79A2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www.elix-project.eu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957936" y="3211280"/>
            <a:ext cx="8357021" cy="1667111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ctr">
              <a:lnSpc>
                <a:spcPts val="4434"/>
              </a:lnSpc>
            </a:pPr>
            <a:r>
              <a:rPr lang="en-US" sz="3167">
                <a:solidFill>
                  <a:srgbClr val="0D79A2"/>
                </a:solidFill>
                <a:latin typeface="Montserrat"/>
                <a:ea typeface="Montserrat"/>
                <a:cs typeface="Montserrat"/>
                <a:sym typeface="Montserrat"/>
              </a:rPr>
              <a:t>Evropski sistem kariernega in storitvenega učenja v visokem šolstvu, usmerjen z mobilnostjo dela 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676194" y="5030791"/>
            <a:ext cx="6839763" cy="722464"/>
          </a:xfrm>
          <a:prstGeom prst="rect">
            <a:avLst/>
          </a:prstGeom>
        </p:spPr>
        <p:txBody>
          <a:bodyPr lIns="0" tIns="0" rIns="0" bIns="0" rtlCol="0" anchor="t">
            <a:normAutofit fontScale="70000" lnSpcReduction="20000"/>
          </a:bodyPr>
          <a:lstStyle/>
          <a:p>
            <a:pPr algn="ctr">
              <a:lnSpc>
                <a:spcPts val="2983"/>
              </a:lnSpc>
              <a:spcBef>
                <a:spcPct val="0"/>
              </a:spcBef>
            </a:pPr>
            <a:r>
              <a:rPr lang="en-US" sz="2131">
                <a:solidFill>
                  <a:srgbClr val="000000"/>
                </a:solidFill>
                <a:latin typeface="Archivo Black"/>
                <a:ea typeface="Archivo Black"/>
                <a:cs typeface="Archivo Black"/>
                <a:sym typeface="Archivo Black"/>
              </a:rPr>
              <a:t>Priročnik za visokošolske učitelje o kariernem </a:t>
            </a:r>
          </a:p>
          <a:p>
            <a:pPr algn="ctr">
              <a:lnSpc>
                <a:spcPts val="2983"/>
              </a:lnSpc>
              <a:spcBef>
                <a:spcPct val="0"/>
              </a:spcBef>
            </a:pPr>
            <a:r>
              <a:rPr lang="en-US" sz="2131">
                <a:solidFill>
                  <a:srgbClr val="000000"/>
                </a:solidFill>
                <a:latin typeface="Archivo Black"/>
                <a:ea typeface="Archivo Black"/>
                <a:cs typeface="Archivo Black"/>
                <a:sym typeface="Archivo Black"/>
              </a:rPr>
              <a:t>razvoju s praksami CSL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</TotalTime>
  <Words>1151</Words>
  <Application>Microsoft Office PowerPoint</Application>
  <PresentationFormat>Po meri</PresentationFormat>
  <Paragraphs>206</Paragraphs>
  <Slides>17</Slides>
  <Notes>17</Notes>
  <HiddenSlides>0</HiddenSlides>
  <MMClips>15</MMClips>
  <ScaleCrop>false</ScaleCrop>
  <HeadingPairs>
    <vt:vector size="6" baseType="variant">
      <vt:variant>
        <vt:lpstr>Uporabljene pisave</vt:lpstr>
      </vt:variant>
      <vt:variant>
        <vt:i4>9</vt:i4>
      </vt:variant>
      <vt:variant>
        <vt:lpstr>Tema</vt:lpstr>
      </vt:variant>
      <vt:variant>
        <vt:i4>1</vt:i4>
      </vt:variant>
      <vt:variant>
        <vt:lpstr>Naslovi diapozitivov</vt:lpstr>
      </vt:variant>
      <vt:variant>
        <vt:i4>17</vt:i4>
      </vt:variant>
    </vt:vector>
  </HeadingPairs>
  <TitlesOfParts>
    <vt:vector size="27" baseType="lpstr">
      <vt:lpstr>Archivo Black</vt:lpstr>
      <vt:lpstr>Montserrat</vt:lpstr>
      <vt:lpstr>Calibri (MS) Italics</vt:lpstr>
      <vt:lpstr>Montserrat Bold</vt:lpstr>
      <vt:lpstr>Calibri</vt:lpstr>
      <vt:lpstr>Calibri (MS)</vt:lpstr>
      <vt:lpstr>Calibri (MS) Bold</vt:lpstr>
      <vt:lpstr>Arial</vt:lpstr>
      <vt:lpstr>Poppins</vt:lpstr>
      <vt:lpstr>Office Theme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ELIX_Teachers toolkit_5</dc:title>
  <cp:lastModifiedBy>Lea Lenart Štefanič</cp:lastModifiedBy>
  <cp:revision>4</cp:revision>
  <dcterms:created xsi:type="dcterms:W3CDTF">2006-08-16T00:00:00Z</dcterms:created>
  <dcterms:modified xsi:type="dcterms:W3CDTF">2026-09-10T07:34:49Z</dcterms:modified>
  <dc:identifier>DAHTZdjHb-8</dc:identifier>
</cp:coreProperties>
</file>