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80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Archivo Black" panose="020B0604020202020204" charset="0"/>
      <p:regular r:id="rId19"/>
    </p:embeddedFont>
    <p:embeddedFont>
      <p:font typeface="Calibri (MS)" panose="020B0604020202020204" charset="0"/>
      <p:regular r:id="rId20"/>
    </p:embeddedFont>
    <p:embeddedFont>
      <p:font typeface="Calibri (MS) Bold" panose="020B0604020202020204" charset="0"/>
      <p:regular r:id="rId21"/>
    </p:embeddedFont>
    <p:embeddedFont>
      <p:font typeface="Calibri (MS) Italics" panose="020B0604020202020204" charset="0"/>
      <p:regular r:id="rId22"/>
    </p:embeddedFont>
    <p:embeddedFont>
      <p:font typeface="Montserrat" panose="020B0604020202020204" charset="0"/>
      <p:regular r:id="rId23"/>
      <p:bold r:id="rId24"/>
      <p:italic r:id="rId25"/>
      <p:boldItalic r:id="rId26"/>
    </p:embeddedFont>
    <p:embeddedFont>
      <p:font typeface="Montserrat Bold" panose="020B0604020202020204" charset="0"/>
      <p:regular r:id="rId27"/>
      <p:bold r:id="rId28"/>
    </p:embeddedFont>
    <p:embeddedFont>
      <p:font typeface="Poppins" panose="020B060402020202020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D4B5D0-BF48-491F-A2FE-0E03D1C8BFB0}" v="29" dt="2026-09-10T07:50:49.1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21" Type="http://schemas.openxmlformats.org/officeDocument/2006/relationships/font" Target="fonts/font3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a Lenart Štefanič" userId="39ab7526-8660-451f-b85d-4c151b458338" providerId="ADAL" clId="{5320FB8A-9EE4-4FB0-9569-7C8887D481B0}"/>
    <pc:docChg chg="modSld">
      <pc:chgData name="Lea Lenart Štefanič" userId="39ab7526-8660-451f-b85d-4c151b458338" providerId="ADAL" clId="{5320FB8A-9EE4-4FB0-9569-7C8887D481B0}" dt="2026-09-10T07:50:49.131" v="28" actId="1076"/>
      <pc:docMkLst>
        <pc:docMk/>
      </pc:docMkLst>
      <pc:sldChg chg="addSp modSp mod modAnim modNotes">
        <pc:chgData name="Lea Lenart Štefanič" userId="39ab7526-8660-451f-b85d-4c151b458338" providerId="ADAL" clId="{5320FB8A-9EE4-4FB0-9569-7C8887D481B0}" dt="2026-09-10T07:36:51.500" v="2" actId="1076"/>
        <pc:sldMkLst>
          <pc:docMk/>
          <pc:sldMk cId="0" sldId="257"/>
        </pc:sldMkLst>
        <pc:picChg chg="add mod">
          <ac:chgData name="Lea Lenart Štefanič" userId="39ab7526-8660-451f-b85d-4c151b458338" providerId="ADAL" clId="{5320FB8A-9EE4-4FB0-9569-7C8887D481B0}" dt="2026-09-10T07:36:51.500" v="2" actId="1076"/>
          <ac:picMkLst>
            <pc:docMk/>
            <pc:sldMk cId="0" sldId="257"/>
            <ac:picMk id="49" creationId="{84D989F3-6E31-D624-D81E-C1807C317B77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7:37:32.961" v="4" actId="1076"/>
        <pc:sldMkLst>
          <pc:docMk/>
          <pc:sldMk cId="0" sldId="258"/>
        </pc:sldMkLst>
        <pc:picChg chg="add mod">
          <ac:chgData name="Lea Lenart Štefanič" userId="39ab7526-8660-451f-b85d-4c151b458338" providerId="ADAL" clId="{5320FB8A-9EE4-4FB0-9569-7C8887D481B0}" dt="2026-09-10T07:37:32.961" v="4" actId="1076"/>
          <ac:picMkLst>
            <pc:docMk/>
            <pc:sldMk cId="0" sldId="258"/>
            <ac:picMk id="63" creationId="{BCE5FFDC-AE39-D519-2B44-1AF8C778CD94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7:38:19.021" v="6" actId="1076"/>
        <pc:sldMkLst>
          <pc:docMk/>
          <pc:sldMk cId="0" sldId="259"/>
        </pc:sldMkLst>
        <pc:picChg chg="add mod">
          <ac:chgData name="Lea Lenart Štefanič" userId="39ab7526-8660-451f-b85d-4c151b458338" providerId="ADAL" clId="{5320FB8A-9EE4-4FB0-9569-7C8887D481B0}" dt="2026-09-10T07:38:19.021" v="6" actId="1076"/>
          <ac:picMkLst>
            <pc:docMk/>
            <pc:sldMk cId="0" sldId="259"/>
            <ac:picMk id="43" creationId="{04E2FCD3-7408-7D0A-AE13-BB4996152543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7:38:53.597" v="8" actId="1076"/>
        <pc:sldMkLst>
          <pc:docMk/>
          <pc:sldMk cId="0" sldId="260"/>
        </pc:sldMkLst>
        <pc:picChg chg="add mod">
          <ac:chgData name="Lea Lenart Štefanič" userId="39ab7526-8660-451f-b85d-4c151b458338" providerId="ADAL" clId="{5320FB8A-9EE4-4FB0-9569-7C8887D481B0}" dt="2026-09-10T07:38:53.597" v="8" actId="1076"/>
          <ac:picMkLst>
            <pc:docMk/>
            <pc:sldMk cId="0" sldId="260"/>
            <ac:picMk id="63" creationId="{8443A9F9-6D81-5877-F9F0-22911BF4D8F5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7:41:37.657" v="10" actId="1076"/>
        <pc:sldMkLst>
          <pc:docMk/>
          <pc:sldMk cId="0" sldId="261"/>
        </pc:sldMkLst>
        <pc:picChg chg="add mod">
          <ac:chgData name="Lea Lenart Štefanič" userId="39ab7526-8660-451f-b85d-4c151b458338" providerId="ADAL" clId="{5320FB8A-9EE4-4FB0-9569-7C8887D481B0}" dt="2026-09-10T07:41:37.657" v="10" actId="1076"/>
          <ac:picMkLst>
            <pc:docMk/>
            <pc:sldMk cId="0" sldId="261"/>
            <ac:picMk id="63" creationId="{4AB5CC5D-AE30-FDE5-A420-43D0E1ED2038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7:42:21.438" v="12" actId="1076"/>
        <pc:sldMkLst>
          <pc:docMk/>
          <pc:sldMk cId="0" sldId="262"/>
        </pc:sldMkLst>
        <pc:picChg chg="add mod">
          <ac:chgData name="Lea Lenart Štefanič" userId="39ab7526-8660-451f-b85d-4c151b458338" providerId="ADAL" clId="{5320FB8A-9EE4-4FB0-9569-7C8887D481B0}" dt="2026-09-10T07:42:21.438" v="12" actId="1076"/>
          <ac:picMkLst>
            <pc:docMk/>
            <pc:sldMk cId="0" sldId="262"/>
            <ac:picMk id="63" creationId="{E67B4337-7B02-AC4F-D1FC-A7786DC709E6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7:43:15.188" v="14" actId="1076"/>
        <pc:sldMkLst>
          <pc:docMk/>
          <pc:sldMk cId="0" sldId="263"/>
        </pc:sldMkLst>
        <pc:picChg chg="add mod">
          <ac:chgData name="Lea Lenart Štefanič" userId="39ab7526-8660-451f-b85d-4c151b458338" providerId="ADAL" clId="{5320FB8A-9EE4-4FB0-9569-7C8887D481B0}" dt="2026-09-10T07:43:15.188" v="14" actId="1076"/>
          <ac:picMkLst>
            <pc:docMk/>
            <pc:sldMk cId="0" sldId="263"/>
            <ac:picMk id="58" creationId="{0A7BDD7E-A8A9-3513-43D0-9EAAA20DCD21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7:44:13.387" v="16" actId="1076"/>
        <pc:sldMkLst>
          <pc:docMk/>
          <pc:sldMk cId="0" sldId="264"/>
        </pc:sldMkLst>
        <pc:picChg chg="add mod">
          <ac:chgData name="Lea Lenart Štefanič" userId="39ab7526-8660-451f-b85d-4c151b458338" providerId="ADAL" clId="{5320FB8A-9EE4-4FB0-9569-7C8887D481B0}" dt="2026-09-10T07:44:13.387" v="16" actId="1076"/>
          <ac:picMkLst>
            <pc:docMk/>
            <pc:sldMk cId="0" sldId="264"/>
            <ac:picMk id="63" creationId="{B97FF2CA-5D70-C892-3B01-0162F9DCE121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7:45:04.953" v="18" actId="1076"/>
        <pc:sldMkLst>
          <pc:docMk/>
          <pc:sldMk cId="0" sldId="265"/>
        </pc:sldMkLst>
        <pc:picChg chg="add mod">
          <ac:chgData name="Lea Lenart Štefanič" userId="39ab7526-8660-451f-b85d-4c151b458338" providerId="ADAL" clId="{5320FB8A-9EE4-4FB0-9569-7C8887D481B0}" dt="2026-09-10T07:45:04.953" v="18" actId="1076"/>
          <ac:picMkLst>
            <pc:docMk/>
            <pc:sldMk cId="0" sldId="265"/>
            <ac:picMk id="63" creationId="{C8D6D9B5-CEC7-F62A-41E2-DAC0392FF958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7:47:23.114" v="20" actId="1076"/>
        <pc:sldMkLst>
          <pc:docMk/>
          <pc:sldMk cId="0" sldId="266"/>
        </pc:sldMkLst>
        <pc:picChg chg="add mod">
          <ac:chgData name="Lea Lenart Štefanič" userId="39ab7526-8660-451f-b85d-4c151b458338" providerId="ADAL" clId="{5320FB8A-9EE4-4FB0-9569-7C8887D481B0}" dt="2026-09-10T07:47:23.114" v="20" actId="1076"/>
          <ac:picMkLst>
            <pc:docMk/>
            <pc:sldMk cId="0" sldId="266"/>
            <ac:picMk id="100" creationId="{092EBFC3-71B8-1788-32C5-EDAA89682E87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7:48:24.537" v="22" actId="1076"/>
        <pc:sldMkLst>
          <pc:docMk/>
          <pc:sldMk cId="0" sldId="267"/>
        </pc:sldMkLst>
        <pc:picChg chg="add mod">
          <ac:chgData name="Lea Lenart Štefanič" userId="39ab7526-8660-451f-b85d-4c151b458338" providerId="ADAL" clId="{5320FB8A-9EE4-4FB0-9569-7C8887D481B0}" dt="2026-09-10T07:48:24.537" v="22" actId="1076"/>
          <ac:picMkLst>
            <pc:docMk/>
            <pc:sldMk cId="0" sldId="267"/>
            <ac:picMk id="61" creationId="{993E4777-568C-B70A-8DE1-7E65CE708689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7:49:24.209" v="24" actId="1076"/>
        <pc:sldMkLst>
          <pc:docMk/>
          <pc:sldMk cId="0" sldId="268"/>
        </pc:sldMkLst>
        <pc:picChg chg="add mod">
          <ac:chgData name="Lea Lenart Štefanič" userId="39ab7526-8660-451f-b85d-4c151b458338" providerId="ADAL" clId="{5320FB8A-9EE4-4FB0-9569-7C8887D481B0}" dt="2026-09-10T07:49:24.209" v="24" actId="1076"/>
          <ac:picMkLst>
            <pc:docMk/>
            <pc:sldMk cId="0" sldId="268"/>
            <ac:picMk id="58" creationId="{18393983-6476-93AC-C760-5A62D8F3FBAD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7:50:18.968" v="26" actId="1076"/>
        <pc:sldMkLst>
          <pc:docMk/>
          <pc:sldMk cId="0" sldId="269"/>
        </pc:sldMkLst>
        <pc:picChg chg="add mod">
          <ac:chgData name="Lea Lenart Štefanič" userId="39ab7526-8660-451f-b85d-4c151b458338" providerId="ADAL" clId="{5320FB8A-9EE4-4FB0-9569-7C8887D481B0}" dt="2026-09-10T07:50:18.968" v="26" actId="1076"/>
          <ac:picMkLst>
            <pc:docMk/>
            <pc:sldMk cId="0" sldId="269"/>
            <ac:picMk id="58" creationId="{9051B06E-98FC-BD22-BFA7-B7E46B410199}"/>
          </ac:picMkLst>
        </pc:picChg>
      </pc:sldChg>
      <pc:sldChg chg="addSp modSp mod modAnim modNotes">
        <pc:chgData name="Lea Lenart Štefanič" userId="39ab7526-8660-451f-b85d-4c151b458338" providerId="ADAL" clId="{5320FB8A-9EE4-4FB0-9569-7C8887D481B0}" dt="2026-09-10T07:50:49.131" v="28" actId="1076"/>
        <pc:sldMkLst>
          <pc:docMk/>
          <pc:sldMk cId="0" sldId="270"/>
        </pc:sldMkLst>
        <pc:picChg chg="add mod">
          <ac:chgData name="Lea Lenart Štefanič" userId="39ab7526-8660-451f-b85d-4c151b458338" providerId="ADAL" clId="{5320FB8A-9EE4-4FB0-9569-7C8887D481B0}" dt="2026-09-10T07:50:49.131" v="28" actId="1076"/>
          <ac:picMkLst>
            <pc:docMk/>
            <pc:sldMk cId="0" sldId="270"/>
            <ac:picMk id="25" creationId="{120A8E0C-3DD2-CA40-2317-F49260BB5C1A}"/>
          </ac:picMkLst>
        </pc:picChg>
      </pc:sldChg>
      <pc:sldChg chg="modSp mod">
        <pc:chgData name="Lea Lenart Štefanič" userId="39ab7526-8660-451f-b85d-4c151b458338" providerId="ADAL" clId="{5320FB8A-9EE4-4FB0-9569-7C8887D481B0}" dt="2026-09-10T07:35:12.239" v="0" actId="1076"/>
        <pc:sldMkLst>
          <pc:docMk/>
          <pc:sldMk cId="3594569012" sldId="280"/>
        </pc:sldMkLst>
        <pc:spChg chg="mod">
          <ac:chgData name="Lea Lenart Štefanič" userId="39ab7526-8660-451f-b85d-4c151b458338" providerId="ADAL" clId="{5320FB8A-9EE4-4FB0-9569-7C8887D481B0}" dt="2026-09-10T07:35:12.239" v="0" actId="1076"/>
          <ac:spMkLst>
            <pc:docMk/>
            <pc:sldMk cId="3594569012" sldId="280"/>
            <ac:spMk id="15" creationId="{00000000-0000-0000-0000-000000000000}"/>
          </ac:spMkLst>
        </pc:spChg>
      </pc:sldChg>
    </pc:docChg>
  </pc:docChgLst>
  <pc:docChgLst>
    <pc:chgData name="Mojca Blažič" userId="S::mojca.blazic@uni-nm.si::56df5ec3-6e9d-4ba6-a26a-a9a692f41e02" providerId="AD" clId="Web-{00000000-0000-0000-0000-000000000000}"/>
    <pc:docChg chg="modSld">
      <pc:chgData name="Mojca Blažič" userId="S::mojca.blazic@uni-nm.si::56df5ec3-6e9d-4ba6-a26a-a9a692f41e02" providerId="AD" clId="Web-{00000000-0000-0000-0000-000000000000}" dt="2026-08-31T05:57:20.848" v="1" actId="20577"/>
      <pc:docMkLst>
        <pc:docMk/>
      </pc:docMkLst>
      <pc:sldChg chg="modSp">
        <pc:chgData name="Mojca Blažič" userId="S::mojca.blazic@uni-nm.si::56df5ec3-6e9d-4ba6-a26a-a9a692f41e02" providerId="AD" clId="Web-{00000000-0000-0000-0000-000000000000}" dt="2026-08-31T05:57:20.848" v="1" actId="20577"/>
        <pc:sldMkLst>
          <pc:docMk/>
          <pc:sldMk cId="0" sldId="257"/>
        </pc:sldMkLst>
        <pc:spChg chg="mod">
          <ac:chgData name="Mojca Blažič" userId="S::mojca.blazic@uni-nm.si::56df5ec3-6e9d-4ba6-a26a-a9a692f41e02" providerId="AD" clId="Web-{00000000-0000-0000-0000-000000000000}" dt="2026-08-31T05:57:20.848" v="1" actId="20577"/>
          <ac:spMkLst>
            <pc:docMk/>
            <pc:sldMk cId="0" sldId="257"/>
            <ac:spMk id="8" creationId="{00000000-0000-0000-0000-000000000000}"/>
          </ac:spMkLst>
        </pc:spChg>
      </pc:sldChg>
    </pc:docChg>
  </pc:docChgLst>
  <pc:docChgLst>
    <pc:chgData name="Mojca Blažič" userId="S::mojca.blazic@uni-nm.si::56df5ec3-6e9d-4ba6-a26a-a9a692f41e02" providerId="AD" clId="Web-{E9EBF5CA-12AE-5671-227A-9A183E0BFC95}"/>
    <pc:docChg chg="addSld delSld">
      <pc:chgData name="Mojca Blažič" userId="S::mojca.blazic@uni-nm.si::56df5ec3-6e9d-4ba6-a26a-a9a692f41e02" providerId="AD" clId="Web-{E9EBF5CA-12AE-5671-227A-9A183E0BFC95}" dt="2026-09-03T09:01:02.520" v="1"/>
      <pc:docMkLst>
        <pc:docMk/>
      </pc:docMkLst>
      <pc:sldChg chg="del">
        <pc:chgData name="Mojca Blažič" userId="S::mojca.blazic@uni-nm.si::56df5ec3-6e9d-4ba6-a26a-a9a692f41e02" providerId="AD" clId="Web-{E9EBF5CA-12AE-5671-227A-9A183E0BFC95}" dt="2026-09-03T09:01:02.520" v="1"/>
        <pc:sldMkLst>
          <pc:docMk/>
          <pc:sldMk cId="0" sldId="256"/>
        </pc:sldMkLst>
      </pc:sldChg>
      <pc:sldChg chg="add">
        <pc:chgData name="Mojca Blažič" userId="S::mojca.blazic@uni-nm.si::56df5ec3-6e9d-4ba6-a26a-a9a692f41e02" providerId="AD" clId="Web-{E9EBF5CA-12AE-5671-227A-9A183E0BFC95}" dt="2026-09-03T09:00:59.582" v="0"/>
        <pc:sldMkLst>
          <pc:docMk/>
          <pc:sldMk cId="3594569012" sldId="28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12" Type="http://schemas.openxmlformats.org/officeDocument/2006/relationships/image" Target="../media/image1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4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6.jpeg"/><Relationship Id="rId5" Type="http://schemas.openxmlformats.org/officeDocument/2006/relationships/image" Target="../media/image16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7.png"/><Relationship Id="rId12" Type="http://schemas.openxmlformats.org/officeDocument/2006/relationships/image" Target="../media/image13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4.png"/><Relationship Id="rId11" Type="http://schemas.openxmlformats.org/officeDocument/2006/relationships/image" Target="../media/image21.png"/><Relationship Id="rId5" Type="http://schemas.openxmlformats.org/officeDocument/2006/relationships/image" Target="../media/image6.jpeg"/><Relationship Id="rId10" Type="http://schemas.openxmlformats.org/officeDocument/2006/relationships/image" Target="../media/image20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png"/><Relationship Id="rId12" Type="http://schemas.openxmlformats.org/officeDocument/2006/relationships/image" Target="../media/image13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4.png"/><Relationship Id="rId11" Type="http://schemas.openxmlformats.org/officeDocument/2006/relationships/image" Target="../media/image25.png"/><Relationship Id="rId5" Type="http://schemas.openxmlformats.org/officeDocument/2006/relationships/image" Target="../media/image6.jpeg"/><Relationship Id="rId10" Type="http://schemas.openxmlformats.org/officeDocument/2006/relationships/image" Target="../media/image24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1.png"/><Relationship Id="rId12" Type="http://schemas.openxmlformats.org/officeDocument/2006/relationships/image" Target="../media/image13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4.png"/><Relationship Id="rId11" Type="http://schemas.openxmlformats.org/officeDocument/2006/relationships/image" Target="../media/image24.png"/><Relationship Id="rId5" Type="http://schemas.openxmlformats.org/officeDocument/2006/relationships/image" Target="../media/image6.jpeg"/><Relationship Id="rId10" Type="http://schemas.openxmlformats.org/officeDocument/2006/relationships/image" Target="../media/image27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4.png"/><Relationship Id="rId12" Type="http://schemas.openxmlformats.org/officeDocument/2006/relationships/image" Target="../media/image13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4.png"/><Relationship Id="rId11" Type="http://schemas.openxmlformats.org/officeDocument/2006/relationships/image" Target="../media/image20.png"/><Relationship Id="rId5" Type="http://schemas.openxmlformats.org/officeDocument/2006/relationships/image" Target="../media/image6.jpeg"/><Relationship Id="rId10" Type="http://schemas.openxmlformats.org/officeDocument/2006/relationships/image" Target="../media/image29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12" Type="http://schemas.openxmlformats.org/officeDocument/2006/relationships/image" Target="../media/image13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4.pn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30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12" Type="http://schemas.openxmlformats.org/officeDocument/2006/relationships/image" Target="../media/image13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4.png"/><Relationship Id="rId11" Type="http://schemas.openxmlformats.org/officeDocument/2006/relationships/image" Target="../media/image21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2.sv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3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1.png"/><Relationship Id="rId12" Type="http://schemas.openxmlformats.org/officeDocument/2006/relationships/image" Target="../media/image13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4.png"/><Relationship Id="rId11" Type="http://schemas.openxmlformats.org/officeDocument/2006/relationships/image" Target="../media/image9.png"/><Relationship Id="rId5" Type="http://schemas.openxmlformats.org/officeDocument/2006/relationships/image" Target="../media/image6.jpe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png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6" Type="http://schemas.openxmlformats.org/officeDocument/2006/relationships/image" Target="../media/image23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33.png"/><Relationship Id="rId5" Type="http://schemas.openxmlformats.org/officeDocument/2006/relationships/image" Target="../media/image6.jpe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12129787" y="29406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Številka projekta: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965433" y="2409275"/>
            <a:ext cx="10170581" cy="1651871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lnSpc>
                <a:spcPts val="4434"/>
              </a:lnSpc>
            </a:pPr>
            <a:r>
              <a:rPr lang="en-US" sz="2200" b="1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Evropski </a:t>
            </a:r>
            <a:r>
              <a:rPr lang="en-US" sz="2200" b="1" err="1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sistem</a:t>
            </a:r>
            <a:r>
              <a:rPr lang="en-US" sz="2200" b="1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poklicne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poti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in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storitvenega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učenja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v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visokošolskem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izobraževanju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,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temelječega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na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mobilnosti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delovne</a:t>
            </a:r>
            <a:r>
              <a:rPr lang="en-US" sz="2200" b="1">
                <a:solidFill>
                  <a:srgbClr val="0D79A2"/>
                </a:solidFill>
                <a:latin typeface="Montserrat"/>
                <a:sym typeface="Montserrat"/>
              </a:rPr>
              <a:t> </a:t>
            </a:r>
            <a:r>
              <a:rPr lang="en-US" sz="2200" b="1" err="1">
                <a:solidFill>
                  <a:srgbClr val="0D79A2"/>
                </a:solidFill>
                <a:latin typeface="Montserrat"/>
                <a:sym typeface="Montserrat"/>
              </a:rPr>
              <a:t>sile</a:t>
            </a:r>
            <a:endParaRPr lang="en-US" sz="2200" b="1">
              <a:solidFill>
                <a:srgbClr val="0D79A2"/>
              </a:solidFill>
              <a:latin typeface="Montserra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365554" y="4146871"/>
            <a:ext cx="9842043" cy="722464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>
              <a:spcBef>
                <a:spcPct val="0"/>
              </a:spcBef>
            </a:pP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Priročnik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za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visokošolske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učitelje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o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kariernem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razvoju</a:t>
            </a:r>
            <a:endParaRPr lang="en-US" sz="3600">
              <a:solidFill>
                <a:srgbClr val="000000"/>
              </a:solidFill>
              <a:latin typeface="Montserrat Bold"/>
              <a:ea typeface="Archivo Black"/>
              <a:cs typeface="Archivo Black"/>
            </a:endParaRPr>
          </a:p>
          <a:p>
            <a:pPr algn="ctr"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 s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praksami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skupnostnega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</a:t>
            </a:r>
            <a:r>
              <a:rPr lang="en-US" sz="3600" err="1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učenja</a:t>
            </a:r>
            <a:r>
              <a:rPr lang="en-US" sz="3600">
                <a:solidFill>
                  <a:srgbClr val="000000"/>
                </a:solidFill>
                <a:latin typeface="Montserrat Bold"/>
                <a:ea typeface="Archivo Black"/>
                <a:cs typeface="Archivo Black"/>
                <a:sym typeface="Archivo Black"/>
              </a:rPr>
              <a:t> (CSL)</a:t>
            </a:r>
            <a:endParaRPr lang="en-US" sz="3600">
              <a:solidFill>
                <a:srgbClr val="000000"/>
              </a:solidFill>
              <a:latin typeface="Montserrat Bold"/>
              <a:ea typeface="Archivo Black"/>
              <a:cs typeface="Archivo Black"/>
            </a:endParaRPr>
          </a:p>
        </p:txBody>
      </p:sp>
    </p:spTree>
    <p:extLst>
      <p:ext uri="{BB962C8B-B14F-4D97-AF65-F5344CB8AC3E}">
        <p14:creationId xmlns:p14="http://schemas.microsoft.com/office/powerpoint/2010/main" val="3594569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676716"/>
            <a:chOff x="0" y="0"/>
            <a:chExt cx="24402453" cy="35689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568954"/>
            </a:xfrm>
            <a:custGeom>
              <a:avLst/>
              <a:gdLst/>
              <a:ahLst/>
              <a:cxnLst/>
              <a:rect l="l" t="t" r="r" b="b"/>
              <a:pathLst>
                <a:path w="24402414" h="3568954">
                  <a:moveTo>
                    <a:pt x="0" y="0"/>
                  </a:moveTo>
                  <a:lnTo>
                    <a:pt x="24402414" y="0"/>
                  </a:lnTo>
                  <a:lnTo>
                    <a:pt x="24402414" y="3568954"/>
                  </a:lnTo>
                  <a:lnTo>
                    <a:pt x="0" y="3568954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 rot="960000">
            <a:off x="13452186" y="-1921745"/>
            <a:ext cx="6863363" cy="5490686"/>
            <a:chOff x="0" y="0"/>
            <a:chExt cx="9151150" cy="73209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51112" cy="7320914"/>
            </a:xfrm>
            <a:custGeom>
              <a:avLst/>
              <a:gdLst/>
              <a:ahLst/>
              <a:cxnLst/>
              <a:rect l="l" t="t" r="r" b="b"/>
              <a:pathLst>
                <a:path w="9151112" h="7320914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lnTo>
                    <a:pt x="8602090" y="0"/>
                  </a:lnTo>
                  <a:cubicBezTo>
                    <a:pt x="8905367" y="0"/>
                    <a:pt x="9151112" y="245872"/>
                    <a:pt x="9151112" y="549021"/>
                  </a:cubicBezTo>
                  <a:lnTo>
                    <a:pt x="9151112" y="6771894"/>
                  </a:lnTo>
                  <a:cubicBezTo>
                    <a:pt x="9151112" y="7075170"/>
                    <a:pt x="8905239" y="7320914"/>
                    <a:pt x="8602090" y="7320914"/>
                  </a:cubicBezTo>
                  <a:lnTo>
                    <a:pt x="549021" y="7320914"/>
                  </a:lnTo>
                  <a:cubicBezTo>
                    <a:pt x="245872" y="7320915"/>
                    <a:pt x="0" y="7075043"/>
                    <a:pt x="0" y="677189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466706"/>
            <a:ext cx="15099392" cy="480431"/>
            <a:chOff x="0" y="0"/>
            <a:chExt cx="20132523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32529" cy="640580"/>
            </a:xfrm>
            <a:custGeom>
              <a:avLst/>
              <a:gdLst/>
              <a:ahLst/>
              <a:cxnLst/>
              <a:rect l="l" t="t" r="r" b="b"/>
              <a:pathLst>
                <a:path w="20132529" h="640580">
                  <a:moveTo>
                    <a:pt x="0" y="0"/>
                  </a:moveTo>
                  <a:lnTo>
                    <a:pt x="20132529" y="0"/>
                  </a:lnTo>
                  <a:lnTo>
                    <a:pt x="20132529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62387" b="-562386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0132523" cy="67867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50" b="1" spc="30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5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23608" y="858336"/>
            <a:ext cx="15648470" cy="1557566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353"/>
              </a:lnSpc>
            </a:pPr>
            <a:r>
              <a:rPr lang="en-US" sz="39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Ocenjevanje in evalvacija vključevanja CSL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51059" y="2951245"/>
            <a:ext cx="16609333" cy="686333"/>
            <a:chOff x="0" y="0"/>
            <a:chExt cx="22145777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82" cy="915115"/>
            </a:xfrm>
            <a:custGeom>
              <a:avLst/>
              <a:gdLst/>
              <a:ahLst/>
              <a:cxnLst/>
              <a:rect l="l" t="t" r="r" b="b"/>
              <a:pathLst>
                <a:path w="22145782" h="915115">
                  <a:moveTo>
                    <a:pt x="0" y="0"/>
                  </a:moveTo>
                  <a:lnTo>
                    <a:pt x="22145782" y="0"/>
                  </a:lnTo>
                  <a:lnTo>
                    <a:pt x="22145782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21538" b="-42153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2145777" cy="962736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612"/>
                </a:lnSpc>
              </a:pPr>
              <a:r>
                <a:rPr lang="en-US" sz="217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Merjenje učenja, razvoja kompetenc in institucionalnega izboljševanja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4049382"/>
            <a:ext cx="8098765" cy="549069"/>
            <a:chOff x="0" y="0"/>
            <a:chExt cx="10798353" cy="7320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798356" cy="732092"/>
            </a:xfrm>
            <a:custGeom>
              <a:avLst/>
              <a:gdLst/>
              <a:ahLst/>
              <a:cxnLst/>
              <a:rect l="l" t="t" r="r" b="b"/>
              <a:pathLst>
                <a:path w="10798356" h="732092">
                  <a:moveTo>
                    <a:pt x="0" y="0"/>
                  </a:moveTo>
                  <a:lnTo>
                    <a:pt x="10798356" y="0"/>
                  </a:lnTo>
                  <a:lnTo>
                    <a:pt x="10798356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7404" b="-23740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0798353" cy="7892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Kaj pojasnjuje to poglavje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3608" y="4804353"/>
            <a:ext cx="576520" cy="576520"/>
            <a:chOff x="0" y="0"/>
            <a:chExt cx="768693" cy="7686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3503" y="4954248"/>
            <a:ext cx="276730" cy="276730"/>
            <a:chOff x="0" y="0"/>
            <a:chExt cx="368973" cy="368973"/>
          </a:xfrm>
        </p:grpSpPr>
        <p:sp>
          <p:nvSpPr>
            <p:cNvPr id="19" name="Freeform 19" descr="/home/claude/work/icons/boo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647206" y="4697616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Kako lahko ocenjevanje CSL zajame akademske dosežke.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23608" y="5929941"/>
            <a:ext cx="576520" cy="576520"/>
            <a:chOff x="0" y="0"/>
            <a:chExt cx="768693" cy="7686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3503" y="6079836"/>
            <a:ext cx="276730" cy="276730"/>
            <a:chOff x="0" y="0"/>
            <a:chExt cx="368973" cy="368973"/>
          </a:xfrm>
        </p:grpSpPr>
        <p:sp>
          <p:nvSpPr>
            <p:cNvPr id="24" name="Freeform 24" descr="/home/claude/work/icons/briefcas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647206" y="5823214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Kako zajame poklicne kompetence in kompetence zaposljivosti.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23608" y="7055539"/>
            <a:ext cx="576520" cy="576520"/>
            <a:chOff x="0" y="0"/>
            <a:chExt cx="768693" cy="76869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73503" y="7205434"/>
            <a:ext cx="276730" cy="276730"/>
            <a:chOff x="0" y="0"/>
            <a:chExt cx="368973" cy="368973"/>
          </a:xfrm>
        </p:grpSpPr>
        <p:sp>
          <p:nvSpPr>
            <p:cNvPr id="29" name="Freeform 29" descr="/home/claude/work/icons/hear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647206" y="6948802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Kako odraža državljansko angažiranost in družbeno odgovornost.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823608" y="8181127"/>
            <a:ext cx="576520" cy="576520"/>
            <a:chOff x="0" y="0"/>
            <a:chExt cx="768693" cy="76869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73503" y="8331022"/>
            <a:ext cx="276730" cy="276730"/>
            <a:chOff x="0" y="0"/>
            <a:chExt cx="368973" cy="368973"/>
          </a:xfrm>
        </p:grpSpPr>
        <p:sp>
          <p:nvSpPr>
            <p:cNvPr id="34" name="Freeform 34" descr="/home/claude/work/icons/networ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647206" y="8074390"/>
            <a:ext cx="7275166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Kako zajame učinek pri partnerju in korist za skupnost.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9471441" y="4049382"/>
            <a:ext cx="7961500" cy="549069"/>
            <a:chOff x="0" y="0"/>
            <a:chExt cx="10615333" cy="73209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615333" cy="732092"/>
            </a:xfrm>
            <a:custGeom>
              <a:avLst/>
              <a:gdLst/>
              <a:ahLst/>
              <a:cxnLst/>
              <a:rect l="l" t="t" r="r" b="b"/>
              <a:pathLst>
                <a:path w="10615333" h="732092">
                  <a:moveTo>
                    <a:pt x="0" y="0"/>
                  </a:moveTo>
                  <a:lnTo>
                    <a:pt x="10615333" y="0"/>
                  </a:lnTo>
                  <a:lnTo>
                    <a:pt x="10615333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2533" b="-23253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57150"/>
              <a:ext cx="10615333" cy="78924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Zakaj je pomembno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471441" y="4804353"/>
            <a:ext cx="576520" cy="576520"/>
            <a:chOff x="0" y="0"/>
            <a:chExt cx="768693" cy="76869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621336" y="4954248"/>
            <a:ext cx="276730" cy="276730"/>
            <a:chOff x="0" y="0"/>
            <a:chExt cx="368973" cy="368973"/>
          </a:xfrm>
        </p:grpSpPr>
        <p:sp>
          <p:nvSpPr>
            <p:cNvPr id="42" name="Freeform 42" descr="/home/claude/work/icons/b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295039" y="4697616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Ocenjevanje mora zajeti znanje, delovanje, refleksijo in učinek.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9471441" y="5929941"/>
            <a:ext cx="576520" cy="576520"/>
            <a:chOff x="0" y="0"/>
            <a:chExt cx="768693" cy="76869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621336" y="6079836"/>
            <a:ext cx="276730" cy="276730"/>
            <a:chOff x="0" y="0"/>
            <a:chExt cx="368973" cy="368973"/>
          </a:xfrm>
        </p:grpSpPr>
        <p:sp>
          <p:nvSpPr>
            <p:cNvPr id="47" name="Freeform 47" descr="/home/claude/work/icons/cyc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0295039" y="5823214"/>
            <a:ext cx="7137892" cy="1067600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25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Prispevati mora k stalnemu izboljševanju na ravni predmeta in institucije.</a:t>
            </a:r>
          </a:p>
        </p:txBody>
      </p:sp>
      <p:pic>
        <p:nvPicPr>
          <p:cNvPr id="49" name="ElevenLabs_2026-09-10T07_35_49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84D989F3-6E31-D624-D81E-C1807C317B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767326" y="85833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34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5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Zakaj je ocenjevanje pomembno v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CSL ima dvojni namen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8378" b="-2383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Ocenjevanje mora zajeti znanje, delovanje, refleksijo in učinek.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boo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Krepiti mora učenje študentov in akademske dosežke.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briefcas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Razvijati mora poklicne kompetence in kompetence zaposljivosti.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hear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Prispevati mora k potrebam skupnosti ali partnerja.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Vključevati mora državljansko angažiranost in družbeno odgovornost.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cyc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Prispevati mora k stalnemu izboljševanju na ravni predmeta in institucije.</a:t>
              </a:r>
            </a:p>
          </p:txBody>
        </p:sp>
      </p:grpSp>
      <p:pic>
        <p:nvPicPr>
          <p:cNvPr id="63" name="ElevenLabs_2026-09-10T07_37_05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BCE5FFDC-AE39-D519-2B44-1AF8C778CD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058400" y="100396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07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24734" cy="10438909"/>
          </a:xfrm>
          <a:custGeom>
            <a:avLst/>
            <a:gdLst/>
            <a:ahLst/>
            <a:cxnLst/>
            <a:rect l="l" t="t" r="r" b="b"/>
            <a:pathLst>
              <a:path w="18224734" h="10438909">
                <a:moveTo>
                  <a:pt x="0" y="0"/>
                </a:moveTo>
                <a:lnTo>
                  <a:pt x="18224734" y="0"/>
                </a:lnTo>
                <a:lnTo>
                  <a:pt x="18224734" y="10438909"/>
                </a:lnTo>
                <a:lnTo>
                  <a:pt x="0" y="104389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9000"/>
            </a:blip>
            <a:stretch>
              <a:fillRect l="-1222" t="-19236" r="-1222"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5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3559416"/>
            <a:ext cx="5248951" cy="3999814"/>
            <a:chOff x="0" y="0"/>
            <a:chExt cx="6998602" cy="53330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998589" cy="5333111"/>
            </a:xfrm>
            <a:custGeom>
              <a:avLst/>
              <a:gdLst/>
              <a:ahLst/>
              <a:cxnLst/>
              <a:rect l="l" t="t" r="r" b="b"/>
              <a:pathLst>
                <a:path w="6998589" h="5333111">
                  <a:moveTo>
                    <a:pt x="0" y="183896"/>
                  </a:moveTo>
                  <a:cubicBezTo>
                    <a:pt x="0" y="82296"/>
                    <a:pt x="82296" y="0"/>
                    <a:pt x="183896" y="0"/>
                  </a:cubicBezTo>
                  <a:lnTo>
                    <a:pt x="6814693" y="0"/>
                  </a:lnTo>
                  <a:cubicBezTo>
                    <a:pt x="6916293" y="0"/>
                    <a:pt x="6998589" y="82296"/>
                    <a:pt x="6998589" y="183896"/>
                  </a:cubicBezTo>
                  <a:lnTo>
                    <a:pt x="6998589" y="5149215"/>
                  </a:lnTo>
                  <a:cubicBezTo>
                    <a:pt x="6998589" y="5250815"/>
                    <a:pt x="6916293" y="5333111"/>
                    <a:pt x="6814693" y="5333111"/>
                  </a:cubicBezTo>
                  <a:lnTo>
                    <a:pt x="183896" y="5333111"/>
                  </a:lnTo>
                  <a:cubicBezTo>
                    <a:pt x="82296" y="5333111"/>
                    <a:pt x="0" y="5250815"/>
                    <a:pt x="0" y="5149215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792244" y="2922651"/>
            <a:ext cx="1292600" cy="1292600"/>
            <a:chOff x="0" y="0"/>
            <a:chExt cx="1723466" cy="172346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820838" y="2951245"/>
            <a:ext cx="1235402" cy="1235402"/>
            <a:chOff x="0" y="0"/>
            <a:chExt cx="1647203" cy="16472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-78303" r="-7830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26029" y="3568951"/>
            <a:ext cx="480431" cy="3980755"/>
            <a:chOff x="0" y="0"/>
            <a:chExt cx="640575" cy="530767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-1013088" r="-101308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524387" y="3559416"/>
            <a:ext cx="5248951" cy="3999814"/>
            <a:chOff x="0" y="0"/>
            <a:chExt cx="6998602" cy="533308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998589" cy="5333111"/>
            </a:xfrm>
            <a:custGeom>
              <a:avLst/>
              <a:gdLst/>
              <a:ahLst/>
              <a:cxnLst/>
              <a:rect l="l" t="t" r="r" b="b"/>
              <a:pathLst>
                <a:path w="6998589" h="5333111">
                  <a:moveTo>
                    <a:pt x="0" y="183896"/>
                  </a:moveTo>
                  <a:cubicBezTo>
                    <a:pt x="0" y="82296"/>
                    <a:pt x="82296" y="0"/>
                    <a:pt x="183896" y="0"/>
                  </a:cubicBezTo>
                  <a:lnTo>
                    <a:pt x="6814693" y="0"/>
                  </a:lnTo>
                  <a:cubicBezTo>
                    <a:pt x="6916293" y="0"/>
                    <a:pt x="6998589" y="82296"/>
                    <a:pt x="6998589" y="183896"/>
                  </a:cubicBezTo>
                  <a:lnTo>
                    <a:pt x="6998589" y="5149215"/>
                  </a:lnTo>
                  <a:cubicBezTo>
                    <a:pt x="6998589" y="5250815"/>
                    <a:pt x="6916293" y="5333111"/>
                    <a:pt x="6814693" y="5333111"/>
                  </a:cubicBezTo>
                  <a:lnTo>
                    <a:pt x="183896" y="5333111"/>
                  </a:lnTo>
                  <a:cubicBezTo>
                    <a:pt x="82296" y="5333111"/>
                    <a:pt x="0" y="5250815"/>
                    <a:pt x="0" y="5149215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502558" y="2922651"/>
            <a:ext cx="1292600" cy="1292600"/>
            <a:chOff x="0" y="0"/>
            <a:chExt cx="1723466" cy="172346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531162" y="2951245"/>
            <a:ext cx="1235402" cy="1235402"/>
            <a:chOff x="0" y="0"/>
            <a:chExt cx="1647203" cy="164720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-78303" r="-7830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1736353" y="3568951"/>
            <a:ext cx="480431" cy="3980755"/>
            <a:chOff x="0" y="0"/>
            <a:chExt cx="640575" cy="530767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-1013088" r="-101308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234710" y="3559416"/>
            <a:ext cx="5248951" cy="3999814"/>
            <a:chOff x="0" y="0"/>
            <a:chExt cx="6998602" cy="533308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998589" cy="5333111"/>
            </a:xfrm>
            <a:custGeom>
              <a:avLst/>
              <a:gdLst/>
              <a:ahLst/>
              <a:cxnLst/>
              <a:rect l="l" t="t" r="r" b="b"/>
              <a:pathLst>
                <a:path w="6998589" h="5333111">
                  <a:moveTo>
                    <a:pt x="0" y="183896"/>
                  </a:moveTo>
                  <a:cubicBezTo>
                    <a:pt x="0" y="82296"/>
                    <a:pt x="82296" y="0"/>
                    <a:pt x="183896" y="0"/>
                  </a:cubicBezTo>
                  <a:lnTo>
                    <a:pt x="6814693" y="0"/>
                  </a:lnTo>
                  <a:cubicBezTo>
                    <a:pt x="6916293" y="0"/>
                    <a:pt x="6998589" y="82296"/>
                    <a:pt x="6998589" y="183896"/>
                  </a:cubicBezTo>
                  <a:lnTo>
                    <a:pt x="6998589" y="5149215"/>
                  </a:lnTo>
                  <a:cubicBezTo>
                    <a:pt x="6998589" y="5250815"/>
                    <a:pt x="6916293" y="5333111"/>
                    <a:pt x="6814693" y="5333111"/>
                  </a:cubicBezTo>
                  <a:lnTo>
                    <a:pt x="183896" y="5333111"/>
                  </a:lnTo>
                  <a:cubicBezTo>
                    <a:pt x="82296" y="5333111"/>
                    <a:pt x="0" y="5250815"/>
                    <a:pt x="0" y="5149215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4212881" y="2922651"/>
            <a:ext cx="1292600" cy="1292600"/>
            <a:chOff x="0" y="0"/>
            <a:chExt cx="1723466" cy="172346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4241475" y="2951245"/>
            <a:ext cx="1235402" cy="1235402"/>
            <a:chOff x="0" y="0"/>
            <a:chExt cx="1647203" cy="164720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-78303" r="-7830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23608" y="8098765"/>
            <a:ext cx="16650519" cy="823608"/>
            <a:chOff x="0" y="0"/>
            <a:chExt cx="22200692" cy="1098144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00688" cy="1098138"/>
            </a:xfrm>
            <a:custGeom>
              <a:avLst/>
              <a:gdLst/>
              <a:ahLst/>
              <a:cxnLst/>
              <a:rect l="l" t="t" r="r" b="b"/>
              <a:pathLst>
                <a:path w="22200688" h="1098138">
                  <a:moveTo>
                    <a:pt x="0" y="0"/>
                  </a:moveTo>
                  <a:lnTo>
                    <a:pt x="22200688" y="0"/>
                  </a:lnTo>
                  <a:lnTo>
                    <a:pt x="22200688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343922" b="-3439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22200692" cy="114576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2341"/>
                </a:lnSpc>
              </a:pPr>
              <a:r>
                <a:rPr lang="en-US" sz="1951" i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Preprosta struktura ocenjevanja na ravni predmeta: ocenite pričakovanja, spremljajte vključenost, nato ovrednotite izide in refleksijo.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Trije trenutki ocenjevanja CSL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029500" y="4491723"/>
            <a:ext cx="4818078" cy="127350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551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Pred CSL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098137" y="5717600"/>
            <a:ext cx="4680814" cy="16948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101"/>
              </a:lnSpc>
            </a:pPr>
            <a:r>
              <a:rPr lang="en-US" sz="172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Ocenite pričakovanja, motivacijo in začetne kompetence.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739823" y="4491723"/>
            <a:ext cx="4818078" cy="127350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551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Med CSL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808451" y="5717600"/>
            <a:ext cx="4680814" cy="16948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101"/>
              </a:lnSpc>
            </a:pPr>
            <a:r>
              <a:rPr lang="en-US" sz="172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Spremljajte vključenost, napredek in učenje med delovanjem.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450137" y="4491723"/>
            <a:ext cx="4818078" cy="127350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551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 CSL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2518774" y="5717600"/>
            <a:ext cx="4680814" cy="16948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101"/>
              </a:lnSpc>
            </a:pPr>
            <a:r>
              <a:rPr lang="en-US" sz="172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Ovrednotite izide, refleksijo in dokaze o kompetencah.</a:t>
            </a:r>
          </a:p>
        </p:txBody>
      </p:sp>
      <p:pic>
        <p:nvPicPr>
          <p:cNvPr id="43" name="ElevenLabs_2026-09-10T07_37_53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04E2FCD3-7408-7D0A-AE13-BB49961525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077200" y="97546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47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1. TRENUTEK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Ocenjevanje pred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Vzpostavitev izhodišča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8378" b="-2383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Začetno ocenjevanje omogoči poznejšo vidnost napredka.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ey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Prepoznajte začetna pričakovanja in motivacijo študentov.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map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Mapirajte obstoječe kompetence in zaznane razvojne potrebe.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compas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Pojasnite osebne učne in karierne cilje.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shiel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Razpravljajte o etičnih smernicah, jasnosti vlog in pričakovanjih partnerjev.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clipbo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Uporabite kratke vprašalnike, rubrike za samooceno ali začetne refleksije.</a:t>
              </a:r>
            </a:p>
          </p:txBody>
        </p:sp>
      </p:grpSp>
      <p:pic>
        <p:nvPicPr>
          <p:cNvPr id="63" name="ElevenLabs_2026-09-10T07_38_28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8443A9F9-6D81-5877-F9F0-22911BF4D8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324600" y="101684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88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2. TRENUTEK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Ocenjevanje med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Spremljanje procesa, vključenosti in učenja med delovanjem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8378" b="-2383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Formativno ocenjevanje preprečuje težave in podpira učenje med izvedbo aktivnosti.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edi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Uporabite dnevnike, zapise napredka in mentorske kontrolne točke.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chec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Preglejte projektne izdelke ob dogovorjenih mejnikih.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Vključite vrstniško ocenjevanje timskega dela in prispevka.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Med projektom prosite partnerje za formativne povratne informacije.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win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Študente podprite pri prilagajanju načrtov, ko se projektni pogoji spremenijo.</a:t>
              </a:r>
            </a:p>
          </p:txBody>
        </p:sp>
      </p:grpSp>
      <p:pic>
        <p:nvPicPr>
          <p:cNvPr id="63" name="ElevenLabs_2026-09-10T07_41_14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4AB5CC5D-AE30-FDE5-A420-43D0E1ED20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6248400" y="101684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037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3. TRENUTEK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Ocenjevanje po 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Vrednotenje izidov, refleksije in dokazov o kompetencah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8378" b="-2383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Zaključno ocenjevanje naj poveže akademsko vsebino s praktičnimi in kariernimi izidi.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clipbo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Ocenite poročila, predstavitve, refleksijske eseje in portfolie.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st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Ovrednotite praktično vrednost končnega izdelka za partnerja.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boo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Študente prosite, naj pojasnijo uporabo akademskih konceptov.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sca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 timsko delo, komunikacijo, reševanje problemov in etično zavest uporabite rubrike.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Kot dopolnilni dokaz vključite samooceno in povratne informacije partnerja.</a:t>
              </a:r>
            </a:p>
          </p:txBody>
        </p:sp>
      </p:grpSp>
      <p:pic>
        <p:nvPicPr>
          <p:cNvPr id="63" name="ElevenLabs_2026-09-10T07_41_48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E67B4337-7B02-AC4F-D1FC-A7786DC709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15000" y="103094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67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5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Ocenjevanje karierne pripravljenosti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Veščine zaposljivosti, razvite s CSL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8378" b="-2383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Ocenjevanje karierne pripravljenosti študentom pomaga izraziti prenosljive kompetence.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2292363" y="2931071"/>
            <a:ext cx="14179706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Komunikacija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292363" y="3388262"/>
            <a:ext cx="14179706" cy="27677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Strokovna interakcija s partnerji in vrstniki.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1" name="Freeform 31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2292363" y="4111571"/>
            <a:ext cx="14179706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Sodelovanje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292363" y="4568752"/>
            <a:ext cx="14179706" cy="27677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Timsko delo, razdelitev vlog in odgovornost.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39" name="Freeform 39" descr="/home/claude/work/icons/puzz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2292363" y="5292071"/>
            <a:ext cx="14179706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Reševanje problemov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292363" y="5749252"/>
            <a:ext cx="14179706" cy="27677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Analiza realnih izzivov in oblikovanje rešitev.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47" name="Freeform 47" descr="/home/claude/work/icons/bulb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2292363" y="6472571"/>
            <a:ext cx="14179706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Podjetnost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2292363" y="6929752"/>
            <a:ext cx="14179706" cy="27677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Iniciativnost, ustvarjalnost in ustvarjanje vrednosti.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5" name="Freeform 55" descr="/home/claude/work/icons/shiel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2292363" y="7653071"/>
            <a:ext cx="14179706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Etična zavest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2292363" y="8110252"/>
            <a:ext cx="14179706" cy="27677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Odgovorno vključevanje v skupnosti in z deležniki.</a:t>
            </a:r>
          </a:p>
        </p:txBody>
      </p:sp>
      <p:pic>
        <p:nvPicPr>
          <p:cNvPr id="58" name="ElevenLabs_2026-09-10T07_42_32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0A7BDD7E-A8A9-3513-43D0-9EAAA20DCD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677342" y="104472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31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5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Metode povratnih informacij študentov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Prisluhniti izkušnji študentov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8378" b="-2383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Povratne informacije študentov so evalvacijski podatki in orodje za refleksijo.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b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Kratke ankete lahko merijo zaznano učenje, razvoj veščin in motivacijo.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Odprta vprašanja pokažejo, kaj se je študentom zdelo smiselno ali težavno.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Fokusne skupine omogočajo globlji kvalitativni vpogled.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search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Analiza refleksij pomaga prepoznati vzorce učenja in izzivov.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cyc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Povratne informacije uporabite za izboljšanje naslednjega cikla CSL.</a:t>
              </a:r>
            </a:p>
          </p:txBody>
        </p:sp>
      </p:grpSp>
      <p:pic>
        <p:nvPicPr>
          <p:cNvPr id="63" name="ElevenLabs_2026-09-10T07_43_24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B97FF2CA-5D70-C892-3B01-0162F9DCE1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439400" y="104642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362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5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Institucionalna evalvacija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Stalno izboljševanje onkraj enega predmeta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8378" b="-2383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Institucionalna evalvacija omogoča trajnost in širitev CSL.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building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2292363" y="2813980"/>
            <a:ext cx="14179706" cy="905961"/>
            <a:chOff x="0" y="0"/>
            <a:chExt cx="18906274" cy="120794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Ocenite, ali CSL podpira institucionalno strategijo in zagotavljanje kakovosti.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2" name="Freeform 32" descr="/home/claude/work/icons/networ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292363" y="3994480"/>
            <a:ext cx="14179706" cy="905961"/>
            <a:chOff x="0" y="0"/>
            <a:chExt cx="18906274" cy="120794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Spremljajte število in kakovost partnerstev.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41" name="Freeform 41" descr="/home/claude/work/icons/us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292363" y="5174971"/>
            <a:ext cx="14179706" cy="905961"/>
            <a:chOff x="0" y="0"/>
            <a:chExt cx="18906274" cy="12079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Preglejte podporo učiteljem, obremenitve in potrebe po usposabljanju.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50" name="Freeform 50" descr="/home/claude/work/icons/b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292363" y="6355471"/>
            <a:ext cx="14179706" cy="905961"/>
            <a:chOff x="0" y="0"/>
            <a:chExt cx="18906274" cy="120794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Analizirajte izide študentov med predmeti in programi.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9" name="Freeform 59" descr="/home/claude/work/icons/clipboard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292363" y="7535970"/>
            <a:ext cx="14179706" cy="905961"/>
            <a:chOff x="0" y="0"/>
            <a:chExt cx="18906274" cy="120794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8906274" cy="1207952"/>
            </a:xfrm>
            <a:custGeom>
              <a:avLst/>
              <a:gdLst/>
              <a:ahLst/>
              <a:cxnLst/>
              <a:rect l="l" t="t" r="r" b="b"/>
              <a:pathLst>
                <a:path w="18906274" h="1207952">
                  <a:moveTo>
                    <a:pt x="0" y="0"/>
                  </a:moveTo>
                  <a:lnTo>
                    <a:pt x="18906274" y="0"/>
                  </a:lnTo>
                  <a:lnTo>
                    <a:pt x="18906274" y="1207952"/>
                  </a:lnTo>
                  <a:lnTo>
                    <a:pt x="0" y="120795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4970" b="-25497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18906274" cy="12555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51"/>
                </a:lnSpc>
              </a:pPr>
              <a:r>
                <a:rPr lang="en-US" sz="20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 letnimi poročili prepoznajte dobre prakse in prednostne izboljšave.</a:t>
              </a:r>
            </a:p>
          </p:txBody>
        </p:sp>
      </p:grpSp>
      <p:pic>
        <p:nvPicPr>
          <p:cNvPr id="63" name="ElevenLabs_2026-09-10T07_44_27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C8D6D9B5-CEC7-F62A-41E2-DAC0392FF9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010400" y="105950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839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5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23608" y="2951245"/>
            <a:ext cx="4584725" cy="823608"/>
            <a:chOff x="0" y="0"/>
            <a:chExt cx="6112967" cy="109814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113018" cy="1098169"/>
            </a:xfrm>
            <a:custGeom>
              <a:avLst/>
              <a:gdLst/>
              <a:ahLst/>
              <a:cxnLst/>
              <a:rect l="l" t="t" r="r" b="b"/>
              <a:pathLst>
                <a:path w="6113018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6021451" y="0"/>
                  </a:lnTo>
                  <a:cubicBezTo>
                    <a:pt x="6071997" y="0"/>
                    <a:pt x="6113018" y="41021"/>
                    <a:pt x="6113018" y="91567"/>
                  </a:cubicBezTo>
                  <a:lnTo>
                    <a:pt x="6113018" y="1006602"/>
                  </a:lnTo>
                  <a:cubicBezTo>
                    <a:pt x="6113018" y="1057148"/>
                    <a:pt x="6071997" y="1098169"/>
                    <a:pt x="6021451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88324" y="2951245"/>
            <a:ext cx="4255284" cy="823608"/>
            <a:chOff x="0" y="0"/>
            <a:chExt cx="5673712" cy="109814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673713" cy="1098138"/>
            </a:xfrm>
            <a:custGeom>
              <a:avLst/>
              <a:gdLst/>
              <a:ahLst/>
              <a:cxnLst/>
              <a:rect l="l" t="t" r="r" b="b"/>
              <a:pathLst>
                <a:path w="5673713" h="1098138">
                  <a:moveTo>
                    <a:pt x="0" y="0"/>
                  </a:moveTo>
                  <a:lnTo>
                    <a:pt x="5673713" y="0"/>
                  </a:lnTo>
                  <a:lnTo>
                    <a:pt x="5673713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0672" b="-5067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5673712" cy="112671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Orodje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490686" y="2951245"/>
            <a:ext cx="5909358" cy="823608"/>
            <a:chOff x="0" y="0"/>
            <a:chExt cx="7879144" cy="10981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879207" cy="1098169"/>
            </a:xfrm>
            <a:custGeom>
              <a:avLst/>
              <a:gdLst/>
              <a:ahLst/>
              <a:cxnLst/>
              <a:rect l="l" t="t" r="r" b="b"/>
              <a:pathLst>
                <a:path w="7879207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7787640" y="0"/>
                  </a:lnTo>
                  <a:cubicBezTo>
                    <a:pt x="7838186" y="0"/>
                    <a:pt x="7879207" y="41021"/>
                    <a:pt x="7879207" y="91567"/>
                  </a:cubicBezTo>
                  <a:lnTo>
                    <a:pt x="7879207" y="1006602"/>
                  </a:lnTo>
                  <a:cubicBezTo>
                    <a:pt x="7879207" y="1057148"/>
                    <a:pt x="7838186" y="1098169"/>
                    <a:pt x="7787640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655412" y="2951245"/>
            <a:ext cx="5579916" cy="823608"/>
            <a:chOff x="0" y="0"/>
            <a:chExt cx="7439889" cy="109814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439885" cy="1098138"/>
            </a:xfrm>
            <a:custGeom>
              <a:avLst/>
              <a:gdLst/>
              <a:ahLst/>
              <a:cxnLst/>
              <a:rect l="l" t="t" r="r" b="b"/>
              <a:pathLst>
                <a:path w="7439885" h="1098138">
                  <a:moveTo>
                    <a:pt x="0" y="0"/>
                  </a:moveTo>
                  <a:lnTo>
                    <a:pt x="7439885" y="0"/>
                  </a:lnTo>
                  <a:lnTo>
                    <a:pt x="7439885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82010" b="-820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7439889" cy="112671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Kaj zajame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482407" y="2951245"/>
            <a:ext cx="5909358" cy="823608"/>
            <a:chOff x="0" y="0"/>
            <a:chExt cx="7879144" cy="109814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879207" cy="1098169"/>
            </a:xfrm>
            <a:custGeom>
              <a:avLst/>
              <a:gdLst/>
              <a:ahLst/>
              <a:cxnLst/>
              <a:rect l="l" t="t" r="r" b="b"/>
              <a:pathLst>
                <a:path w="7879207" h="1098169">
                  <a:moveTo>
                    <a:pt x="0" y="91567"/>
                  </a:moveTo>
                  <a:cubicBezTo>
                    <a:pt x="0" y="41021"/>
                    <a:pt x="41021" y="0"/>
                    <a:pt x="91567" y="0"/>
                  </a:cubicBezTo>
                  <a:lnTo>
                    <a:pt x="7787640" y="0"/>
                  </a:lnTo>
                  <a:cubicBezTo>
                    <a:pt x="7838186" y="0"/>
                    <a:pt x="7879207" y="41021"/>
                    <a:pt x="7879207" y="91567"/>
                  </a:cubicBezTo>
                  <a:lnTo>
                    <a:pt x="7879207" y="1006602"/>
                  </a:lnTo>
                  <a:cubicBezTo>
                    <a:pt x="7879207" y="1057148"/>
                    <a:pt x="7838186" y="1098169"/>
                    <a:pt x="7787640" y="1098169"/>
                  </a:cubicBezTo>
                  <a:lnTo>
                    <a:pt x="91567" y="1098169"/>
                  </a:lnTo>
                  <a:cubicBezTo>
                    <a:pt x="41021" y="1098169"/>
                    <a:pt x="0" y="1057148"/>
                    <a:pt x="0" y="10066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47122" y="2951245"/>
            <a:ext cx="5579916" cy="823608"/>
            <a:chOff x="0" y="0"/>
            <a:chExt cx="7439889" cy="109814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439885" cy="1098138"/>
            </a:xfrm>
            <a:custGeom>
              <a:avLst/>
              <a:gdLst/>
              <a:ahLst/>
              <a:cxnLst/>
              <a:rect l="l" t="t" r="r" b="b"/>
              <a:pathLst>
                <a:path w="7439885" h="1098138">
                  <a:moveTo>
                    <a:pt x="0" y="0"/>
                  </a:moveTo>
                  <a:lnTo>
                    <a:pt x="7439885" y="0"/>
                  </a:lnTo>
                  <a:lnTo>
                    <a:pt x="7439885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82010" b="-820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7439889" cy="112671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Tipična uporaba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14073" y="3875132"/>
            <a:ext cx="4603794" cy="1117206"/>
            <a:chOff x="0" y="0"/>
            <a:chExt cx="6138393" cy="148960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138418" cy="1489583"/>
            </a:xfrm>
            <a:custGeom>
              <a:avLst/>
              <a:gdLst/>
              <a:ahLst/>
              <a:cxnLst/>
              <a:rect l="l" t="t" r="r" b="b"/>
              <a:pathLst>
                <a:path w="6138418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6045327" y="0"/>
                  </a:lnTo>
                  <a:cubicBezTo>
                    <a:pt x="6096762" y="0"/>
                    <a:pt x="6138418" y="41656"/>
                    <a:pt x="6138418" y="93091"/>
                  </a:cubicBezTo>
                  <a:lnTo>
                    <a:pt x="6138418" y="1396492"/>
                  </a:lnTo>
                  <a:cubicBezTo>
                    <a:pt x="6138418" y="1447927"/>
                    <a:pt x="6096762" y="1489583"/>
                    <a:pt x="6045327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EAF3F7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8324" y="3884666"/>
            <a:ext cx="4255284" cy="1098137"/>
            <a:chOff x="0" y="0"/>
            <a:chExt cx="5673712" cy="146418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673713" cy="1464184"/>
            </a:xfrm>
            <a:custGeom>
              <a:avLst/>
              <a:gdLst/>
              <a:ahLst/>
              <a:cxnLst/>
              <a:rect l="l" t="t" r="r" b="b"/>
              <a:pathLst>
                <a:path w="5673713" h="1464184">
                  <a:moveTo>
                    <a:pt x="0" y="0"/>
                  </a:moveTo>
                  <a:lnTo>
                    <a:pt x="5673713" y="0"/>
                  </a:lnTo>
                  <a:lnTo>
                    <a:pt x="5673713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504" b="-2550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5673712" cy="149275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Rubrika kompetenc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5481161" y="3875132"/>
            <a:ext cx="5928417" cy="1117206"/>
            <a:chOff x="0" y="0"/>
            <a:chExt cx="7904556" cy="148960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904607" cy="1489583"/>
            </a:xfrm>
            <a:custGeom>
              <a:avLst/>
              <a:gdLst/>
              <a:ahLst/>
              <a:cxnLst/>
              <a:rect l="l" t="t" r="r" b="b"/>
              <a:pathLst>
                <a:path w="7904607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7811516" y="0"/>
                  </a:lnTo>
                  <a:cubicBezTo>
                    <a:pt x="7862951" y="0"/>
                    <a:pt x="7904607" y="41656"/>
                    <a:pt x="7904607" y="93091"/>
                  </a:cubicBezTo>
                  <a:lnTo>
                    <a:pt x="7904607" y="1396492"/>
                  </a:lnTo>
                  <a:cubicBezTo>
                    <a:pt x="7904607" y="1447927"/>
                    <a:pt x="7862951" y="1489583"/>
                    <a:pt x="7811516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655412" y="3884666"/>
            <a:ext cx="5579916" cy="1098137"/>
            <a:chOff x="0" y="0"/>
            <a:chExt cx="7439889" cy="146418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7439885" cy="1464184"/>
            </a:xfrm>
            <a:custGeom>
              <a:avLst/>
              <a:gdLst/>
              <a:ahLst/>
              <a:cxnLst/>
              <a:rect l="l" t="t" r="r" b="b"/>
              <a:pathLst>
                <a:path w="7439885" h="1464184">
                  <a:moveTo>
                    <a:pt x="0" y="0"/>
                  </a:moveTo>
                  <a:lnTo>
                    <a:pt x="7439885" y="0"/>
                  </a:lnTo>
                  <a:lnTo>
                    <a:pt x="7439885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9008" b="-4900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47625"/>
              <a:ext cx="7439889" cy="151180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Dokazi o veščinah in uspešnosti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1472872" y="3875132"/>
            <a:ext cx="5928417" cy="1117206"/>
            <a:chOff x="0" y="0"/>
            <a:chExt cx="7904556" cy="148960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7904607" cy="1489583"/>
            </a:xfrm>
            <a:custGeom>
              <a:avLst/>
              <a:gdLst/>
              <a:ahLst/>
              <a:cxnLst/>
              <a:rect l="l" t="t" r="r" b="b"/>
              <a:pathLst>
                <a:path w="7904607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7811516" y="0"/>
                  </a:lnTo>
                  <a:cubicBezTo>
                    <a:pt x="7862951" y="0"/>
                    <a:pt x="7904607" y="41656"/>
                    <a:pt x="7904607" y="93091"/>
                  </a:cubicBezTo>
                  <a:lnTo>
                    <a:pt x="7904607" y="1396492"/>
                  </a:lnTo>
                  <a:cubicBezTo>
                    <a:pt x="7904607" y="1447927"/>
                    <a:pt x="7862951" y="1489583"/>
                    <a:pt x="7811516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647122" y="3884666"/>
            <a:ext cx="5579916" cy="1098137"/>
            <a:chOff x="0" y="0"/>
            <a:chExt cx="7439889" cy="146418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7439885" cy="1464184"/>
            </a:xfrm>
            <a:custGeom>
              <a:avLst/>
              <a:gdLst/>
              <a:ahLst/>
              <a:cxnLst/>
              <a:rect l="l" t="t" r="r" b="b"/>
              <a:pathLst>
                <a:path w="7439885" h="1464184">
                  <a:moveTo>
                    <a:pt x="0" y="0"/>
                  </a:moveTo>
                  <a:lnTo>
                    <a:pt x="7439885" y="0"/>
                  </a:lnTo>
                  <a:lnTo>
                    <a:pt x="7439885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9008" b="-4900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47625"/>
              <a:ext cx="7439889" cy="151180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Pred, med in po ocenjevanju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814073" y="5083083"/>
            <a:ext cx="4603794" cy="1117206"/>
            <a:chOff x="0" y="0"/>
            <a:chExt cx="6138393" cy="1489608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6138418" cy="1489583"/>
            </a:xfrm>
            <a:custGeom>
              <a:avLst/>
              <a:gdLst/>
              <a:ahLst/>
              <a:cxnLst/>
              <a:rect l="l" t="t" r="r" b="b"/>
              <a:pathLst>
                <a:path w="6138418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6045327" y="0"/>
                  </a:lnTo>
                  <a:cubicBezTo>
                    <a:pt x="6096762" y="0"/>
                    <a:pt x="6138418" y="41656"/>
                    <a:pt x="6138418" y="93091"/>
                  </a:cubicBezTo>
                  <a:lnTo>
                    <a:pt x="6138418" y="1396492"/>
                  </a:lnTo>
                  <a:cubicBezTo>
                    <a:pt x="6138418" y="1447927"/>
                    <a:pt x="6096762" y="1489583"/>
                    <a:pt x="6045327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EAF3F7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88324" y="5092617"/>
            <a:ext cx="4255284" cy="1098137"/>
            <a:chOff x="0" y="0"/>
            <a:chExt cx="5673712" cy="1464183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5673713" cy="1464184"/>
            </a:xfrm>
            <a:custGeom>
              <a:avLst/>
              <a:gdLst/>
              <a:ahLst/>
              <a:cxnLst/>
              <a:rect l="l" t="t" r="r" b="b"/>
              <a:pathLst>
                <a:path w="5673713" h="1464184">
                  <a:moveTo>
                    <a:pt x="0" y="0"/>
                  </a:moveTo>
                  <a:lnTo>
                    <a:pt x="5673713" y="0"/>
                  </a:lnTo>
                  <a:lnTo>
                    <a:pt x="5673713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504" b="-2550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28575"/>
              <a:ext cx="5673712" cy="149275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Refleksijski dnevnik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481161" y="5083083"/>
            <a:ext cx="5928417" cy="1117206"/>
            <a:chOff x="0" y="0"/>
            <a:chExt cx="7904556" cy="1489608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7904607" cy="1489583"/>
            </a:xfrm>
            <a:custGeom>
              <a:avLst/>
              <a:gdLst/>
              <a:ahLst/>
              <a:cxnLst/>
              <a:rect l="l" t="t" r="r" b="b"/>
              <a:pathLst>
                <a:path w="7904607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7811516" y="0"/>
                  </a:lnTo>
                  <a:cubicBezTo>
                    <a:pt x="7862951" y="0"/>
                    <a:pt x="7904607" y="41656"/>
                    <a:pt x="7904607" y="93091"/>
                  </a:cubicBezTo>
                  <a:lnTo>
                    <a:pt x="7904607" y="1396492"/>
                  </a:lnTo>
                  <a:cubicBezTo>
                    <a:pt x="7904607" y="1447927"/>
                    <a:pt x="7862951" y="1489583"/>
                    <a:pt x="7811516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5655412" y="5092617"/>
            <a:ext cx="5579916" cy="1098137"/>
            <a:chOff x="0" y="0"/>
            <a:chExt cx="7439889" cy="146418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7439885" cy="1464184"/>
            </a:xfrm>
            <a:custGeom>
              <a:avLst/>
              <a:gdLst/>
              <a:ahLst/>
              <a:cxnLst/>
              <a:rect l="l" t="t" r="r" b="b"/>
              <a:pathLst>
                <a:path w="7439885" h="1464184">
                  <a:moveTo>
                    <a:pt x="0" y="0"/>
                  </a:moveTo>
                  <a:lnTo>
                    <a:pt x="7439885" y="0"/>
                  </a:lnTo>
                  <a:lnTo>
                    <a:pt x="7439885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9008" b="-4900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7439889" cy="151180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Učni proces in samozavedanje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1472872" y="5083083"/>
            <a:ext cx="5928417" cy="1117206"/>
            <a:chOff x="0" y="0"/>
            <a:chExt cx="7904556" cy="1489608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7904607" cy="1489583"/>
            </a:xfrm>
            <a:custGeom>
              <a:avLst/>
              <a:gdLst/>
              <a:ahLst/>
              <a:cxnLst/>
              <a:rect l="l" t="t" r="r" b="b"/>
              <a:pathLst>
                <a:path w="7904607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7811516" y="0"/>
                  </a:lnTo>
                  <a:cubicBezTo>
                    <a:pt x="7862951" y="0"/>
                    <a:pt x="7904607" y="41656"/>
                    <a:pt x="7904607" y="93091"/>
                  </a:cubicBezTo>
                  <a:lnTo>
                    <a:pt x="7904607" y="1396492"/>
                  </a:lnTo>
                  <a:cubicBezTo>
                    <a:pt x="7904607" y="1447927"/>
                    <a:pt x="7862951" y="1489583"/>
                    <a:pt x="7811516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1647122" y="5092617"/>
            <a:ext cx="5579916" cy="1098137"/>
            <a:chOff x="0" y="0"/>
            <a:chExt cx="7439889" cy="146418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439885" cy="1464184"/>
            </a:xfrm>
            <a:custGeom>
              <a:avLst/>
              <a:gdLst/>
              <a:ahLst/>
              <a:cxnLst/>
              <a:rect l="l" t="t" r="r" b="b"/>
              <a:pathLst>
                <a:path w="7439885" h="1464184">
                  <a:moveTo>
                    <a:pt x="0" y="0"/>
                  </a:moveTo>
                  <a:lnTo>
                    <a:pt x="7439885" y="0"/>
                  </a:lnTo>
                  <a:lnTo>
                    <a:pt x="7439885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9008" b="-4900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47625"/>
              <a:ext cx="7439889" cy="151180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Med CSL in po njem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814073" y="6291034"/>
            <a:ext cx="4603794" cy="1117206"/>
            <a:chOff x="0" y="0"/>
            <a:chExt cx="6138393" cy="1489608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6138418" cy="1489583"/>
            </a:xfrm>
            <a:custGeom>
              <a:avLst/>
              <a:gdLst/>
              <a:ahLst/>
              <a:cxnLst/>
              <a:rect l="l" t="t" r="r" b="b"/>
              <a:pathLst>
                <a:path w="6138418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6045327" y="0"/>
                  </a:lnTo>
                  <a:cubicBezTo>
                    <a:pt x="6096762" y="0"/>
                    <a:pt x="6138418" y="41656"/>
                    <a:pt x="6138418" y="93091"/>
                  </a:cubicBezTo>
                  <a:lnTo>
                    <a:pt x="6138418" y="1396492"/>
                  </a:lnTo>
                  <a:cubicBezTo>
                    <a:pt x="6138418" y="1447927"/>
                    <a:pt x="6096762" y="1489583"/>
                    <a:pt x="6045327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EAF3F7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988324" y="6300568"/>
            <a:ext cx="4255284" cy="1098137"/>
            <a:chOff x="0" y="0"/>
            <a:chExt cx="5673712" cy="1464183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5673713" cy="1464184"/>
            </a:xfrm>
            <a:custGeom>
              <a:avLst/>
              <a:gdLst/>
              <a:ahLst/>
              <a:cxnLst/>
              <a:rect l="l" t="t" r="r" b="b"/>
              <a:pathLst>
                <a:path w="5673713" h="1464184">
                  <a:moveTo>
                    <a:pt x="0" y="0"/>
                  </a:moveTo>
                  <a:lnTo>
                    <a:pt x="5673713" y="0"/>
                  </a:lnTo>
                  <a:lnTo>
                    <a:pt x="5673713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504" b="-2550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28575"/>
              <a:ext cx="5673712" cy="149275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Obrazec za povratne informacije partnerja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5481161" y="6291034"/>
            <a:ext cx="5928417" cy="1117206"/>
            <a:chOff x="0" y="0"/>
            <a:chExt cx="7904556" cy="1489608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7904607" cy="1489583"/>
            </a:xfrm>
            <a:custGeom>
              <a:avLst/>
              <a:gdLst/>
              <a:ahLst/>
              <a:cxnLst/>
              <a:rect l="l" t="t" r="r" b="b"/>
              <a:pathLst>
                <a:path w="7904607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7811516" y="0"/>
                  </a:lnTo>
                  <a:cubicBezTo>
                    <a:pt x="7862951" y="0"/>
                    <a:pt x="7904607" y="41656"/>
                    <a:pt x="7904607" y="93091"/>
                  </a:cubicBezTo>
                  <a:lnTo>
                    <a:pt x="7904607" y="1396492"/>
                  </a:lnTo>
                  <a:cubicBezTo>
                    <a:pt x="7904607" y="1447927"/>
                    <a:pt x="7862951" y="1489583"/>
                    <a:pt x="7811516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5655412" y="6300568"/>
            <a:ext cx="5579916" cy="1098137"/>
            <a:chOff x="0" y="0"/>
            <a:chExt cx="7439889" cy="1464183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7439885" cy="1464184"/>
            </a:xfrm>
            <a:custGeom>
              <a:avLst/>
              <a:gdLst/>
              <a:ahLst/>
              <a:cxnLst/>
              <a:rect l="l" t="t" r="r" b="b"/>
              <a:pathLst>
                <a:path w="7439885" h="1464184">
                  <a:moveTo>
                    <a:pt x="0" y="0"/>
                  </a:moveTo>
                  <a:lnTo>
                    <a:pt x="7439885" y="0"/>
                  </a:lnTo>
                  <a:lnTo>
                    <a:pt x="7439885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9008" b="-4900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47625"/>
              <a:ext cx="7439889" cy="151180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Profesionalnost in uporabnost projekta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1472872" y="6291034"/>
            <a:ext cx="5928417" cy="1117206"/>
            <a:chOff x="0" y="0"/>
            <a:chExt cx="7904556" cy="148960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7904607" cy="1489583"/>
            </a:xfrm>
            <a:custGeom>
              <a:avLst/>
              <a:gdLst/>
              <a:ahLst/>
              <a:cxnLst/>
              <a:rect l="l" t="t" r="r" b="b"/>
              <a:pathLst>
                <a:path w="7904607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7811516" y="0"/>
                  </a:lnTo>
                  <a:cubicBezTo>
                    <a:pt x="7862951" y="0"/>
                    <a:pt x="7904607" y="41656"/>
                    <a:pt x="7904607" y="93091"/>
                  </a:cubicBezTo>
                  <a:lnTo>
                    <a:pt x="7904607" y="1396492"/>
                  </a:lnTo>
                  <a:cubicBezTo>
                    <a:pt x="7904607" y="1447927"/>
                    <a:pt x="7862951" y="1489583"/>
                    <a:pt x="7811516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11647122" y="6300568"/>
            <a:ext cx="5579916" cy="1098137"/>
            <a:chOff x="0" y="0"/>
            <a:chExt cx="7439889" cy="1464183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7439885" cy="1464184"/>
            </a:xfrm>
            <a:custGeom>
              <a:avLst/>
              <a:gdLst/>
              <a:ahLst/>
              <a:cxnLst/>
              <a:rect l="l" t="t" r="r" b="b"/>
              <a:pathLst>
                <a:path w="7439885" h="1464184">
                  <a:moveTo>
                    <a:pt x="0" y="0"/>
                  </a:moveTo>
                  <a:lnTo>
                    <a:pt x="7439885" y="0"/>
                  </a:lnTo>
                  <a:lnTo>
                    <a:pt x="7439885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9008" b="-4900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47625"/>
              <a:ext cx="7439889" cy="151180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Mejniki in končni pregled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814073" y="7498985"/>
            <a:ext cx="4603794" cy="1117206"/>
            <a:chOff x="0" y="0"/>
            <a:chExt cx="6138393" cy="1489608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6138418" cy="1489583"/>
            </a:xfrm>
            <a:custGeom>
              <a:avLst/>
              <a:gdLst/>
              <a:ahLst/>
              <a:cxnLst/>
              <a:rect l="l" t="t" r="r" b="b"/>
              <a:pathLst>
                <a:path w="6138418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6045327" y="0"/>
                  </a:lnTo>
                  <a:cubicBezTo>
                    <a:pt x="6096762" y="0"/>
                    <a:pt x="6138418" y="41656"/>
                    <a:pt x="6138418" y="93091"/>
                  </a:cubicBezTo>
                  <a:lnTo>
                    <a:pt x="6138418" y="1396492"/>
                  </a:lnTo>
                  <a:cubicBezTo>
                    <a:pt x="6138418" y="1447927"/>
                    <a:pt x="6096762" y="1489583"/>
                    <a:pt x="6045327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EAF3F7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988324" y="7508519"/>
            <a:ext cx="4255284" cy="1098137"/>
            <a:chOff x="0" y="0"/>
            <a:chExt cx="5673712" cy="1464183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5673713" cy="1464184"/>
            </a:xfrm>
            <a:custGeom>
              <a:avLst/>
              <a:gdLst/>
              <a:ahLst/>
              <a:cxnLst/>
              <a:rect l="l" t="t" r="r" b="b"/>
              <a:pathLst>
                <a:path w="5673713" h="1464184">
                  <a:moveTo>
                    <a:pt x="0" y="0"/>
                  </a:moveTo>
                  <a:lnTo>
                    <a:pt x="5673713" y="0"/>
                  </a:lnTo>
                  <a:lnTo>
                    <a:pt x="5673713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504" b="-2550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0" y="-28575"/>
              <a:ext cx="5673712" cy="149275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Karierni portfolio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5481161" y="7498985"/>
            <a:ext cx="5928417" cy="1117206"/>
            <a:chOff x="0" y="0"/>
            <a:chExt cx="7904556" cy="1489608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7904607" cy="1489583"/>
            </a:xfrm>
            <a:custGeom>
              <a:avLst/>
              <a:gdLst/>
              <a:ahLst/>
              <a:cxnLst/>
              <a:rect l="l" t="t" r="r" b="b"/>
              <a:pathLst>
                <a:path w="7904607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7811516" y="0"/>
                  </a:lnTo>
                  <a:cubicBezTo>
                    <a:pt x="7862951" y="0"/>
                    <a:pt x="7904607" y="41656"/>
                    <a:pt x="7904607" y="93091"/>
                  </a:cubicBezTo>
                  <a:lnTo>
                    <a:pt x="7904607" y="1396492"/>
                  </a:lnTo>
                  <a:cubicBezTo>
                    <a:pt x="7904607" y="1447927"/>
                    <a:pt x="7862951" y="1489583"/>
                    <a:pt x="7811516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5655412" y="7508519"/>
            <a:ext cx="5579916" cy="1098137"/>
            <a:chOff x="0" y="0"/>
            <a:chExt cx="7439889" cy="1464183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7439885" cy="1464184"/>
            </a:xfrm>
            <a:custGeom>
              <a:avLst/>
              <a:gdLst/>
              <a:ahLst/>
              <a:cxnLst/>
              <a:rect l="l" t="t" r="r" b="b"/>
              <a:pathLst>
                <a:path w="7439885" h="1464184">
                  <a:moveTo>
                    <a:pt x="0" y="0"/>
                  </a:moveTo>
                  <a:lnTo>
                    <a:pt x="7439885" y="0"/>
                  </a:lnTo>
                  <a:lnTo>
                    <a:pt x="7439885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9008" b="-4900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-47625"/>
              <a:ext cx="7439889" cy="151180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Izdelki, veščine in karierna zgodba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11472872" y="7498985"/>
            <a:ext cx="5928417" cy="1117206"/>
            <a:chOff x="0" y="0"/>
            <a:chExt cx="7904556" cy="1489608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7904607" cy="1489583"/>
            </a:xfrm>
            <a:custGeom>
              <a:avLst/>
              <a:gdLst/>
              <a:ahLst/>
              <a:cxnLst/>
              <a:rect l="l" t="t" r="r" b="b"/>
              <a:pathLst>
                <a:path w="7904607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7811516" y="0"/>
                  </a:lnTo>
                  <a:cubicBezTo>
                    <a:pt x="7862951" y="0"/>
                    <a:pt x="7904607" y="41656"/>
                    <a:pt x="7904607" y="93091"/>
                  </a:cubicBezTo>
                  <a:lnTo>
                    <a:pt x="7904607" y="1396492"/>
                  </a:lnTo>
                  <a:cubicBezTo>
                    <a:pt x="7904607" y="1447927"/>
                    <a:pt x="7862951" y="1489583"/>
                    <a:pt x="7811516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1647122" y="7508519"/>
            <a:ext cx="5579916" cy="1098137"/>
            <a:chOff x="0" y="0"/>
            <a:chExt cx="7439889" cy="1464183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7439885" cy="1464184"/>
            </a:xfrm>
            <a:custGeom>
              <a:avLst/>
              <a:gdLst/>
              <a:ahLst/>
              <a:cxnLst/>
              <a:rect l="l" t="t" r="r" b="b"/>
              <a:pathLst>
                <a:path w="7439885" h="1464184">
                  <a:moveTo>
                    <a:pt x="0" y="0"/>
                  </a:moveTo>
                  <a:lnTo>
                    <a:pt x="7439885" y="0"/>
                  </a:lnTo>
                  <a:lnTo>
                    <a:pt x="7439885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9008" b="-4900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0" y="-47625"/>
              <a:ext cx="7439889" cy="151180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Končno ocenjevanje in zaposljivost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814073" y="8706936"/>
            <a:ext cx="4603794" cy="1117206"/>
            <a:chOff x="0" y="0"/>
            <a:chExt cx="6138393" cy="1489608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6138418" cy="1489583"/>
            </a:xfrm>
            <a:custGeom>
              <a:avLst/>
              <a:gdLst/>
              <a:ahLst/>
              <a:cxnLst/>
              <a:rect l="l" t="t" r="r" b="b"/>
              <a:pathLst>
                <a:path w="6138418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6045327" y="0"/>
                  </a:lnTo>
                  <a:cubicBezTo>
                    <a:pt x="6096762" y="0"/>
                    <a:pt x="6138418" y="41656"/>
                    <a:pt x="6138418" y="93091"/>
                  </a:cubicBezTo>
                  <a:lnTo>
                    <a:pt x="6138418" y="1396492"/>
                  </a:lnTo>
                  <a:cubicBezTo>
                    <a:pt x="6138418" y="1447927"/>
                    <a:pt x="6096762" y="1489583"/>
                    <a:pt x="6045327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EAF3F7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988324" y="8716470"/>
            <a:ext cx="4255284" cy="1098137"/>
            <a:chOff x="0" y="0"/>
            <a:chExt cx="5673712" cy="1464183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5673713" cy="1464184"/>
            </a:xfrm>
            <a:custGeom>
              <a:avLst/>
              <a:gdLst/>
              <a:ahLst/>
              <a:cxnLst/>
              <a:rect l="l" t="t" r="r" b="b"/>
              <a:pathLst>
                <a:path w="5673713" h="1464184">
                  <a:moveTo>
                    <a:pt x="0" y="0"/>
                  </a:moveTo>
                  <a:lnTo>
                    <a:pt x="5673713" y="0"/>
                  </a:lnTo>
                  <a:lnTo>
                    <a:pt x="5673713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504" b="-25504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0" y="-28575"/>
              <a:ext cx="5673712" cy="149275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876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Predloga letnega poročila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5481161" y="8706936"/>
            <a:ext cx="5928417" cy="1117206"/>
            <a:chOff x="0" y="0"/>
            <a:chExt cx="7904556" cy="1489608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7904607" cy="1489583"/>
            </a:xfrm>
            <a:custGeom>
              <a:avLst/>
              <a:gdLst/>
              <a:ahLst/>
              <a:cxnLst/>
              <a:rect l="l" t="t" r="r" b="b"/>
              <a:pathLst>
                <a:path w="7904607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7811516" y="0"/>
                  </a:lnTo>
                  <a:cubicBezTo>
                    <a:pt x="7862951" y="0"/>
                    <a:pt x="7904607" y="41656"/>
                    <a:pt x="7904607" y="93091"/>
                  </a:cubicBezTo>
                  <a:lnTo>
                    <a:pt x="7904607" y="1396492"/>
                  </a:lnTo>
                  <a:cubicBezTo>
                    <a:pt x="7904607" y="1447927"/>
                    <a:pt x="7862951" y="1489583"/>
                    <a:pt x="7811516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7" name="Group 87"/>
          <p:cNvGrpSpPr/>
          <p:nvPr/>
        </p:nvGrpSpPr>
        <p:grpSpPr>
          <a:xfrm>
            <a:off x="5655412" y="8716470"/>
            <a:ext cx="5579916" cy="1098137"/>
            <a:chOff x="0" y="0"/>
            <a:chExt cx="7439889" cy="1464183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7439885" cy="1464184"/>
            </a:xfrm>
            <a:custGeom>
              <a:avLst/>
              <a:gdLst/>
              <a:ahLst/>
              <a:cxnLst/>
              <a:rect l="l" t="t" r="r" b="b"/>
              <a:pathLst>
                <a:path w="7439885" h="1464184">
                  <a:moveTo>
                    <a:pt x="0" y="0"/>
                  </a:moveTo>
                  <a:lnTo>
                    <a:pt x="7439885" y="0"/>
                  </a:lnTo>
                  <a:lnTo>
                    <a:pt x="7439885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9008" b="-4900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0" y="-47625"/>
              <a:ext cx="7439889" cy="151180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Izidi, ugotovitve in izboljšave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11472872" y="8706936"/>
            <a:ext cx="5928417" cy="1117206"/>
            <a:chOff x="0" y="0"/>
            <a:chExt cx="7904556" cy="1489608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7904607" cy="1489583"/>
            </a:xfrm>
            <a:custGeom>
              <a:avLst/>
              <a:gdLst/>
              <a:ahLst/>
              <a:cxnLst/>
              <a:rect l="l" t="t" r="r" b="b"/>
              <a:pathLst>
                <a:path w="7904607" h="1489583">
                  <a:moveTo>
                    <a:pt x="0" y="93091"/>
                  </a:moveTo>
                  <a:cubicBezTo>
                    <a:pt x="0" y="41656"/>
                    <a:pt x="41656" y="0"/>
                    <a:pt x="93091" y="0"/>
                  </a:cubicBezTo>
                  <a:lnTo>
                    <a:pt x="7811516" y="0"/>
                  </a:lnTo>
                  <a:cubicBezTo>
                    <a:pt x="7862951" y="0"/>
                    <a:pt x="7904607" y="41656"/>
                    <a:pt x="7904607" y="93091"/>
                  </a:cubicBezTo>
                  <a:lnTo>
                    <a:pt x="7904607" y="1396492"/>
                  </a:lnTo>
                  <a:cubicBezTo>
                    <a:pt x="7904607" y="1447927"/>
                    <a:pt x="7862951" y="1489583"/>
                    <a:pt x="7811516" y="1489583"/>
                  </a:cubicBezTo>
                  <a:lnTo>
                    <a:pt x="93091" y="1489583"/>
                  </a:lnTo>
                  <a:cubicBezTo>
                    <a:pt x="41656" y="1489583"/>
                    <a:pt x="0" y="1447927"/>
                    <a:pt x="0" y="1396492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92" name="Group 92"/>
          <p:cNvGrpSpPr/>
          <p:nvPr/>
        </p:nvGrpSpPr>
        <p:grpSpPr>
          <a:xfrm>
            <a:off x="11647122" y="8716470"/>
            <a:ext cx="5579916" cy="1098137"/>
            <a:chOff x="0" y="0"/>
            <a:chExt cx="7439889" cy="1464183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7439885" cy="1464184"/>
            </a:xfrm>
            <a:custGeom>
              <a:avLst/>
              <a:gdLst/>
              <a:ahLst/>
              <a:cxnLst/>
              <a:rect l="l" t="t" r="r" b="b"/>
              <a:pathLst>
                <a:path w="7439885" h="1464184">
                  <a:moveTo>
                    <a:pt x="0" y="0"/>
                  </a:moveTo>
                  <a:lnTo>
                    <a:pt x="7439885" y="0"/>
                  </a:lnTo>
                  <a:lnTo>
                    <a:pt x="7439885" y="1464184"/>
                  </a:lnTo>
                  <a:lnTo>
                    <a:pt x="0" y="146418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9008" b="-4900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0" y="-47625"/>
              <a:ext cx="7439889" cy="151180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101"/>
                </a:lnSpc>
              </a:pPr>
              <a:r>
                <a:rPr lang="en-US" sz="1726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Institucionalna evalvacija</a:t>
              </a:r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823608" y="10157774"/>
            <a:ext cx="16650519" cy="549069"/>
            <a:chOff x="0" y="0"/>
            <a:chExt cx="22200692" cy="732092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22200688" cy="732092"/>
            </a:xfrm>
            <a:custGeom>
              <a:avLst/>
              <a:gdLst/>
              <a:ahLst/>
              <a:cxnLst/>
              <a:rect l="l" t="t" r="r" b="b"/>
              <a:pathLst>
                <a:path w="22200688" h="732092">
                  <a:moveTo>
                    <a:pt x="0" y="0"/>
                  </a:moveTo>
                  <a:lnTo>
                    <a:pt x="22200688" y="0"/>
                  </a:lnTo>
                  <a:lnTo>
                    <a:pt x="22200688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40883" b="-54088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0" y="-38100"/>
              <a:ext cx="22200692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2251"/>
                </a:lnSpc>
              </a:pPr>
              <a:r>
                <a:rPr lang="en-US" sz="1876" i="1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Uporabite več orodij skupaj, da se izognete ozkemu pogledu na učinek CSL.</a:t>
              </a:r>
            </a:p>
          </p:txBody>
        </p:sp>
      </p:grpSp>
      <p:sp>
        <p:nvSpPr>
          <p:cNvPr id="98" name="Freeform 98"/>
          <p:cNvSpPr/>
          <p:nvPr/>
        </p:nvSpPr>
        <p:spPr>
          <a:xfrm>
            <a:off x="13447059" y="-2929725"/>
            <a:ext cx="4840941" cy="4114800"/>
          </a:xfrm>
          <a:custGeom>
            <a:avLst/>
            <a:gdLst/>
            <a:ahLst/>
            <a:cxnLst/>
            <a:rect l="l" t="t" r="r" b="b"/>
            <a:pathLst>
              <a:path w="4840941" h="4114800">
                <a:moveTo>
                  <a:pt x="0" y="0"/>
                </a:moveTo>
                <a:lnTo>
                  <a:pt x="4840941" y="0"/>
                </a:lnTo>
                <a:lnTo>
                  <a:pt x="48409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99" name="TextBox 99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Praktična orodja za ocenjevanje CSL</a:t>
            </a:r>
          </a:p>
        </p:txBody>
      </p:sp>
      <p:pic>
        <p:nvPicPr>
          <p:cNvPr id="100" name="ElevenLabs_2026-09-10T07_45_17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092EBFC3-71B8-1788-32C5-EDAA89682E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448800" y="100189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602" fill="hold"/>
                                        <p:tgtEl>
                                          <p:spTgt spid="10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5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137071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Priporočen evalvacijski cikel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3559416"/>
            <a:ext cx="2964818" cy="3999814"/>
            <a:chOff x="0" y="0"/>
            <a:chExt cx="3953091" cy="533308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953129" cy="5333111"/>
            </a:xfrm>
            <a:custGeom>
              <a:avLst/>
              <a:gdLst/>
              <a:ahLst/>
              <a:cxnLst/>
              <a:rect l="l" t="t" r="r" b="b"/>
              <a:pathLst>
                <a:path w="3953129" h="5333111">
                  <a:moveTo>
                    <a:pt x="0" y="184277"/>
                  </a:moveTo>
                  <a:cubicBezTo>
                    <a:pt x="0" y="82423"/>
                    <a:pt x="82423" y="0"/>
                    <a:pt x="184277" y="0"/>
                  </a:cubicBezTo>
                  <a:lnTo>
                    <a:pt x="3768852" y="0"/>
                  </a:lnTo>
                  <a:cubicBezTo>
                    <a:pt x="3870579" y="0"/>
                    <a:pt x="3953129" y="82423"/>
                    <a:pt x="3953129" y="184277"/>
                  </a:cubicBezTo>
                  <a:lnTo>
                    <a:pt x="3953129" y="5148834"/>
                  </a:lnTo>
                  <a:cubicBezTo>
                    <a:pt x="3953129" y="5250561"/>
                    <a:pt x="3870706" y="5333111"/>
                    <a:pt x="3768852" y="5333111"/>
                  </a:cubicBezTo>
                  <a:lnTo>
                    <a:pt x="184277" y="5333111"/>
                  </a:lnTo>
                  <a:cubicBezTo>
                    <a:pt x="82423" y="5333111"/>
                    <a:pt x="0" y="5250561"/>
                    <a:pt x="0" y="514883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50178" y="2922651"/>
            <a:ext cx="1292600" cy="1292600"/>
            <a:chOff x="0" y="0"/>
            <a:chExt cx="1723466" cy="172346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78781" y="2951245"/>
            <a:ext cx="1235402" cy="1235402"/>
            <a:chOff x="0" y="0"/>
            <a:chExt cx="1647203" cy="164720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9500" y="4491723"/>
            <a:ext cx="2533955" cy="127350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551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Načrtovanje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3741906" y="3568951"/>
            <a:ext cx="480431" cy="3980755"/>
            <a:chOff x="0" y="0"/>
            <a:chExt cx="640575" cy="530767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013088" r="-101308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240263" y="3559416"/>
            <a:ext cx="2964818" cy="3999814"/>
            <a:chOff x="0" y="0"/>
            <a:chExt cx="3953091" cy="533308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953129" cy="5333111"/>
            </a:xfrm>
            <a:custGeom>
              <a:avLst/>
              <a:gdLst/>
              <a:ahLst/>
              <a:cxnLst/>
              <a:rect l="l" t="t" r="r" b="b"/>
              <a:pathLst>
                <a:path w="3953129" h="5333111">
                  <a:moveTo>
                    <a:pt x="0" y="184277"/>
                  </a:moveTo>
                  <a:cubicBezTo>
                    <a:pt x="0" y="82423"/>
                    <a:pt x="82423" y="0"/>
                    <a:pt x="184277" y="0"/>
                  </a:cubicBezTo>
                  <a:lnTo>
                    <a:pt x="3768852" y="0"/>
                  </a:lnTo>
                  <a:cubicBezTo>
                    <a:pt x="3870579" y="0"/>
                    <a:pt x="3953129" y="82423"/>
                    <a:pt x="3953129" y="184277"/>
                  </a:cubicBezTo>
                  <a:lnTo>
                    <a:pt x="3953129" y="5148834"/>
                  </a:lnTo>
                  <a:cubicBezTo>
                    <a:pt x="3953129" y="5250561"/>
                    <a:pt x="3870706" y="5333111"/>
                    <a:pt x="3768852" y="5333111"/>
                  </a:cubicBezTo>
                  <a:lnTo>
                    <a:pt x="184277" y="5333111"/>
                  </a:lnTo>
                  <a:cubicBezTo>
                    <a:pt x="82423" y="5333111"/>
                    <a:pt x="0" y="5250561"/>
                    <a:pt x="0" y="514883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076368" y="2922651"/>
            <a:ext cx="1292600" cy="1292600"/>
            <a:chOff x="0" y="0"/>
            <a:chExt cx="1723466" cy="172346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104971" y="2951245"/>
            <a:ext cx="1235402" cy="1235402"/>
            <a:chOff x="0" y="0"/>
            <a:chExt cx="1647203" cy="164720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4455690" y="4491723"/>
            <a:ext cx="2533955" cy="127350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551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Zbiranje podatkov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7168096" y="3568951"/>
            <a:ext cx="480431" cy="3980755"/>
            <a:chOff x="0" y="0"/>
            <a:chExt cx="640575" cy="530767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013088" r="-101308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666453" y="3559416"/>
            <a:ext cx="2964818" cy="3999814"/>
            <a:chOff x="0" y="0"/>
            <a:chExt cx="3953091" cy="533308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953129" cy="5333111"/>
            </a:xfrm>
            <a:custGeom>
              <a:avLst/>
              <a:gdLst/>
              <a:ahLst/>
              <a:cxnLst/>
              <a:rect l="l" t="t" r="r" b="b"/>
              <a:pathLst>
                <a:path w="3953129" h="5333111">
                  <a:moveTo>
                    <a:pt x="0" y="184277"/>
                  </a:moveTo>
                  <a:cubicBezTo>
                    <a:pt x="0" y="82423"/>
                    <a:pt x="82423" y="0"/>
                    <a:pt x="184277" y="0"/>
                  </a:cubicBezTo>
                  <a:lnTo>
                    <a:pt x="3768852" y="0"/>
                  </a:lnTo>
                  <a:cubicBezTo>
                    <a:pt x="3870579" y="0"/>
                    <a:pt x="3953129" y="82423"/>
                    <a:pt x="3953129" y="184277"/>
                  </a:cubicBezTo>
                  <a:lnTo>
                    <a:pt x="3953129" y="5148834"/>
                  </a:lnTo>
                  <a:cubicBezTo>
                    <a:pt x="3953129" y="5250561"/>
                    <a:pt x="3870706" y="5333111"/>
                    <a:pt x="3768852" y="5333111"/>
                  </a:cubicBezTo>
                  <a:lnTo>
                    <a:pt x="184277" y="5333111"/>
                  </a:lnTo>
                  <a:cubicBezTo>
                    <a:pt x="82423" y="5333111"/>
                    <a:pt x="0" y="5250561"/>
                    <a:pt x="0" y="514883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502558" y="2922651"/>
            <a:ext cx="1292600" cy="1292600"/>
            <a:chOff x="0" y="0"/>
            <a:chExt cx="1723466" cy="172346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531162" y="2951245"/>
            <a:ext cx="1235402" cy="1235402"/>
            <a:chOff x="0" y="0"/>
            <a:chExt cx="1647203" cy="164720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7881890" y="4491723"/>
            <a:ext cx="2533955" cy="127350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551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Analiza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0594286" y="3568951"/>
            <a:ext cx="480431" cy="3980755"/>
            <a:chOff x="0" y="0"/>
            <a:chExt cx="640575" cy="530767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013088" r="-101308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1092644" y="3559416"/>
            <a:ext cx="2964818" cy="3999814"/>
            <a:chOff x="0" y="0"/>
            <a:chExt cx="3953091" cy="533308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3953129" cy="5333111"/>
            </a:xfrm>
            <a:custGeom>
              <a:avLst/>
              <a:gdLst/>
              <a:ahLst/>
              <a:cxnLst/>
              <a:rect l="l" t="t" r="r" b="b"/>
              <a:pathLst>
                <a:path w="3953129" h="5333111">
                  <a:moveTo>
                    <a:pt x="0" y="184277"/>
                  </a:moveTo>
                  <a:cubicBezTo>
                    <a:pt x="0" y="82423"/>
                    <a:pt x="82423" y="0"/>
                    <a:pt x="184277" y="0"/>
                  </a:cubicBezTo>
                  <a:lnTo>
                    <a:pt x="3768852" y="0"/>
                  </a:lnTo>
                  <a:cubicBezTo>
                    <a:pt x="3870579" y="0"/>
                    <a:pt x="3953129" y="82423"/>
                    <a:pt x="3953129" y="184277"/>
                  </a:cubicBezTo>
                  <a:lnTo>
                    <a:pt x="3953129" y="5148834"/>
                  </a:lnTo>
                  <a:cubicBezTo>
                    <a:pt x="3953129" y="5250561"/>
                    <a:pt x="3870706" y="5333111"/>
                    <a:pt x="3768852" y="5333111"/>
                  </a:cubicBezTo>
                  <a:lnTo>
                    <a:pt x="184277" y="5333111"/>
                  </a:lnTo>
                  <a:cubicBezTo>
                    <a:pt x="82423" y="5333111"/>
                    <a:pt x="0" y="5250561"/>
                    <a:pt x="0" y="514883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1928748" y="2922651"/>
            <a:ext cx="1292600" cy="1292600"/>
            <a:chOff x="0" y="0"/>
            <a:chExt cx="1723466" cy="172346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957352" y="2951245"/>
            <a:ext cx="1235402" cy="1235402"/>
            <a:chOff x="0" y="0"/>
            <a:chExt cx="1647203" cy="164720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1308070" y="4491723"/>
            <a:ext cx="2533955" cy="127350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551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Ukrepanje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14020476" y="3568951"/>
            <a:ext cx="480431" cy="3980755"/>
            <a:chOff x="0" y="0"/>
            <a:chExt cx="640575" cy="530767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013088" r="-101308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4518834" y="3559416"/>
            <a:ext cx="2964818" cy="3999814"/>
            <a:chOff x="0" y="0"/>
            <a:chExt cx="3953091" cy="5333086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3953129" cy="5333111"/>
            </a:xfrm>
            <a:custGeom>
              <a:avLst/>
              <a:gdLst/>
              <a:ahLst/>
              <a:cxnLst/>
              <a:rect l="l" t="t" r="r" b="b"/>
              <a:pathLst>
                <a:path w="3953129" h="5333111">
                  <a:moveTo>
                    <a:pt x="0" y="184277"/>
                  </a:moveTo>
                  <a:cubicBezTo>
                    <a:pt x="0" y="82423"/>
                    <a:pt x="82423" y="0"/>
                    <a:pt x="184277" y="0"/>
                  </a:cubicBezTo>
                  <a:lnTo>
                    <a:pt x="3768852" y="0"/>
                  </a:lnTo>
                  <a:cubicBezTo>
                    <a:pt x="3870579" y="0"/>
                    <a:pt x="3953129" y="82423"/>
                    <a:pt x="3953129" y="184277"/>
                  </a:cubicBezTo>
                  <a:lnTo>
                    <a:pt x="3953129" y="5148834"/>
                  </a:lnTo>
                  <a:cubicBezTo>
                    <a:pt x="3953129" y="5250561"/>
                    <a:pt x="3870706" y="5333111"/>
                    <a:pt x="3768852" y="5333111"/>
                  </a:cubicBezTo>
                  <a:lnTo>
                    <a:pt x="184277" y="5333111"/>
                  </a:lnTo>
                  <a:cubicBezTo>
                    <a:pt x="82423" y="5333111"/>
                    <a:pt x="0" y="5250561"/>
                    <a:pt x="0" y="5148834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5354938" y="2922651"/>
            <a:ext cx="1292600" cy="1292600"/>
            <a:chOff x="0" y="0"/>
            <a:chExt cx="1723466" cy="1723466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5383542" y="2951245"/>
            <a:ext cx="1235402" cy="1235402"/>
            <a:chOff x="0" y="0"/>
            <a:chExt cx="1647203" cy="164720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78303" r="-7830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5</a:t>
              </a:r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14734270" y="4491723"/>
            <a:ext cx="2533955" cy="1273502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551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Komunikacija</a:t>
            </a:r>
          </a:p>
        </p:txBody>
      </p:sp>
      <p:grpSp>
        <p:nvGrpSpPr>
          <p:cNvPr id="58" name="Group 58"/>
          <p:cNvGrpSpPr/>
          <p:nvPr/>
        </p:nvGrpSpPr>
        <p:grpSpPr>
          <a:xfrm>
            <a:off x="823608" y="8098765"/>
            <a:ext cx="16650519" cy="823608"/>
            <a:chOff x="0" y="0"/>
            <a:chExt cx="22200692" cy="1098144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22200688" cy="1098138"/>
            </a:xfrm>
            <a:custGeom>
              <a:avLst/>
              <a:gdLst/>
              <a:ahLst/>
              <a:cxnLst/>
              <a:rect l="l" t="t" r="r" b="b"/>
              <a:pathLst>
                <a:path w="22200688" h="1098138">
                  <a:moveTo>
                    <a:pt x="0" y="0"/>
                  </a:moveTo>
                  <a:lnTo>
                    <a:pt x="22200688" y="0"/>
                  </a:lnTo>
                  <a:lnTo>
                    <a:pt x="22200688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43922" b="-3439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47625"/>
              <a:ext cx="22200692" cy="114576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ctr">
                <a:lnSpc>
                  <a:spcPts val="2341"/>
                </a:lnSpc>
              </a:pPr>
              <a:r>
                <a:rPr lang="en-US" sz="1951" i="1">
                  <a:solidFill>
                    <a:srgbClr val="FFFFFF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Evalvacija naj vodi v konkretne izboljšave, ne le v poročanje.</a:t>
              </a:r>
            </a:p>
          </p:txBody>
        </p:sp>
      </p:grpSp>
      <p:pic>
        <p:nvPicPr>
          <p:cNvPr id="61" name="ElevenLabs_2026-09-10T07_47_34_Alexandra - Conversational and Real_pvc_sp108_s15_sb99_v3 (1)">
            <a:hlinkClick r:id="" action="ppaction://media"/>
            <a:extLst>
              <a:ext uri="{FF2B5EF4-FFF2-40B4-BE49-F238E27FC236}">
                <a16:creationId xmlns:a16="http://schemas.microsoft.com/office/drawing/2014/main" id="{993E4777-568C-B70A-8DE1-7E65CE7086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827299" y="96488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271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86777" b="-68677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876" b="1" spc="30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5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91773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5103"/>
              </a:lnSpc>
            </a:pPr>
            <a:r>
              <a:rPr lang="en-US" sz="4503" b="1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Načelo uravnotežene evalvacije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539422" b="-539422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31"/>
                </a:lnSpc>
              </a:pPr>
              <a:r>
                <a:rPr lang="en-US" sz="2026" i="1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Povezovanje kvantitativnih in kvalitativnih dokazov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3608" y="8716470"/>
            <a:ext cx="16650519" cy="1029500"/>
            <a:chOff x="0" y="0"/>
            <a:chExt cx="22200692" cy="137266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00617" cy="1372616"/>
            </a:xfrm>
            <a:custGeom>
              <a:avLst/>
              <a:gdLst/>
              <a:ahLst/>
              <a:cxnLst/>
              <a:rect l="l" t="t" r="r" b="b"/>
              <a:pathLst>
                <a:path w="22200617" h="1372616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22017610" y="0"/>
                  </a:lnTo>
                  <a:cubicBezTo>
                    <a:pt x="22118701" y="0"/>
                    <a:pt x="22200617" y="81915"/>
                    <a:pt x="22200617" y="183007"/>
                  </a:cubicBezTo>
                  <a:lnTo>
                    <a:pt x="22200617" y="1189609"/>
                  </a:lnTo>
                  <a:cubicBezTo>
                    <a:pt x="22200617" y="1290701"/>
                    <a:pt x="22118701" y="1372616"/>
                    <a:pt x="22017610" y="1372616"/>
                  </a:cubicBezTo>
                  <a:lnTo>
                    <a:pt x="183007" y="1372616"/>
                  </a:lnTo>
                  <a:cubicBezTo>
                    <a:pt x="81915" y="1372616"/>
                    <a:pt x="0" y="1290701"/>
                    <a:pt x="0" y="1189609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25588" y="88811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905963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bulb_t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059010" y="8716470"/>
            <a:ext cx="15236666" cy="1029500"/>
            <a:chOff x="0" y="0"/>
            <a:chExt cx="20315555" cy="137266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0315552" cy="1372672"/>
            </a:xfrm>
            <a:custGeom>
              <a:avLst/>
              <a:gdLst/>
              <a:ahLst/>
              <a:cxnLst/>
              <a:rect l="l" t="t" r="r" b="b"/>
              <a:pathLst>
                <a:path w="20315552" h="1372672">
                  <a:moveTo>
                    <a:pt x="0" y="0"/>
                  </a:moveTo>
                  <a:lnTo>
                    <a:pt x="20315552" y="0"/>
                  </a:lnTo>
                  <a:lnTo>
                    <a:pt x="20315552" y="1372672"/>
                  </a:lnTo>
                  <a:lnTo>
                    <a:pt x="0" y="13726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8378" b="-23837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0315555" cy="141076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251"/>
                </a:lnSpc>
              </a:pPr>
              <a:r>
                <a:rPr lang="en-US" sz="19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Evalvacija CSL naj pokaže, kaj študenti vedo, delajo in postajajo.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14073" y="2804446"/>
            <a:ext cx="16669579" cy="925030"/>
            <a:chOff x="0" y="0"/>
            <a:chExt cx="22226105" cy="123337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66774" y="2978696"/>
            <a:ext cx="576520" cy="576520"/>
            <a:chOff x="0" y="0"/>
            <a:chExt cx="768693" cy="76869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16669" y="3128591"/>
            <a:ext cx="276730" cy="276730"/>
            <a:chOff x="0" y="0"/>
            <a:chExt cx="368973" cy="368973"/>
          </a:xfrm>
        </p:grpSpPr>
        <p:sp>
          <p:nvSpPr>
            <p:cNvPr id="23" name="Freeform 23" descr="/home/claude/work/icons/bar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2292363" y="2931071"/>
            <a:ext cx="14179706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Kvantitativni dokazi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292363" y="3388262"/>
            <a:ext cx="14179706" cy="27677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Ankete, rubrike, ocene in podatki o zaključku.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814073" y="3984946"/>
            <a:ext cx="16669579" cy="925030"/>
            <a:chOff x="0" y="0"/>
            <a:chExt cx="22226105" cy="123337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166774" y="4159196"/>
            <a:ext cx="576520" cy="576520"/>
            <a:chOff x="0" y="0"/>
            <a:chExt cx="768693" cy="76869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16669" y="4309091"/>
            <a:ext cx="276730" cy="276730"/>
            <a:chOff x="0" y="0"/>
            <a:chExt cx="368973" cy="368973"/>
          </a:xfrm>
        </p:grpSpPr>
        <p:sp>
          <p:nvSpPr>
            <p:cNvPr id="31" name="Freeform 31" descr="/home/claude/work/icons/cha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2292363" y="4111571"/>
            <a:ext cx="14179706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Kvalitativni dokazi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292363" y="4568752"/>
            <a:ext cx="14179706" cy="27677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Refleksije, intervjuji, fokusne skupine in zgodbe partnerjev.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814073" y="5165446"/>
            <a:ext cx="16669579" cy="925030"/>
            <a:chOff x="0" y="0"/>
            <a:chExt cx="22226105" cy="123337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166774" y="5339696"/>
            <a:ext cx="576520" cy="576520"/>
            <a:chOff x="0" y="0"/>
            <a:chExt cx="768693" cy="76869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316669" y="5489591"/>
            <a:ext cx="276730" cy="276730"/>
            <a:chOff x="0" y="0"/>
            <a:chExt cx="368973" cy="368973"/>
          </a:xfrm>
        </p:grpSpPr>
        <p:sp>
          <p:nvSpPr>
            <p:cNvPr id="39" name="Freeform 39" descr="/home/claude/work/icons/book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2292363" y="5292071"/>
            <a:ext cx="14179706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Akademski dokazi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292363" y="5749252"/>
            <a:ext cx="14179706" cy="27677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Poročila, predstavitve in uporabljena teorija.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814073" y="6345946"/>
            <a:ext cx="16669579" cy="925030"/>
            <a:chOff x="0" y="0"/>
            <a:chExt cx="22226105" cy="123337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6520196"/>
            <a:ext cx="576520" cy="576520"/>
            <a:chOff x="0" y="0"/>
            <a:chExt cx="768693" cy="76869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16669" y="6670091"/>
            <a:ext cx="276730" cy="276730"/>
            <a:chOff x="0" y="0"/>
            <a:chExt cx="368973" cy="368973"/>
          </a:xfrm>
        </p:grpSpPr>
        <p:sp>
          <p:nvSpPr>
            <p:cNvPr id="47" name="Freeform 47" descr="/home/claude/work/icons/briefcas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2292363" y="6472571"/>
            <a:ext cx="14179706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Karierni dokazi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2292363" y="6929752"/>
            <a:ext cx="14179706" cy="27677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Mapiranje kompetenc, portfolii in zgodbe zaposljivosti.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814073" y="7526436"/>
            <a:ext cx="16669579" cy="925030"/>
            <a:chOff x="0" y="0"/>
            <a:chExt cx="22226105" cy="1233373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22226143" cy="1233297"/>
            </a:xfrm>
            <a:custGeom>
              <a:avLst/>
              <a:gdLst/>
              <a:ahLst/>
              <a:cxnLst/>
              <a:rect l="l" t="t" r="r" b="b"/>
              <a:pathLst>
                <a:path w="22226143" h="1233297">
                  <a:moveTo>
                    <a:pt x="0" y="149479"/>
                  </a:moveTo>
                  <a:cubicBezTo>
                    <a:pt x="0" y="66929"/>
                    <a:pt x="66929" y="0"/>
                    <a:pt x="149479" y="0"/>
                  </a:cubicBezTo>
                  <a:lnTo>
                    <a:pt x="22076663" y="0"/>
                  </a:lnTo>
                  <a:cubicBezTo>
                    <a:pt x="22159213" y="0"/>
                    <a:pt x="22226143" y="66929"/>
                    <a:pt x="22226143" y="149479"/>
                  </a:cubicBezTo>
                  <a:lnTo>
                    <a:pt x="22226143" y="1083818"/>
                  </a:lnTo>
                  <a:cubicBezTo>
                    <a:pt x="22226143" y="1166368"/>
                    <a:pt x="22159213" y="1233297"/>
                    <a:pt x="22076663" y="1233297"/>
                  </a:cubicBezTo>
                  <a:lnTo>
                    <a:pt x="149479" y="1233297"/>
                  </a:lnTo>
                  <a:cubicBezTo>
                    <a:pt x="66929" y="1233424"/>
                    <a:pt x="0" y="1166495"/>
                    <a:pt x="0" y="1083818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1166774" y="7700696"/>
            <a:ext cx="576520" cy="576520"/>
            <a:chOff x="0" y="0"/>
            <a:chExt cx="768693" cy="768693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316669" y="7850591"/>
            <a:ext cx="276730" cy="276730"/>
            <a:chOff x="0" y="0"/>
            <a:chExt cx="368973" cy="368973"/>
          </a:xfrm>
        </p:grpSpPr>
        <p:sp>
          <p:nvSpPr>
            <p:cNvPr id="55" name="Freeform 55" descr="/home/claude/work/icons/hear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10" b="-1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2292363" y="7653071"/>
            <a:ext cx="14179706" cy="51433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612"/>
              </a:lnSpc>
            </a:pPr>
            <a:r>
              <a:rPr lang="en-US" sz="2176" b="1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Dokazi skupnosti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2292363" y="8110252"/>
            <a:ext cx="14179706" cy="276777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2401"/>
              </a:lnSpc>
            </a:pPr>
            <a:r>
              <a:rPr lang="en-US" sz="1876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Zadovoljstvo partnerjev in zaznana uporabnost.</a:t>
            </a:r>
          </a:p>
        </p:txBody>
      </p:sp>
      <p:pic>
        <p:nvPicPr>
          <p:cNvPr id="58" name="ElevenLabs_2026-09-10T07_48_15_Alexandra - Conversational and Real_pvc_sp108_s15_sb99_v3 (1)">
            <a:hlinkClick r:id="" action="ppaction://media"/>
            <a:extLst>
              <a:ext uri="{FF2B5EF4-FFF2-40B4-BE49-F238E27FC236}">
                <a16:creationId xmlns:a16="http://schemas.microsoft.com/office/drawing/2014/main" id="{18393983-6476-93AC-C760-5A62D8F3FBA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546125" y="106169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837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82" cy="9608706"/>
            <a:chOff x="0" y="0"/>
            <a:chExt cx="14641843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823608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40" cy="732092"/>
            </a:xfrm>
            <a:custGeom>
              <a:avLst/>
              <a:gdLst/>
              <a:ahLst/>
              <a:cxnLst/>
              <a:rect l="l" t="t" r="r" b="b"/>
              <a:pathLst>
                <a:path w="14641840" h="732092">
                  <a:moveTo>
                    <a:pt x="0" y="0"/>
                  </a:moveTo>
                  <a:lnTo>
                    <a:pt x="14641840" y="0"/>
                  </a:lnTo>
                  <a:lnTo>
                    <a:pt x="14641840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39700" b="-33970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4641843" cy="779717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21"/>
                </a:lnSpc>
              </a:pPr>
              <a:r>
                <a:rPr lang="en-US" sz="2101" b="1" spc="45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POGLAVJE 5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3421" y="1345216"/>
            <a:ext cx="12354049" cy="1235402"/>
            <a:chOff x="0" y="0"/>
            <a:chExt cx="16472065" cy="16472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1647207"/>
            </a:xfrm>
            <a:custGeom>
              <a:avLst/>
              <a:gdLst/>
              <a:ahLst/>
              <a:cxnLst/>
              <a:rect l="l" t="t" r="r" b="b"/>
              <a:pathLst>
                <a:path w="16472069" h="1647207">
                  <a:moveTo>
                    <a:pt x="0" y="0"/>
                  </a:moveTo>
                  <a:lnTo>
                    <a:pt x="16472069" y="0"/>
                  </a:lnTo>
                  <a:lnTo>
                    <a:pt x="16472069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14300"/>
              <a:ext cx="16472065" cy="1761503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6485"/>
                </a:lnSpc>
              </a:pPr>
              <a:r>
                <a:rPr lang="en-US" sz="5404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Ključno sporočilo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2539441"/>
            <a:ext cx="16334804" cy="686333"/>
            <a:chOff x="0" y="0"/>
            <a:chExt cx="21779738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779736" cy="915115"/>
            </a:xfrm>
            <a:custGeom>
              <a:avLst/>
              <a:gdLst/>
              <a:ahLst/>
              <a:cxnLst/>
              <a:rect l="l" t="t" r="r" b="b"/>
              <a:pathLst>
                <a:path w="21779736" h="915115">
                  <a:moveTo>
                    <a:pt x="0" y="0"/>
                  </a:moveTo>
                  <a:lnTo>
                    <a:pt x="21779736" y="0"/>
                  </a:lnTo>
                  <a:lnTo>
                    <a:pt x="21779736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13744" b="-41374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1779738" cy="962736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521"/>
                </a:lnSpc>
              </a:pPr>
              <a:r>
                <a:rPr lang="en-US" sz="2101" i="1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Ocenjevanje kot učenje in izboljševanje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3421" y="3431677"/>
            <a:ext cx="16403431" cy="1002049"/>
            <a:chOff x="0" y="0"/>
            <a:chExt cx="21871242" cy="133606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35402" y="3589534"/>
            <a:ext cx="686333" cy="686333"/>
            <a:chOff x="0" y="0"/>
            <a:chExt cx="915111" cy="91511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13853" y="3767985"/>
            <a:ext cx="329441" cy="329441"/>
            <a:chOff x="0" y="0"/>
            <a:chExt cx="439255" cy="439255"/>
          </a:xfrm>
        </p:grpSpPr>
        <p:sp>
          <p:nvSpPr>
            <p:cNvPr id="18" name="Freeform 18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196274" y="3431677"/>
            <a:ext cx="14962127" cy="1002049"/>
            <a:chOff x="0" y="0"/>
            <a:chExt cx="19949503" cy="133606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0941" b="-24094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Močno ocenjevanje spremeni CSL v na dokazih temelječ pedagoški model.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33421" y="4708265"/>
            <a:ext cx="16403431" cy="1002049"/>
            <a:chOff x="0" y="0"/>
            <a:chExt cx="21871242" cy="133606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35402" y="4866122"/>
            <a:ext cx="686333" cy="686333"/>
            <a:chOff x="0" y="0"/>
            <a:chExt cx="915111" cy="91511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13853" y="5044573"/>
            <a:ext cx="329441" cy="329441"/>
            <a:chOff x="0" y="0"/>
            <a:chExt cx="439255" cy="439255"/>
          </a:xfrm>
        </p:grpSpPr>
        <p:sp>
          <p:nvSpPr>
            <p:cNvPr id="27" name="Freeform 2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196274" y="4708265"/>
            <a:ext cx="14962127" cy="1002049"/>
            <a:chOff x="0" y="0"/>
            <a:chExt cx="19949503" cy="133606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0941" b="-24094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Ocenjujte pred izkušnjo CSL, med njo in po njej.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33421" y="5984853"/>
            <a:ext cx="16403431" cy="1002049"/>
            <a:chOff x="0" y="0"/>
            <a:chExt cx="21871242" cy="133606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235402" y="6142711"/>
            <a:ext cx="686333" cy="686333"/>
            <a:chOff x="0" y="0"/>
            <a:chExt cx="915111" cy="91511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13853" y="6321152"/>
            <a:ext cx="329441" cy="329441"/>
            <a:chOff x="0" y="0"/>
            <a:chExt cx="439255" cy="439255"/>
          </a:xfrm>
        </p:grpSpPr>
        <p:sp>
          <p:nvSpPr>
            <p:cNvPr id="36" name="Freeform 36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2196274" y="5984853"/>
            <a:ext cx="14962127" cy="1002049"/>
            <a:chOff x="0" y="0"/>
            <a:chExt cx="19949503" cy="1336065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0941" b="-24094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Uporabite rubrike, refleksije, portfolie, ankete in povratne informacije partnerjev.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33421" y="7261441"/>
            <a:ext cx="16403431" cy="1002049"/>
            <a:chOff x="0" y="0"/>
            <a:chExt cx="21871242" cy="133606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235402" y="7419299"/>
            <a:ext cx="686333" cy="686333"/>
            <a:chOff x="0" y="0"/>
            <a:chExt cx="915111" cy="915111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413853" y="7597740"/>
            <a:ext cx="329441" cy="329441"/>
            <a:chOff x="0" y="0"/>
            <a:chExt cx="439255" cy="439255"/>
          </a:xfrm>
        </p:grpSpPr>
        <p:sp>
          <p:nvSpPr>
            <p:cNvPr id="45" name="Freeform 4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2196274" y="7261441"/>
            <a:ext cx="14962127" cy="1002049"/>
            <a:chOff x="0" y="0"/>
            <a:chExt cx="19949503" cy="1336065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0941" b="-24094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Merite akademsko učenje, karierno pripravljenost, državljansko angažiranost in učinek.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3421" y="8538020"/>
            <a:ext cx="16403431" cy="1002049"/>
            <a:chOff x="0" y="0"/>
            <a:chExt cx="21871242" cy="133606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235402" y="8695877"/>
            <a:ext cx="686333" cy="686333"/>
            <a:chOff x="0" y="0"/>
            <a:chExt cx="915111" cy="915111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413853" y="8874328"/>
            <a:ext cx="329441" cy="329441"/>
            <a:chOff x="0" y="0"/>
            <a:chExt cx="439255" cy="439255"/>
          </a:xfrm>
        </p:grpSpPr>
        <p:sp>
          <p:nvSpPr>
            <p:cNvPr id="54" name="Freeform 5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8" b="8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2196274" y="8538020"/>
            <a:ext cx="14962127" cy="1002049"/>
            <a:chOff x="0" y="0"/>
            <a:chExt cx="19949503" cy="1336065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0941" b="-24094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2401"/>
                </a:lnSpc>
              </a:pPr>
              <a:r>
                <a:rPr lang="en-US" sz="1951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Ocenjevanje na ravni predmeta povežite z institucionalno evalvacijo in rezultate uporabite za izboljšanje kurikula, partnerstev in podpore študentom.</a:t>
              </a:r>
            </a:p>
          </p:txBody>
        </p:sp>
      </p:grpSp>
      <p:pic>
        <p:nvPicPr>
          <p:cNvPr id="58" name="ElevenLabs_2026-09-10T07_49_33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9051B06E-98FC-BD22-BFA7-B7E46B4101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87877" y="166242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146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20000">
            <a:off x="-3431677" y="5216157"/>
            <a:ext cx="13726725" cy="9608706"/>
            <a:chOff x="0" y="0"/>
            <a:chExt cx="18302300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35402" y="3294412"/>
            <a:ext cx="12354049" cy="1647206"/>
            <a:chOff x="0" y="0"/>
            <a:chExt cx="16472065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72069" cy="2196276"/>
            </a:xfrm>
            <a:custGeom>
              <a:avLst/>
              <a:gdLst/>
              <a:ahLst/>
              <a:cxnLst/>
              <a:rect l="l" t="t" r="r" b="b"/>
              <a:pathLst>
                <a:path w="16472069" h="2196276">
                  <a:moveTo>
                    <a:pt x="0" y="0"/>
                  </a:moveTo>
                  <a:lnTo>
                    <a:pt x="16472069" y="0"/>
                  </a:lnTo>
                  <a:lnTo>
                    <a:pt x="16472069" y="2196276"/>
                  </a:lnTo>
                  <a:lnTo>
                    <a:pt x="0" y="219627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6137" b="-96137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0"/>
              <a:ext cx="16472065" cy="2386774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10808"/>
                </a:lnSpc>
              </a:pPr>
              <a:r>
                <a:rPr lang="en-US" sz="9007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HVALA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04039" y="5078892"/>
            <a:ext cx="12354049" cy="686333"/>
            <a:chOff x="0" y="0"/>
            <a:chExt cx="16472065" cy="9151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915115"/>
            </a:xfrm>
            <a:custGeom>
              <a:avLst/>
              <a:gdLst/>
              <a:ahLst/>
              <a:cxnLst/>
              <a:rect l="l" t="t" r="r" b="b"/>
              <a:pathLst>
                <a:path w="16472069" h="915115">
                  <a:moveTo>
                    <a:pt x="0" y="0"/>
                  </a:moveTo>
                  <a:lnTo>
                    <a:pt x="16472069" y="0"/>
                  </a:lnTo>
                  <a:lnTo>
                    <a:pt x="16472069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00730" b="-30073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6472065" cy="962736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3062"/>
                </a:lnSpc>
              </a:pPr>
              <a:r>
                <a:rPr lang="en-US" sz="2551">
                  <a:solidFill>
                    <a:srgbClr val="D6EEF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Za raziskovanje kariernega storitvenega učenja z ELIX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4039" y="6520196"/>
            <a:ext cx="823608" cy="823608"/>
            <a:chOff x="0" y="0"/>
            <a:chExt cx="1098144" cy="10981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18171" y="6734327"/>
            <a:ext cx="395326" cy="395326"/>
            <a:chOff x="0" y="0"/>
            <a:chExt cx="527101" cy="527101"/>
          </a:xfrm>
        </p:grpSpPr>
        <p:sp>
          <p:nvSpPr>
            <p:cNvPr id="13" name="Freeform 13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9" b="-9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81379" cy="1098138"/>
            </a:xfrm>
            <a:custGeom>
              <a:avLst/>
              <a:gdLst/>
              <a:ahLst/>
              <a:cxnLst/>
              <a:rect l="l" t="t" r="r" b="b"/>
              <a:pathLst>
                <a:path w="10981379" h="1098138">
                  <a:moveTo>
                    <a:pt x="0" y="0"/>
                  </a:moveTo>
                  <a:lnTo>
                    <a:pt x="10981379" y="0"/>
                  </a:lnTo>
                  <a:lnTo>
                    <a:pt x="10981379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50" b="-144850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0981385" cy="1145769"/>
            </a:xfrm>
            <a:prstGeom prst="rect">
              <a:avLst/>
            </a:prstGeom>
          </p:spPr>
          <p:txBody>
            <a:bodyPr lIns="0" tIns="0" rIns="0" bIns="0" rtlCol="0" anchor="ctr">
              <a:normAutofit/>
            </a:bodyPr>
            <a:lstStyle/>
            <a:p>
              <a:pPr algn="l">
                <a:lnSpc>
                  <a:spcPts val="3062"/>
                </a:lnSpc>
              </a:pPr>
              <a:r>
                <a:rPr lang="en-US" sz="25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www.elix-project.eu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36470" y="878510"/>
            <a:ext cx="4131745" cy="1638957"/>
            <a:chOff x="0" y="0"/>
            <a:chExt cx="5508993" cy="2185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509006" cy="2185289"/>
            </a:xfrm>
            <a:custGeom>
              <a:avLst/>
              <a:gdLst/>
              <a:ahLst/>
              <a:cxnLst/>
              <a:rect l="l" t="t" r="r" b="b"/>
              <a:pathLst>
                <a:path w="5509006" h="2185289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325999" y="0"/>
                  </a:lnTo>
                  <a:cubicBezTo>
                    <a:pt x="5427091" y="0"/>
                    <a:pt x="5509006" y="81915"/>
                    <a:pt x="5509006" y="183007"/>
                  </a:cubicBezTo>
                  <a:lnTo>
                    <a:pt x="5509006" y="2002282"/>
                  </a:lnTo>
                  <a:cubicBezTo>
                    <a:pt x="5509006" y="2103374"/>
                    <a:pt x="5427091" y="2185289"/>
                    <a:pt x="5325999" y="2185289"/>
                  </a:cubicBezTo>
                  <a:lnTo>
                    <a:pt x="183007" y="2185289"/>
                  </a:lnTo>
                  <a:cubicBezTo>
                    <a:pt x="81915" y="2185289"/>
                    <a:pt x="0" y="2103374"/>
                    <a:pt x="0" y="200228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383558" y="1070686"/>
            <a:ext cx="3637578" cy="1254614"/>
            <a:chOff x="0" y="0"/>
            <a:chExt cx="4850105" cy="1672819"/>
          </a:xfrm>
        </p:grpSpPr>
        <p:sp>
          <p:nvSpPr>
            <p:cNvPr id="20" name="Freeform 20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301196" y="8647833"/>
            <a:ext cx="3321863" cy="936584"/>
            <a:chOff x="0" y="0"/>
            <a:chExt cx="4429150" cy="124877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429125" cy="1248791"/>
            </a:xfrm>
            <a:custGeom>
              <a:avLst/>
              <a:gdLst/>
              <a:ahLst/>
              <a:cxnLst/>
              <a:rect l="l" t="t" r="r" b="b"/>
              <a:pathLst>
                <a:path w="4429125" h="1248791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4246118" y="0"/>
                  </a:lnTo>
                  <a:cubicBezTo>
                    <a:pt x="4347210" y="0"/>
                    <a:pt x="4429125" y="81915"/>
                    <a:pt x="4429125" y="183007"/>
                  </a:cubicBezTo>
                  <a:lnTo>
                    <a:pt x="4429125" y="1065784"/>
                  </a:lnTo>
                  <a:cubicBezTo>
                    <a:pt x="4429125" y="1166876"/>
                    <a:pt x="4347210" y="1248791"/>
                    <a:pt x="4246118" y="1248791"/>
                  </a:cubicBezTo>
                  <a:lnTo>
                    <a:pt x="183007" y="1248791"/>
                  </a:lnTo>
                  <a:cubicBezTo>
                    <a:pt x="81915" y="1248791"/>
                    <a:pt x="0" y="1166876"/>
                    <a:pt x="0" y="106578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520823" y="8812559"/>
            <a:ext cx="2882608" cy="607143"/>
            <a:chOff x="0" y="0"/>
            <a:chExt cx="3843477" cy="809523"/>
          </a:xfrm>
        </p:grpSpPr>
        <p:sp>
          <p:nvSpPr>
            <p:cNvPr id="24" name="Freeform 24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3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pic>
        <p:nvPicPr>
          <p:cNvPr id="25" name="ElevenLabs_2026-09-10T07_50_26_Alexandra - Conversational and Real_pvc_sp108_s15_sb99_v3">
            <a:hlinkClick r:id="" action="ppaction://media"/>
            <a:extLst>
              <a:ext uri="{FF2B5EF4-FFF2-40B4-BE49-F238E27FC236}">
                <a16:creationId xmlns:a16="http://schemas.microsoft.com/office/drawing/2014/main" id="{120A8E0C-3DD2-CA40-2317-F49260BB5C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876800" y="376914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8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>
              <a:normAutofit/>
            </a:bodyPr>
            <a:lstStyle/>
            <a:p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>
            <a:normAutofit/>
          </a:bodyPr>
          <a:lstStyle/>
          <a:p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Številka projekta: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11280"/>
            <a:ext cx="8357021" cy="1667111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4434"/>
              </a:lnSpc>
            </a:pPr>
            <a:r>
              <a:rPr lang="en-US" sz="3167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Evropski sistem kariernega in storitvenega učenja v visokem šolstvu, usmerjen z mobilnostjo dela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76194" y="5030791"/>
            <a:ext cx="6839763" cy="722464"/>
          </a:xfrm>
          <a:prstGeom prst="rect">
            <a:avLst/>
          </a:prstGeom>
        </p:spPr>
        <p:txBody>
          <a:bodyPr lIns="0" tIns="0" rIns="0" bIns="0" rtlCol="0" anchor="t">
            <a:norm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Priročnik za visokošolske učitelje o kariernem 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razvoju s praksami CSL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16</Slides>
  <Notes>16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toolkit_6</dc:title>
  <cp:revision>1</cp:revision>
  <dcterms:created xsi:type="dcterms:W3CDTF">2006-08-16T00:00:00Z</dcterms:created>
  <dcterms:modified xsi:type="dcterms:W3CDTF">2026-09-10T07:50:50Z</dcterms:modified>
  <dc:identifier>DAHTZTQcA6k</dc:identifier>
</cp:coreProperties>
</file>