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rchivo Black" panose="020B0604020202020204" charset="0"/>
      <p:regular r:id="rId20"/>
    </p:embeddedFon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  <p:embeddedFont>
      <p:font typeface="Montserrat" panose="020B0604020202020204" charset="0"/>
      <p:regular r:id="rId24"/>
      <p:bold r:id="rId25"/>
      <p:italic r:id="rId26"/>
      <p:boldItalic r:id="rId27"/>
    </p:embeddedFont>
    <p:embeddedFont>
      <p:font typeface="Montserrat Bold" panose="020B0604020202020204" charset="0"/>
      <p:regular r:id="rId28"/>
      <p:bold r:id="rId29"/>
    </p:embeddedFont>
    <p:embeddedFont>
      <p:font typeface="Poppins" panose="020B060402020202020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F158D2-EBCD-472E-A09B-C65C2261CF6A}" v="30" dt="2026-09-10T08:14:19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microsoft.com/office/2015/10/relationships/revisionInfo" Target="revisionInfo.xml"/><Relationship Id="rId21" Type="http://schemas.openxmlformats.org/officeDocument/2006/relationships/font" Target="fonts/font2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00000000-0000-0000-0000-000000000000}"/>
    <pc:docChg chg="modSld">
      <pc:chgData name="" userId="" providerId="" clId="Web-{00000000-0000-0000-0000-000000000000}" dt="2026-08-31T05:57:32.452" v="0" actId="20577"/>
      <pc:docMkLst>
        <pc:docMk/>
      </pc:docMkLst>
      <pc:sldChg chg="modSp">
        <pc:chgData name="" userId="" providerId="" clId="Web-{00000000-0000-0000-0000-000000000000}" dt="2026-08-31T05:57:32.452" v="0" actId="20577"/>
        <pc:sldMkLst>
          <pc:docMk/>
          <pc:sldMk cId="0" sldId="257"/>
        </pc:sldMkLst>
        <pc:spChg chg="mod">
          <ac:chgData name="" userId="" providerId="" clId="Web-{00000000-0000-0000-0000-000000000000}" dt="2026-08-31T05:57:32.452" v="0" actId="20577"/>
          <ac:spMkLst>
            <pc:docMk/>
            <pc:sldMk cId="0" sldId="257"/>
            <ac:spMk id="8" creationId="{00000000-0000-0000-0000-000000000000}"/>
          </ac:spMkLst>
        </pc:spChg>
      </pc:sldChg>
    </pc:docChg>
  </pc:docChgLst>
  <pc:docChgLst>
    <pc:chgData name="Lea Lenart Štefanič" userId="39ab7526-8660-451f-b85d-4c151b458338" providerId="ADAL" clId="{5320FB8A-9EE4-4FB0-9569-7C8887D481B0}"/>
    <pc:docChg chg="modSld">
      <pc:chgData name="Lea Lenart Štefanič" userId="39ab7526-8660-451f-b85d-4c151b458338" providerId="ADAL" clId="{5320FB8A-9EE4-4FB0-9569-7C8887D481B0}" dt="2026-09-10T08:14:19.688" v="29" actId="1076"/>
      <pc:docMkLst>
        <pc:docMk/>
      </pc:docMkLst>
      <pc:sldChg chg="addSp modSp mod modAnim modNotes">
        <pc:chgData name="Lea Lenart Štefanič" userId="39ab7526-8660-451f-b85d-4c151b458338" providerId="ADAL" clId="{5320FB8A-9EE4-4FB0-9569-7C8887D481B0}" dt="2026-09-10T08:01:57.508" v="1" actId="1076"/>
        <pc:sldMkLst>
          <pc:docMk/>
          <pc:sldMk cId="0" sldId="257"/>
        </pc:sldMkLst>
        <pc:picChg chg="add mod">
          <ac:chgData name="Lea Lenart Štefanič" userId="39ab7526-8660-451f-b85d-4c151b458338" providerId="ADAL" clId="{5320FB8A-9EE4-4FB0-9569-7C8887D481B0}" dt="2026-09-10T08:01:57.508" v="1" actId="1076"/>
          <ac:picMkLst>
            <pc:docMk/>
            <pc:sldMk cId="0" sldId="257"/>
            <ac:picMk id="44" creationId="{28A4D3F8-81BD-77F8-2E1B-956AB9F1F672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2:25.514" v="3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10T08:02:25.514" v="3" actId="1076"/>
          <ac:picMkLst>
            <pc:docMk/>
            <pc:sldMk cId="0" sldId="258"/>
            <ac:picMk id="51" creationId="{0F1663B7-5DAE-BDFB-09C5-04AABF9EAD4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2:57.190" v="5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10T08:02:57.190" v="5" actId="1076"/>
          <ac:picMkLst>
            <pc:docMk/>
            <pc:sldMk cId="0" sldId="259"/>
            <ac:picMk id="51" creationId="{CC56B65A-E2E7-38DF-2285-1A1FEAE2B3C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6:40.656" v="7" actId="1076"/>
        <pc:sldMkLst>
          <pc:docMk/>
          <pc:sldMk cId="0" sldId="260"/>
        </pc:sldMkLst>
        <pc:picChg chg="add mod">
          <ac:chgData name="Lea Lenart Štefanič" userId="39ab7526-8660-451f-b85d-4c151b458338" providerId="ADAL" clId="{5320FB8A-9EE4-4FB0-9569-7C8887D481B0}" dt="2026-09-10T08:06:40.656" v="7" actId="1076"/>
          <ac:picMkLst>
            <pc:docMk/>
            <pc:sldMk cId="0" sldId="260"/>
            <ac:picMk id="79" creationId="{4892A923-337C-548D-7206-B83F68C9193B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7:16.627" v="9" actId="1076"/>
        <pc:sldMkLst>
          <pc:docMk/>
          <pc:sldMk cId="0" sldId="261"/>
        </pc:sldMkLst>
        <pc:picChg chg="add mod">
          <ac:chgData name="Lea Lenart Štefanič" userId="39ab7526-8660-451f-b85d-4c151b458338" providerId="ADAL" clId="{5320FB8A-9EE4-4FB0-9569-7C8887D481B0}" dt="2026-09-10T08:07:16.627" v="9" actId="1076"/>
          <ac:picMkLst>
            <pc:docMk/>
            <pc:sldMk cId="0" sldId="261"/>
            <ac:picMk id="51" creationId="{2405799C-5C9D-4B87-0264-10231C59AAD2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7:47.005" v="11" actId="1076"/>
        <pc:sldMkLst>
          <pc:docMk/>
          <pc:sldMk cId="0" sldId="262"/>
        </pc:sldMkLst>
        <pc:picChg chg="add mod">
          <ac:chgData name="Lea Lenart Štefanič" userId="39ab7526-8660-451f-b85d-4c151b458338" providerId="ADAL" clId="{5320FB8A-9EE4-4FB0-9569-7C8887D481B0}" dt="2026-09-10T08:07:47.005" v="11" actId="1076"/>
          <ac:picMkLst>
            <pc:docMk/>
            <pc:sldMk cId="0" sldId="262"/>
            <ac:picMk id="51" creationId="{0E7F6244-3FE0-54AD-7835-6A1E7B1250FA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8:21.877" v="13" actId="1076"/>
        <pc:sldMkLst>
          <pc:docMk/>
          <pc:sldMk cId="0" sldId="263"/>
        </pc:sldMkLst>
        <pc:picChg chg="add mod">
          <ac:chgData name="Lea Lenart Štefanič" userId="39ab7526-8660-451f-b85d-4c151b458338" providerId="ADAL" clId="{5320FB8A-9EE4-4FB0-9569-7C8887D481B0}" dt="2026-09-10T08:08:21.877" v="13" actId="1076"/>
          <ac:picMkLst>
            <pc:docMk/>
            <pc:sldMk cId="0" sldId="263"/>
            <ac:picMk id="46" creationId="{692838D1-9E05-D288-CDFD-324543972ADA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8:53.679" v="15" actId="1076"/>
        <pc:sldMkLst>
          <pc:docMk/>
          <pc:sldMk cId="0" sldId="264"/>
        </pc:sldMkLst>
        <pc:picChg chg="add mod">
          <ac:chgData name="Lea Lenart Štefanič" userId="39ab7526-8660-451f-b85d-4c151b458338" providerId="ADAL" clId="{5320FB8A-9EE4-4FB0-9569-7C8887D481B0}" dt="2026-09-10T08:08:53.679" v="15" actId="1076"/>
          <ac:picMkLst>
            <pc:docMk/>
            <pc:sldMk cId="0" sldId="264"/>
            <ac:picMk id="51" creationId="{9AD8D16E-9439-20D9-8D86-19AAD2A9E0EF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09:28.824" v="17" actId="1076"/>
        <pc:sldMkLst>
          <pc:docMk/>
          <pc:sldMk cId="0" sldId="265"/>
        </pc:sldMkLst>
        <pc:picChg chg="add mod">
          <ac:chgData name="Lea Lenart Štefanič" userId="39ab7526-8660-451f-b85d-4c151b458338" providerId="ADAL" clId="{5320FB8A-9EE4-4FB0-9569-7C8887D481B0}" dt="2026-09-10T08:09:28.824" v="17" actId="1076"/>
          <ac:picMkLst>
            <pc:docMk/>
            <pc:sldMk cId="0" sldId="265"/>
            <ac:picMk id="51" creationId="{9149D901-5D58-D283-1CB6-F4EBFAB9D23F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0:00.971" v="19" actId="1076"/>
        <pc:sldMkLst>
          <pc:docMk/>
          <pc:sldMk cId="0" sldId="266"/>
        </pc:sldMkLst>
        <pc:picChg chg="add mod">
          <ac:chgData name="Lea Lenart Štefanič" userId="39ab7526-8660-451f-b85d-4c151b458338" providerId="ADAL" clId="{5320FB8A-9EE4-4FB0-9569-7C8887D481B0}" dt="2026-09-10T08:10:00.971" v="19" actId="1076"/>
          <ac:picMkLst>
            <pc:docMk/>
            <pc:sldMk cId="0" sldId="266"/>
            <ac:picMk id="52" creationId="{77BAB125-E405-D571-0915-92E2D68C2CC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0:28.330" v="21" actId="1076"/>
        <pc:sldMkLst>
          <pc:docMk/>
          <pc:sldMk cId="0" sldId="267"/>
        </pc:sldMkLst>
        <pc:picChg chg="add mod">
          <ac:chgData name="Lea Lenart Štefanič" userId="39ab7526-8660-451f-b85d-4c151b458338" providerId="ADAL" clId="{5320FB8A-9EE4-4FB0-9569-7C8887D481B0}" dt="2026-09-10T08:10:28.330" v="21" actId="1076"/>
          <ac:picMkLst>
            <pc:docMk/>
            <pc:sldMk cId="0" sldId="267"/>
            <ac:picMk id="75" creationId="{AA422E95-D9F0-4C59-12F2-C275E3D56E3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1:47.061" v="23" actId="1076"/>
        <pc:sldMkLst>
          <pc:docMk/>
          <pc:sldMk cId="0" sldId="268"/>
        </pc:sldMkLst>
        <pc:picChg chg="add mod">
          <ac:chgData name="Lea Lenart Štefanič" userId="39ab7526-8660-451f-b85d-4c151b458338" providerId="ADAL" clId="{5320FB8A-9EE4-4FB0-9569-7C8887D481B0}" dt="2026-09-10T08:11:47.061" v="23" actId="1076"/>
          <ac:picMkLst>
            <pc:docMk/>
            <pc:sldMk cId="0" sldId="268"/>
            <ac:picMk id="51" creationId="{269F629F-0F34-3495-E585-AFB66BB2EB2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2:18.845" v="25" actId="1076"/>
        <pc:sldMkLst>
          <pc:docMk/>
          <pc:sldMk cId="0" sldId="269"/>
        </pc:sldMkLst>
        <pc:picChg chg="add mod">
          <ac:chgData name="Lea Lenart Štefanič" userId="39ab7526-8660-451f-b85d-4c151b458338" providerId="ADAL" clId="{5320FB8A-9EE4-4FB0-9569-7C8887D481B0}" dt="2026-09-10T08:12:18.845" v="25" actId="1076"/>
          <ac:picMkLst>
            <pc:docMk/>
            <pc:sldMk cId="0" sldId="269"/>
            <ac:picMk id="42" creationId="{90F51FFC-E7FB-53DF-7010-97232DBFCA0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3:53.333" v="27" actId="1076"/>
        <pc:sldMkLst>
          <pc:docMk/>
          <pc:sldMk cId="0" sldId="270"/>
        </pc:sldMkLst>
        <pc:picChg chg="add mod">
          <ac:chgData name="Lea Lenart Štefanič" userId="39ab7526-8660-451f-b85d-4c151b458338" providerId="ADAL" clId="{5320FB8A-9EE4-4FB0-9569-7C8887D481B0}" dt="2026-09-10T08:13:53.333" v="27" actId="1076"/>
          <ac:picMkLst>
            <pc:docMk/>
            <pc:sldMk cId="0" sldId="270"/>
            <ac:picMk id="40" creationId="{927BFCA0-27B9-1FB4-90AD-B3C3D2F2C37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8:14:19.688" v="29" actId="1076"/>
        <pc:sldMkLst>
          <pc:docMk/>
          <pc:sldMk cId="0" sldId="271"/>
        </pc:sldMkLst>
        <pc:picChg chg="add mod">
          <ac:chgData name="Lea Lenart Štefanič" userId="39ab7526-8660-451f-b85d-4c151b458338" providerId="ADAL" clId="{5320FB8A-9EE4-4FB0-9569-7C8887D481B0}" dt="2026-09-10T08:14:19.688" v="29" actId="1076"/>
          <ac:picMkLst>
            <pc:docMk/>
            <pc:sldMk cId="0" sldId="271"/>
            <ac:picMk id="25" creationId="{A36870CE-E512-2D89-C92B-B0F952203427}"/>
          </ac:picMkLst>
        </pc:picChg>
      </pc:sldChg>
    </pc:docChg>
  </pc:docChgLst>
  <pc:docChgLst>
    <pc:chgData name="Mojca Blažič" userId="S::mojca.blazic@uni-nm.si::56df5ec3-6e9d-4ba6-a26a-a9a692f41e02" providerId="AD" clId="Web-{00000000-0000-0000-0000-000000000000}"/>
    <pc:docChg chg="addSld delSld modSld">
      <pc:chgData name="Mojca Blažič" userId="S::mojca.blazic@uni-nm.si::56df5ec3-6e9d-4ba6-a26a-a9a692f41e02" providerId="AD" clId="Web-{00000000-0000-0000-0000-000000000000}" dt="2026-09-03T09:01:27.977" v="2" actId="1076"/>
      <pc:docMkLst>
        <pc:docMk/>
      </pc:docMkLst>
      <pc:sldChg chg="modSp add">
        <pc:chgData name="Mojca Blažič" userId="S::mojca.blazic@uni-nm.si::56df5ec3-6e9d-4ba6-a26a-a9a692f41e02" providerId="AD" clId="Web-{00000000-0000-0000-0000-000000000000}" dt="2026-09-03T09:01:27.977" v="2" actId="1076"/>
        <pc:sldMkLst>
          <pc:docMk/>
          <pc:sldMk cId="3594569012" sldId="280"/>
        </pc:sldMkLst>
        <pc:spChg chg="mod">
          <ac:chgData name="Mojca Blažič" userId="S::mojca.blazic@uni-nm.si::56df5ec3-6e9d-4ba6-a26a-a9a692f41e02" providerId="AD" clId="Web-{00000000-0000-0000-0000-000000000000}" dt="2026-09-03T09:01:27.977" v="2" actId="1076"/>
          <ac:spMkLst>
            <pc:docMk/>
            <pc:sldMk cId="3594569012" sldId="280"/>
            <ac:spMk id="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1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5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6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2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6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12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6.jpeg"/><Relationship Id="rId11" Type="http://schemas.openxmlformats.org/officeDocument/2006/relationships/image" Target="../media/image24.png"/><Relationship Id="rId5" Type="http://schemas.openxmlformats.org/officeDocument/2006/relationships/image" Target="../media/image30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5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4.png"/><Relationship Id="rId5" Type="http://schemas.openxmlformats.org/officeDocument/2006/relationships/image" Target="../media/image6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17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2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7336" y="2495000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6</a:t>
              </a:r>
              <a:endParaRPr lang="en-US" sz="1876" b="1" spc="30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Načrt izvedbe programa usposabljanja učiteljev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Praktičen model delavnice za vključevanje CSL v obstoječe predmete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Od metodologije k praksi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pretvarja v konkretne vire: učne priprave in učne module.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Zagotavlja orodja za refleksijo in aktivnosti kariernega načrtovanja.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Vključuje smernice za partnerstva za trajnostno sodelovanje.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Poudarek delavnice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37" name="Freeform 37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Praktična, izkustvena oblika za visokošolske učitelje.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targe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Realistična prenova realnih predmetov z realnimi partnerji.</a:t>
            </a:r>
          </a:p>
        </p:txBody>
      </p:sp>
      <p:pic>
        <p:nvPicPr>
          <p:cNvPr id="44" name="ElevenLabs_2026-09-10T08_01_3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8A4D3F8-81BD-77F8-2E1B-956AB9F1F6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845123" y="85474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07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DELAVNICA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Cilj delavnice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Predstaviti model CSL visokošolskim učiteljem.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Usposobiti udeležence za vključevanje CSL v obstoječe predmete.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Osredotočiti se na praktične pristope in sodelovanje z deležniki.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b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Obravnavati ocenjevanje učinka CSL na študente.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Podpreti realistično prenovo predmetov.</a:t>
              </a:r>
            </a:p>
          </p:txBody>
        </p:sp>
      </p:grpSp>
      <p:pic>
        <p:nvPicPr>
          <p:cNvPr id="51" name="ElevenLabs_2026-09-10T08_02_0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F1663B7-5DAE-BDFB-09C5-04AABF9EAD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267200" y="108021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3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DELAVNICA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Končni rezultati delavnice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Vsak udeleženec razvije model vključitve CSL v en predmet.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Udeleženci prepoznajo možne partnerje in študentske aktivnosti.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pripravijo začetni načrt ocenjevanja.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Vzpostavi se mreža učiteljev in partnerjev.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Udeleženci odidejo z osebnim akcijskim načrtom.</a:t>
              </a:r>
            </a:p>
          </p:txBody>
        </p:sp>
      </p:grpSp>
      <p:pic>
        <p:nvPicPr>
          <p:cNvPr id="51" name="ElevenLabs_2026-09-10T08_02_36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CC56B65A-E2E7-38DF-2285-1A1FEAE2B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086600" y="10553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DELAVNICA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Struktura delavnice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Priporočena 55-minutna praktična oblika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16669579" cy="1097985"/>
            <a:chOff x="0" y="0"/>
            <a:chExt cx="22226105" cy="14639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66774" y="3065174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2951245"/>
            <a:ext cx="11255912" cy="1078916"/>
            <a:chOff x="0" y="0"/>
            <a:chExt cx="15007882" cy="143855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Uvod v model CSL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413059" y="3147536"/>
            <a:ext cx="2745343" cy="686333"/>
            <a:chOff x="0" y="0"/>
            <a:chExt cx="3660458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15 min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4267714"/>
            <a:ext cx="16669579" cy="1097985"/>
            <a:chOff x="0" y="0"/>
            <a:chExt cx="22226105" cy="14639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391177"/>
            <a:ext cx="851059" cy="851059"/>
            <a:chOff x="0" y="0"/>
            <a:chExt cx="1134745" cy="113474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333539" y="4277249"/>
            <a:ext cx="11255912" cy="1078916"/>
            <a:chOff x="0" y="0"/>
            <a:chExt cx="15007882" cy="14385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Prilagajanje CSL obstoječim predmetom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413059" y="4473540"/>
            <a:ext cx="2745343" cy="686333"/>
            <a:chOff x="0" y="0"/>
            <a:chExt cx="3660458" cy="91511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10 min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14073" y="5593718"/>
            <a:ext cx="16669579" cy="1097985"/>
            <a:chOff x="0" y="0"/>
            <a:chExt cx="22226105" cy="14639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5717181"/>
            <a:ext cx="851059" cy="851059"/>
            <a:chOff x="0" y="0"/>
            <a:chExt cx="1134745" cy="113474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333539" y="5603253"/>
            <a:ext cx="11255912" cy="1078916"/>
            <a:chOff x="0" y="0"/>
            <a:chExt cx="15007882" cy="143855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Praktično skupinsko delo: načrtovanje aktivnosti CSL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4413059" y="5799544"/>
            <a:ext cx="2745343" cy="686333"/>
            <a:chOff x="0" y="0"/>
            <a:chExt cx="3660458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25 min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6919722"/>
            <a:ext cx="16669579" cy="1097985"/>
            <a:chOff x="0" y="0"/>
            <a:chExt cx="22226105" cy="14639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166774" y="7043185"/>
            <a:ext cx="851059" cy="851059"/>
            <a:chOff x="0" y="0"/>
            <a:chExt cx="1134745" cy="113474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2333539" y="6929247"/>
            <a:ext cx="11255912" cy="1078916"/>
            <a:chOff x="0" y="0"/>
            <a:chExt cx="15007882" cy="1438554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Zaključek in ključni vpogledi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3660521" cy="915162"/>
            </a:xfrm>
            <a:custGeom>
              <a:avLst/>
              <a:gdLst/>
              <a:ahLst/>
              <a:cxnLst/>
              <a:rect l="l" t="t" r="r" b="b"/>
              <a:pathLst>
                <a:path w="3660521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lnTo>
                    <a:pt x="3202940" y="0"/>
                  </a:lnTo>
                  <a:cubicBezTo>
                    <a:pt x="3455670" y="0"/>
                    <a:pt x="3660521" y="204851"/>
                    <a:pt x="3660521" y="457581"/>
                  </a:cubicBezTo>
                  <a:cubicBezTo>
                    <a:pt x="3660521" y="710311"/>
                    <a:pt x="3455543" y="915162"/>
                    <a:pt x="3202940" y="915162"/>
                  </a:cubicBezTo>
                  <a:lnTo>
                    <a:pt x="457581" y="915162"/>
                  </a:ln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EAF3F7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4413059" y="7125538"/>
            <a:ext cx="2745343" cy="686333"/>
            <a:chOff x="0" y="0"/>
            <a:chExt cx="3660458" cy="91511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660460" cy="915115"/>
            </a:xfrm>
            <a:custGeom>
              <a:avLst/>
              <a:gdLst/>
              <a:ahLst/>
              <a:cxnLst/>
              <a:rect l="l" t="t" r="r" b="b"/>
              <a:pathLst>
                <a:path w="3660460" h="915115">
                  <a:moveTo>
                    <a:pt x="0" y="0"/>
                  </a:moveTo>
                  <a:lnTo>
                    <a:pt x="3660460" y="0"/>
                  </a:lnTo>
                  <a:lnTo>
                    <a:pt x="3660460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940" b="-2793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3660458" cy="9532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 min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14073" y="8245716"/>
            <a:ext cx="16669579" cy="1097985"/>
            <a:chOff x="0" y="0"/>
            <a:chExt cx="22226105" cy="146398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2226015" cy="1463929"/>
            </a:xfrm>
            <a:custGeom>
              <a:avLst/>
              <a:gdLst/>
              <a:ahLst/>
              <a:cxnLst/>
              <a:rect l="l" t="t" r="r" b="b"/>
              <a:pathLst>
                <a:path w="22226015" h="1463929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045" y="0"/>
                  </a:lnTo>
                  <a:cubicBezTo>
                    <a:pt x="22159340" y="0"/>
                    <a:pt x="22226015" y="66675"/>
                    <a:pt x="22226015" y="148971"/>
                  </a:cubicBezTo>
                  <a:lnTo>
                    <a:pt x="22226015" y="1314958"/>
                  </a:lnTo>
                  <a:cubicBezTo>
                    <a:pt x="22226015" y="1397254"/>
                    <a:pt x="22159340" y="1463929"/>
                    <a:pt x="22077045" y="1463929"/>
                  </a:cubicBezTo>
                  <a:lnTo>
                    <a:pt x="148971" y="1463929"/>
                  </a:lnTo>
                  <a:cubicBezTo>
                    <a:pt x="66675" y="1463929"/>
                    <a:pt x="0" y="1397254"/>
                    <a:pt x="0" y="131495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166774" y="8369179"/>
            <a:ext cx="851059" cy="851059"/>
            <a:chOff x="0" y="0"/>
            <a:chExt cx="1134745" cy="1134745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3" cy="1134743"/>
            </a:xfrm>
            <a:custGeom>
              <a:avLst/>
              <a:gdLst/>
              <a:ahLst/>
              <a:cxnLst/>
              <a:rect l="l" t="t" r="r" b="b"/>
              <a:pathLst>
                <a:path w="1134743" h="1134743">
                  <a:moveTo>
                    <a:pt x="0" y="0"/>
                  </a:moveTo>
                  <a:lnTo>
                    <a:pt x="1134743" y="0"/>
                  </a:lnTo>
                  <a:lnTo>
                    <a:pt x="1134743" y="1134743"/>
                  </a:lnTo>
                  <a:lnTo>
                    <a:pt x="0" y="113474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57150"/>
              <a:ext cx="1134745" cy="119189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242"/>
                </a:lnSpc>
              </a:pPr>
              <a:r>
                <a:rPr lang="en-US" sz="27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2333539" y="8255251"/>
            <a:ext cx="11255912" cy="1078916"/>
            <a:chOff x="0" y="0"/>
            <a:chExt cx="15007882" cy="1438554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5007885" cy="1438560"/>
            </a:xfrm>
            <a:custGeom>
              <a:avLst/>
              <a:gdLst/>
              <a:ahLst/>
              <a:cxnLst/>
              <a:rect l="l" t="t" r="r" b="b"/>
              <a:pathLst>
                <a:path w="15007885" h="1438560">
                  <a:moveTo>
                    <a:pt x="0" y="0"/>
                  </a:moveTo>
                  <a:lnTo>
                    <a:pt x="15007885" y="0"/>
                  </a:lnTo>
                  <a:lnTo>
                    <a:pt x="15007885" y="1438560"/>
                  </a:lnTo>
                  <a:lnTo>
                    <a:pt x="0" y="1438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3279" b="-1532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15007882" cy="147665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Evalvacija delavnice in povratne informacije</a:t>
              </a:r>
            </a:p>
          </p:txBody>
        </p:sp>
      </p:grpSp>
      <p:pic>
        <p:nvPicPr>
          <p:cNvPr id="79" name="ElevenLabs_2026-09-10T08_06_1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892A923-337C-548D-7206-B83F68C919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10200" y="101936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347" fill="hold"/>
                                        <p:tgtEl>
                                          <p:spTgt spid="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Uvod v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Pojasnite, kako se CSL razlikuje od tradicionalnega poučevanja.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Predstavite koristi za študente, učitelje, univerze in skupnosti.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Prikažite dobre primere iz visokega šolstva.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puzz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Razpravljajte o izzivih, ki bi jih CSL lahko naslovil pri predmetih udeležencev.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Udeležence povabite k analizi njihovih kurikulov.</a:t>
              </a:r>
            </a:p>
          </p:txBody>
        </p:sp>
      </p:grpSp>
      <p:pic>
        <p:nvPicPr>
          <p:cNvPr id="51" name="ElevenLabs_2026-09-10T08_06_5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405799C-5C9D-4B87-0264-10231C59AA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3657600" y="10212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9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Prilagajanje CSL obstoječim predmetom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Opredelite, kako CSL prispeva k obstoječim učnim izidom.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hear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 družbeno odgovornost in praktične izkušnje.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Krepite mehke veščine, kot sta komunikacija in reševanje problemov.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Obstoječe naloge prilagodite v realne izzive.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Izberite model CSL, ki ustreza predmetu.</a:t>
              </a:r>
            </a:p>
          </p:txBody>
        </p:sp>
      </p:grpSp>
      <p:pic>
        <p:nvPicPr>
          <p:cNvPr id="51" name="ElevenLabs_2026-09-10T08_07_2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E7F6244-3FE0-54AD-7835-6A1E7B1250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439400" y="10706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9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Izbira modela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x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Projektno delo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Interdisciplinarne skupine rešujejo konkretne izzive.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heart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Delo za skupnost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sodelujejo v družbeno koristnih projektih.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Sodelovanje s podjetji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svetujejo podjetjem ali razvijajo rešitve.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ayers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Kombinirani model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Prožna prilagoditev ciljem predmeta kot individualni ali skupinski projekti.</a:t>
            </a:r>
          </a:p>
        </p:txBody>
      </p:sp>
      <p:pic>
        <p:nvPicPr>
          <p:cNvPr id="46" name="ElevenLabs_2026-09-10T08_07_5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692838D1-9E05-D288-CDFD-324543972A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64815" y="102660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5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Sodelovanje z deležniki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Prepoznajte ustrezne organizacije, podjetja ali NVO.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Vzpostavite partnerstva in opredelite vloge deležnikov.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Določite skupne cilje in zaveze.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Načrtujte skupinsko delo in strukturirano mentorstvo.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Kjer je mogoče, uporabite obstoječe univerzitetne povezave.</a:t>
              </a:r>
            </a:p>
          </p:txBody>
        </p:sp>
      </p:grpSp>
      <p:pic>
        <p:nvPicPr>
          <p:cNvPr id="51" name="ElevenLabs_2026-09-10T08_08_3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AD8D16E-9439-20D9-8D86-19AAD2A9E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553200" y="10553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4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Evalvacija in ocenjevanje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refleksijske naloge: dnevnike, poročila in razprave.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monito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Napredek spremljajte z e-portfolii ali digitalnimi orodji.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kritično ocenijo svoje prednosti, slabosti, poklicne interese in področja za razvoj.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Zberite povratne informacije študentov in partnerjev.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Aktivnosti CSL prilagodite na podlagi rezultatov evalvacije z rednimi anketami ali fokusnimi skupinami.</a:t>
              </a:r>
            </a:p>
          </p:txBody>
        </p:sp>
      </p:grpSp>
      <p:pic>
        <p:nvPicPr>
          <p:cNvPr id="51" name="ElevenLabs_2026-09-10T08_09_0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149D901-5D58-D283-1CB6-F4EBFAB9D2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72400" y="98918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87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333" b="-9333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3. DEL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tool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Vsebino predmeta pretvorite v aktivnosti CSL.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Prepoznajte možne partnerje za izvedbo.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chec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Razvijte načrt ocenjevanja študentov.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lipboar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Predloge CSL uporabite pri različnih predmetih.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Izmenjajte ideje med učitelji z različnih področij.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Praktično skupinsko delo</a:t>
            </a:r>
          </a:p>
        </p:txBody>
      </p:sp>
      <p:pic>
        <p:nvPicPr>
          <p:cNvPr id="52" name="ElevenLabs_2026-09-10T08_09_3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77BAB125-E405-D571-0915-92E2D68C2C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34200" y="105133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39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3. DEL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105612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4"/>
              </a:lnSpc>
            </a:pPr>
            <a:r>
              <a:rPr lang="en-US" sz="42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Akcijski načrt udeleženca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Vsak udeleženec pripravi osebni načrt za en predmet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16669579" cy="865546"/>
            <a:chOff x="0" y="0"/>
            <a:chExt cx="22226105" cy="11540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2882608"/>
            <a:ext cx="1029500" cy="846477"/>
            <a:chOff x="0" y="0"/>
            <a:chExt cx="1372667" cy="11286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2882608"/>
            <a:ext cx="15099392" cy="846477"/>
            <a:chOff x="0" y="0"/>
            <a:chExt cx="20132523" cy="11286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Izbran predmet za vključitev CSL</a:t>
              </a:r>
            </a:p>
          </p:txBody>
        </p:sp>
      </p:grpSp>
      <p:sp>
        <p:nvSpPr>
          <p:cNvPr id="19" name="AutoShape 19"/>
          <p:cNvSpPr/>
          <p:nvPr/>
        </p:nvSpPr>
        <p:spPr>
          <a:xfrm rot="8100">
            <a:off x="8912828" y="3402673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20" name="Group 20"/>
          <p:cNvGrpSpPr/>
          <p:nvPr/>
        </p:nvGrpSpPr>
        <p:grpSpPr>
          <a:xfrm>
            <a:off x="814073" y="3994099"/>
            <a:ext cx="16669579" cy="865546"/>
            <a:chOff x="0" y="0"/>
            <a:chExt cx="22226105" cy="115406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3608" y="4003624"/>
            <a:ext cx="1029500" cy="846477"/>
            <a:chOff x="0" y="0"/>
            <a:chExt cx="1372667" cy="112863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96274" y="4003624"/>
            <a:ext cx="15099392" cy="846477"/>
            <a:chOff x="0" y="0"/>
            <a:chExt cx="20132523" cy="112863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Učni izidi, ki jih je treba okrepiti</a:t>
              </a:r>
            </a:p>
          </p:txBody>
        </p:sp>
      </p:grpSp>
      <p:sp>
        <p:nvSpPr>
          <p:cNvPr id="30" name="AutoShape 30"/>
          <p:cNvSpPr/>
          <p:nvPr/>
        </p:nvSpPr>
        <p:spPr>
          <a:xfrm rot="8100">
            <a:off x="8912828" y="4523680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1" name="Group 31"/>
          <p:cNvGrpSpPr/>
          <p:nvPr/>
        </p:nvGrpSpPr>
        <p:grpSpPr>
          <a:xfrm>
            <a:off x="814073" y="5115116"/>
            <a:ext cx="16669579" cy="865546"/>
            <a:chOff x="0" y="0"/>
            <a:chExt cx="22226105" cy="11540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23608" y="5124640"/>
            <a:ext cx="1029500" cy="846477"/>
            <a:chOff x="0" y="0"/>
            <a:chExt cx="1372667" cy="11286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196274" y="5124640"/>
            <a:ext cx="15099392" cy="846477"/>
            <a:chOff x="0" y="0"/>
            <a:chExt cx="20132523" cy="112863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Možna partnerska organizacija</a:t>
              </a:r>
            </a:p>
          </p:txBody>
        </p:sp>
      </p:grpSp>
      <p:sp>
        <p:nvSpPr>
          <p:cNvPr id="41" name="AutoShape 41"/>
          <p:cNvSpPr/>
          <p:nvPr/>
        </p:nvSpPr>
        <p:spPr>
          <a:xfrm rot="8100">
            <a:off x="8912828" y="5644696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42" name="Group 42"/>
          <p:cNvGrpSpPr/>
          <p:nvPr/>
        </p:nvGrpSpPr>
        <p:grpSpPr>
          <a:xfrm>
            <a:off x="814073" y="6236122"/>
            <a:ext cx="16669579" cy="865546"/>
            <a:chOff x="0" y="0"/>
            <a:chExt cx="22226105" cy="115406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823608" y="6245657"/>
            <a:ext cx="1029500" cy="846477"/>
            <a:chOff x="0" y="0"/>
            <a:chExt cx="1372667" cy="1128636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2196274" y="6245657"/>
            <a:ext cx="15099392" cy="846477"/>
            <a:chOff x="0" y="0"/>
            <a:chExt cx="20132523" cy="1128636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Načrtovana študentska aktivnost ali projekt</a:t>
              </a:r>
            </a:p>
          </p:txBody>
        </p:sp>
      </p:grpSp>
      <p:sp>
        <p:nvSpPr>
          <p:cNvPr id="52" name="AutoShape 52"/>
          <p:cNvSpPr/>
          <p:nvPr/>
        </p:nvSpPr>
        <p:spPr>
          <a:xfrm rot="8100">
            <a:off x="8912828" y="6765712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53" name="Group 53"/>
          <p:cNvGrpSpPr/>
          <p:nvPr/>
        </p:nvGrpSpPr>
        <p:grpSpPr>
          <a:xfrm>
            <a:off x="814073" y="7357139"/>
            <a:ext cx="16669579" cy="865546"/>
            <a:chOff x="0" y="0"/>
            <a:chExt cx="22226105" cy="115406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23608" y="7366673"/>
            <a:ext cx="1029500" cy="846477"/>
            <a:chOff x="0" y="0"/>
            <a:chExt cx="1372667" cy="112863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196274" y="7366673"/>
            <a:ext cx="15099392" cy="846477"/>
            <a:chOff x="0" y="0"/>
            <a:chExt cx="20132523" cy="112863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Metoda refleksije in ocenjevanja</a:t>
              </a:r>
            </a:p>
          </p:txBody>
        </p:sp>
      </p:grpSp>
      <p:sp>
        <p:nvSpPr>
          <p:cNvPr id="63" name="AutoShape 63"/>
          <p:cNvSpPr/>
          <p:nvPr/>
        </p:nvSpPr>
        <p:spPr>
          <a:xfrm rot="8100">
            <a:off x="8912828" y="7886729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64" name="Group 64"/>
          <p:cNvGrpSpPr/>
          <p:nvPr/>
        </p:nvGrpSpPr>
        <p:grpSpPr>
          <a:xfrm>
            <a:off x="814073" y="8478155"/>
            <a:ext cx="16669579" cy="865546"/>
            <a:chOff x="0" y="0"/>
            <a:chExt cx="22226105" cy="11540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22226144" cy="1154049"/>
            </a:xfrm>
            <a:custGeom>
              <a:avLst/>
              <a:gdLst/>
              <a:ahLst/>
              <a:cxnLst/>
              <a:rect l="l" t="t" r="r" b="b"/>
              <a:pathLst>
                <a:path w="22226144" h="1154049">
                  <a:moveTo>
                    <a:pt x="0" y="149733"/>
                  </a:moveTo>
                  <a:cubicBezTo>
                    <a:pt x="0" y="67056"/>
                    <a:pt x="67056" y="0"/>
                    <a:pt x="149733" y="0"/>
                  </a:cubicBezTo>
                  <a:lnTo>
                    <a:pt x="22076411" y="0"/>
                  </a:lnTo>
                  <a:cubicBezTo>
                    <a:pt x="22159088" y="0"/>
                    <a:pt x="22226144" y="67056"/>
                    <a:pt x="22226144" y="149733"/>
                  </a:cubicBezTo>
                  <a:lnTo>
                    <a:pt x="22226144" y="1004316"/>
                  </a:lnTo>
                  <a:cubicBezTo>
                    <a:pt x="22226144" y="1086993"/>
                    <a:pt x="22159088" y="1154049"/>
                    <a:pt x="22076411" y="1154049"/>
                  </a:cubicBezTo>
                  <a:lnTo>
                    <a:pt x="149733" y="1154049"/>
                  </a:lnTo>
                  <a:cubicBezTo>
                    <a:pt x="67056" y="1154049"/>
                    <a:pt x="0" y="1086993"/>
                    <a:pt x="0" y="100431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372743" cy="1128649"/>
            </a:xfrm>
            <a:custGeom>
              <a:avLst/>
              <a:gdLst/>
              <a:ahLst/>
              <a:cxnLst/>
              <a:rect l="l" t="t" r="r" b="b"/>
              <a:pathLst>
                <a:path w="1372743" h="1128649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1226312" y="0"/>
                  </a:lnTo>
                  <a:cubicBezTo>
                    <a:pt x="1307211" y="0"/>
                    <a:pt x="1372743" y="65532"/>
                    <a:pt x="1372743" y="146431"/>
                  </a:cubicBezTo>
                  <a:lnTo>
                    <a:pt x="1372743" y="982218"/>
                  </a:lnTo>
                  <a:cubicBezTo>
                    <a:pt x="1372743" y="1063117"/>
                    <a:pt x="1307211" y="1128649"/>
                    <a:pt x="1226312" y="1128649"/>
                  </a:cubicBezTo>
                  <a:lnTo>
                    <a:pt x="146431" y="1128649"/>
                  </a:lnTo>
                  <a:cubicBezTo>
                    <a:pt x="65532" y="1128649"/>
                    <a:pt x="0" y="1063117"/>
                    <a:pt x="0" y="982218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23608" y="8487689"/>
            <a:ext cx="1029500" cy="846477"/>
            <a:chOff x="0" y="0"/>
            <a:chExt cx="1372667" cy="112863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372672" cy="1128642"/>
            </a:xfrm>
            <a:custGeom>
              <a:avLst/>
              <a:gdLst/>
              <a:ahLst/>
              <a:cxnLst/>
              <a:rect l="l" t="t" r="r" b="b"/>
              <a:pathLst>
                <a:path w="1372672" h="1128642">
                  <a:moveTo>
                    <a:pt x="0" y="0"/>
                  </a:moveTo>
                  <a:lnTo>
                    <a:pt x="1372672" y="0"/>
                  </a:lnTo>
                  <a:lnTo>
                    <a:pt x="1372672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55493" r="-5549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66675"/>
              <a:ext cx="1372667" cy="119531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3602"/>
                </a:lnSpc>
              </a:pPr>
              <a:r>
                <a:rPr lang="en-US" sz="30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2196274" y="8487689"/>
            <a:ext cx="15099392" cy="846477"/>
            <a:chOff x="0" y="0"/>
            <a:chExt cx="20132523" cy="1128636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0132529" cy="1128642"/>
            </a:xfrm>
            <a:custGeom>
              <a:avLst/>
              <a:gdLst/>
              <a:ahLst/>
              <a:cxnLst/>
              <a:rect l="l" t="t" r="r" b="b"/>
              <a:pathLst>
                <a:path w="20132529" h="1128642">
                  <a:moveTo>
                    <a:pt x="0" y="0"/>
                  </a:moveTo>
                  <a:lnTo>
                    <a:pt x="20132529" y="0"/>
                  </a:lnTo>
                  <a:lnTo>
                    <a:pt x="20132529" y="1128642"/>
                  </a:lnTo>
                  <a:lnTo>
                    <a:pt x="0" y="112864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97571" b="-2975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20132523" cy="1176261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Naslednji koraki in časovnica</a:t>
              </a:r>
            </a:p>
          </p:txBody>
        </p:sp>
      </p:grpSp>
      <p:sp>
        <p:nvSpPr>
          <p:cNvPr id="74" name="AutoShape 74"/>
          <p:cNvSpPr/>
          <p:nvPr/>
        </p:nvSpPr>
        <p:spPr>
          <a:xfrm rot="8100">
            <a:off x="8912828" y="9007745"/>
            <a:ext cx="8117853" cy="0"/>
          </a:xfrm>
          <a:prstGeom prst="line">
            <a:avLst/>
          </a:prstGeom>
          <a:ln w="9525" cap="rnd">
            <a:solidFill>
              <a:srgbClr val="D5E3EA"/>
            </a:solidFill>
            <a:prstDash val="solid"/>
            <a:headEnd type="none" w="sm" len="sm"/>
            <a:tailEnd type="none" w="sm" len="sm"/>
          </a:ln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75" name="ElevenLabs_2026-09-10T08_10_1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AA422E95-D9F0-4C59-12F2-C275E3D56E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29400" y="10286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2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DELAVNICA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Zaključek delavnice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30932"/>
            <a:chOff x="0" y="0"/>
            <a:chExt cx="22226105" cy="15079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82422" cy="782422"/>
            <a:chOff x="0" y="0"/>
            <a:chExt cx="1043229" cy="104322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0200" y="3113494"/>
            <a:ext cx="375561" cy="375561"/>
            <a:chOff x="0" y="0"/>
            <a:chExt cx="500748" cy="500748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8265" y="2745343"/>
            <a:ext cx="13973804" cy="1111863"/>
            <a:chOff x="0" y="0"/>
            <a:chExt cx="18631738" cy="1482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Povzemite glavne koncepte in korake načrtovanja.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2210"/>
            <a:ext cx="16669579" cy="1130932"/>
            <a:chOff x="0" y="0"/>
            <a:chExt cx="22226105" cy="15079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296461"/>
            <a:ext cx="782422" cy="782422"/>
            <a:chOff x="0" y="0"/>
            <a:chExt cx="1043229" cy="10432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70200" y="4499896"/>
            <a:ext cx="375561" cy="375561"/>
            <a:chOff x="0" y="0"/>
            <a:chExt cx="500748" cy="500748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98265" y="4131745"/>
            <a:ext cx="13973804" cy="1111863"/>
            <a:chOff x="0" y="0"/>
            <a:chExt cx="18631738" cy="148248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Izpostavite praktične nasvete, izmenjane med delavnico.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08612"/>
            <a:ext cx="16669579" cy="1130932"/>
            <a:chOff x="0" y="0"/>
            <a:chExt cx="22226105" cy="150790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82863"/>
            <a:ext cx="782422" cy="782422"/>
            <a:chOff x="0" y="0"/>
            <a:chExt cx="1043229" cy="10432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70200" y="5886298"/>
            <a:ext cx="375561" cy="375561"/>
            <a:chOff x="0" y="0"/>
            <a:chExt cx="500748" cy="500748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265" y="5518147"/>
            <a:ext cx="13973804" cy="1111863"/>
            <a:chOff x="0" y="0"/>
            <a:chExt cx="18631738" cy="148248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Rezultate povežite z začetnimi cilji delavnice.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895014"/>
            <a:ext cx="16669579" cy="1130932"/>
            <a:chOff x="0" y="0"/>
            <a:chExt cx="22226105" cy="150790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69264"/>
            <a:ext cx="782422" cy="782422"/>
            <a:chOff x="0" y="0"/>
            <a:chExt cx="1043229" cy="104322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70200" y="7272690"/>
            <a:ext cx="375561" cy="375561"/>
            <a:chOff x="0" y="0"/>
            <a:chExt cx="500748" cy="500748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98265" y="6904539"/>
            <a:ext cx="13973804" cy="1111863"/>
            <a:chOff x="0" y="0"/>
            <a:chExt cx="18631738" cy="148248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Udeležence vprašajte po njihovem najpomembnejšem spoznanju.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281406"/>
            <a:ext cx="16669579" cy="1130932"/>
            <a:chOff x="0" y="0"/>
            <a:chExt cx="22226105" cy="150790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507998"/>
            </a:xfrm>
            <a:custGeom>
              <a:avLst/>
              <a:gdLst/>
              <a:ahLst/>
              <a:cxnLst/>
              <a:rect l="l" t="t" r="r" b="b"/>
              <a:pathLst>
                <a:path w="22226143" h="1507998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59027"/>
                  </a:lnTo>
                  <a:cubicBezTo>
                    <a:pt x="22226143" y="1441323"/>
                    <a:pt x="22159468" y="1507998"/>
                    <a:pt x="22077172" y="1507998"/>
                  </a:cubicBezTo>
                  <a:lnTo>
                    <a:pt x="148971" y="1507998"/>
                  </a:lnTo>
                  <a:cubicBezTo>
                    <a:pt x="66675" y="1507871"/>
                    <a:pt x="0" y="1441196"/>
                    <a:pt x="0" y="1359027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55666"/>
            <a:ext cx="782422" cy="782422"/>
            <a:chOff x="0" y="0"/>
            <a:chExt cx="1043229" cy="10432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43178" cy="1043178"/>
            </a:xfrm>
            <a:custGeom>
              <a:avLst/>
              <a:gdLst/>
              <a:ahLst/>
              <a:cxnLst/>
              <a:rect l="l" t="t" r="r" b="b"/>
              <a:pathLst>
                <a:path w="1043178" h="1043178">
                  <a:moveTo>
                    <a:pt x="0" y="521589"/>
                  </a:moveTo>
                  <a:cubicBezTo>
                    <a:pt x="0" y="233553"/>
                    <a:pt x="233553" y="0"/>
                    <a:pt x="521589" y="0"/>
                  </a:cubicBezTo>
                  <a:cubicBezTo>
                    <a:pt x="809625" y="0"/>
                    <a:pt x="1043178" y="233553"/>
                    <a:pt x="1043178" y="521589"/>
                  </a:cubicBezTo>
                  <a:cubicBezTo>
                    <a:pt x="1043178" y="809625"/>
                    <a:pt x="809752" y="1043178"/>
                    <a:pt x="521589" y="1043178"/>
                  </a:cubicBezTo>
                  <a:cubicBezTo>
                    <a:pt x="233426" y="1043178"/>
                    <a:pt x="0" y="809752"/>
                    <a:pt x="0" y="52158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70200" y="8659092"/>
            <a:ext cx="375561" cy="375561"/>
            <a:chOff x="0" y="0"/>
            <a:chExt cx="500748" cy="500748"/>
          </a:xfrm>
        </p:grpSpPr>
        <p:sp>
          <p:nvSpPr>
            <p:cNvPr id="47" name="Freeform 47" descr="/home/claude/work/icons/send_w.png"/>
            <p:cNvSpPr/>
            <p:nvPr/>
          </p:nvSpPr>
          <p:spPr>
            <a:xfrm>
              <a:off x="0" y="0"/>
              <a:ext cx="500761" cy="500761"/>
            </a:xfrm>
            <a:custGeom>
              <a:avLst/>
              <a:gdLst/>
              <a:ahLst/>
              <a:cxnLst/>
              <a:rect l="l" t="t" r="r" b="b"/>
              <a:pathLst>
                <a:path w="500761" h="500761">
                  <a:moveTo>
                    <a:pt x="0" y="0"/>
                  </a:moveTo>
                  <a:lnTo>
                    <a:pt x="500761" y="0"/>
                  </a:lnTo>
                  <a:lnTo>
                    <a:pt x="500761" y="500761"/>
                  </a:lnTo>
                  <a:lnTo>
                    <a:pt x="0" y="500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2"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98265" y="8290941"/>
            <a:ext cx="13973804" cy="1111863"/>
            <a:chOff x="0" y="0"/>
            <a:chExt cx="18631738" cy="148248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31740" cy="1482486"/>
            </a:xfrm>
            <a:custGeom>
              <a:avLst/>
              <a:gdLst/>
              <a:ahLst/>
              <a:cxnLst/>
              <a:rect l="l" t="t" r="r" b="b"/>
              <a:pathLst>
                <a:path w="18631740" h="1482486">
                  <a:moveTo>
                    <a:pt x="0" y="0"/>
                  </a:moveTo>
                  <a:lnTo>
                    <a:pt x="18631740" y="0"/>
                  </a:lnTo>
                  <a:lnTo>
                    <a:pt x="18631740" y="1482486"/>
                  </a:lnTo>
                  <a:lnTo>
                    <a:pt x="0" y="148248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94886" b="-19488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31738" cy="153010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Razpravljajte, kako se lahko model uporabi v praksi.</a:t>
              </a:r>
            </a:p>
          </p:txBody>
        </p:sp>
      </p:grpSp>
      <p:pic>
        <p:nvPicPr>
          <p:cNvPr id="51" name="ElevenLabs_2026-09-10T08_10_3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69F629F-0F34-3495-E585-AFB66BB2EB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638800" y="10212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1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DELAVNICA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Metode evalvacije delavnice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77528"/>
            <a:chOff x="0" y="0"/>
            <a:chExt cx="22226105" cy="19700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29027" cy="1129027"/>
            <a:chOff x="0" y="0"/>
            <a:chExt cx="1505369" cy="15053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0316" y="3203610"/>
            <a:ext cx="541934" cy="541934"/>
            <a:chOff x="0" y="0"/>
            <a:chExt cx="722579" cy="722579"/>
          </a:xfrm>
        </p:grpSpPr>
        <p:sp>
          <p:nvSpPr>
            <p:cNvPr id="11" name="Freeform 11" descr="/home/claude/work/icons/cha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44860" y="2745343"/>
            <a:ext cx="13627208" cy="1458468"/>
            <a:chOff x="0" y="0"/>
            <a:chExt cx="18169611" cy="194462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Ustna skupinska refleksija.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468816"/>
            <a:ext cx="16669579" cy="1477528"/>
            <a:chOff x="0" y="0"/>
            <a:chExt cx="22226105" cy="19700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643066"/>
            <a:ext cx="1129027" cy="1129027"/>
            <a:chOff x="0" y="0"/>
            <a:chExt cx="1505369" cy="150536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0316" y="4936607"/>
            <a:ext cx="541934" cy="541934"/>
            <a:chOff x="0" y="0"/>
            <a:chExt cx="722579" cy="722579"/>
          </a:xfrm>
        </p:grpSpPr>
        <p:sp>
          <p:nvSpPr>
            <p:cNvPr id="20" name="Freeform 20" descr="/home/claude/work/icons/clipboard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844860" y="4478341"/>
            <a:ext cx="13627208" cy="1458468"/>
            <a:chOff x="0" y="0"/>
            <a:chExt cx="18169611" cy="194462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Metoda 3-2-1: tri naučene stvari, dve vprašanji, ena ideja za uporabo.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6201813"/>
            <a:ext cx="16669579" cy="1477528"/>
            <a:chOff x="0" y="0"/>
            <a:chExt cx="22226105" cy="1970037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6376064"/>
            <a:ext cx="1129027" cy="1129027"/>
            <a:chOff x="0" y="0"/>
            <a:chExt cx="1505369" cy="150536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60316" y="6669605"/>
            <a:ext cx="541934" cy="541934"/>
            <a:chOff x="0" y="0"/>
            <a:chExt cx="722579" cy="722579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844860" y="6211338"/>
            <a:ext cx="13627208" cy="1458468"/>
            <a:chOff x="0" y="0"/>
            <a:chExt cx="18169611" cy="194462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Listki Post-it z eno pozitivno ugotovitvijo in enim predlogom izboljšave.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7934811"/>
            <a:ext cx="16669579" cy="1477528"/>
            <a:chOff x="0" y="0"/>
            <a:chExt cx="22226105" cy="197003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4" cy="1970024"/>
            </a:xfrm>
            <a:custGeom>
              <a:avLst/>
              <a:gdLst/>
              <a:ahLst/>
              <a:cxnLst/>
              <a:rect l="l" t="t" r="r" b="b"/>
              <a:pathLst>
                <a:path w="22226144" h="1970024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821688"/>
                  </a:lnTo>
                  <a:cubicBezTo>
                    <a:pt x="22226144" y="1903603"/>
                    <a:pt x="22159722" y="1970024"/>
                    <a:pt x="22077807" y="1970024"/>
                  </a:cubicBezTo>
                  <a:lnTo>
                    <a:pt x="148336" y="1970024"/>
                  </a:lnTo>
                  <a:cubicBezTo>
                    <a:pt x="66421" y="1970024"/>
                    <a:pt x="0" y="1903603"/>
                    <a:pt x="0" y="18216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8109061"/>
            <a:ext cx="1129027" cy="1129027"/>
            <a:chOff x="0" y="0"/>
            <a:chExt cx="1505369" cy="150536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505458" cy="1505331"/>
            </a:xfrm>
            <a:custGeom>
              <a:avLst/>
              <a:gdLst/>
              <a:ahLst/>
              <a:cxnLst/>
              <a:rect l="l" t="t" r="r" b="b"/>
              <a:pathLst>
                <a:path w="1505458" h="1505331">
                  <a:moveTo>
                    <a:pt x="0" y="752729"/>
                  </a:moveTo>
                  <a:cubicBezTo>
                    <a:pt x="0" y="336931"/>
                    <a:pt x="336931" y="0"/>
                    <a:pt x="752729" y="0"/>
                  </a:cubicBezTo>
                  <a:cubicBezTo>
                    <a:pt x="1168527" y="0"/>
                    <a:pt x="1505458" y="336931"/>
                    <a:pt x="1505458" y="752729"/>
                  </a:cubicBezTo>
                  <a:cubicBezTo>
                    <a:pt x="1505458" y="1168527"/>
                    <a:pt x="1168400" y="1505331"/>
                    <a:pt x="752729" y="1505331"/>
                  </a:cubicBezTo>
                  <a:cubicBezTo>
                    <a:pt x="337058" y="1505331"/>
                    <a:pt x="0" y="1168400"/>
                    <a:pt x="0" y="75272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460316" y="8402612"/>
            <a:ext cx="541934" cy="541934"/>
            <a:chOff x="0" y="0"/>
            <a:chExt cx="722579" cy="722579"/>
          </a:xfrm>
        </p:grpSpPr>
        <p:sp>
          <p:nvSpPr>
            <p:cNvPr id="38" name="Freeform 38" descr="/home/claude/work/icons/activity_w.png"/>
            <p:cNvSpPr/>
            <p:nvPr/>
          </p:nvSpPr>
          <p:spPr>
            <a:xfrm>
              <a:off x="0" y="0"/>
              <a:ext cx="722630" cy="722630"/>
            </a:xfrm>
            <a:custGeom>
              <a:avLst/>
              <a:gdLst/>
              <a:ahLst/>
              <a:cxnLst/>
              <a:rect l="l" t="t" r="r" b="b"/>
              <a:pathLst>
                <a:path w="722630" h="722630">
                  <a:moveTo>
                    <a:pt x="0" y="0"/>
                  </a:moveTo>
                  <a:lnTo>
                    <a:pt x="722630" y="0"/>
                  </a:lnTo>
                  <a:lnTo>
                    <a:pt x="722630" y="722630"/>
                  </a:lnTo>
                  <a:lnTo>
                    <a:pt x="0" y="7226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44860" y="7944345"/>
            <a:ext cx="13627208" cy="1458468"/>
            <a:chOff x="0" y="0"/>
            <a:chExt cx="18169611" cy="194462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169607" cy="1944619"/>
            </a:xfrm>
            <a:custGeom>
              <a:avLst/>
              <a:gdLst/>
              <a:ahLst/>
              <a:cxnLst/>
              <a:rect l="l" t="t" r="r" b="b"/>
              <a:pathLst>
                <a:path w="18169607" h="1944619">
                  <a:moveTo>
                    <a:pt x="0" y="0"/>
                  </a:moveTo>
                  <a:lnTo>
                    <a:pt x="18169607" y="0"/>
                  </a:lnTo>
                  <a:lnTo>
                    <a:pt x="18169607" y="1944619"/>
                  </a:lnTo>
                  <a:lnTo>
                    <a:pt x="0" y="19446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32058" b="-13205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169611" cy="199224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Metoda termometra ali glasovanje z emojiji za hitre povratne informacije.</a:t>
              </a:r>
            </a:p>
          </p:txBody>
        </p:sp>
      </p:grpSp>
      <p:pic>
        <p:nvPicPr>
          <p:cNvPr id="42" name="ElevenLabs_2026-09-10T08_11_5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0F51FFC-E7FB-53DF-7010-97232DBFCA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772400" y="10553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0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6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Usposabljanje učiteljev naj se konča z uporabnim načrtom predmeta CSL, ne le z razumevanjem koncepta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853108"/>
            <a:chOff x="0" y="0"/>
            <a:chExt cx="21871242" cy="24708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401506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419351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853108"/>
            <a:chOff x="0" y="0"/>
            <a:chExt cx="19949503" cy="24708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Delavnica naj bo praktična.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5559323"/>
            <a:ext cx="16403431" cy="1853108"/>
            <a:chOff x="0" y="0"/>
            <a:chExt cx="21871242" cy="24708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5559323"/>
            <a:ext cx="14962127" cy="1853108"/>
            <a:chOff x="0" y="0"/>
            <a:chExt cx="19949503" cy="247081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Osredotočite se na realne predmete in realne partnerje.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7686961"/>
            <a:ext cx="16403431" cy="1853108"/>
            <a:chOff x="0" y="0"/>
            <a:chExt cx="21871242" cy="247081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2470785"/>
            </a:xfrm>
            <a:custGeom>
              <a:avLst/>
              <a:gdLst/>
              <a:ahLst/>
              <a:cxnLst/>
              <a:rect l="l" t="t" r="r" b="b"/>
              <a:pathLst>
                <a:path w="21871305" h="2470785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2324354"/>
                  </a:lnTo>
                  <a:cubicBezTo>
                    <a:pt x="21871305" y="2405253"/>
                    <a:pt x="21805773" y="2470785"/>
                    <a:pt x="21724874" y="2470785"/>
                  </a:cubicBezTo>
                  <a:lnTo>
                    <a:pt x="146431" y="2470785"/>
                  </a:lnTo>
                  <a:cubicBezTo>
                    <a:pt x="65532" y="2470785"/>
                    <a:pt x="0" y="2405253"/>
                    <a:pt x="0" y="2324354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8270348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8448799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7686961"/>
            <a:ext cx="14962127" cy="1853108"/>
            <a:chOff x="0" y="0"/>
            <a:chExt cx="19949503" cy="247081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2470810"/>
            </a:xfrm>
            <a:custGeom>
              <a:avLst/>
              <a:gdLst/>
              <a:ahLst/>
              <a:cxnLst/>
              <a:rect l="l" t="t" r="r" b="b"/>
              <a:pathLst>
                <a:path w="19949506" h="2470810">
                  <a:moveTo>
                    <a:pt x="0" y="0"/>
                  </a:moveTo>
                  <a:lnTo>
                    <a:pt x="19949506" y="0"/>
                  </a:lnTo>
                  <a:lnTo>
                    <a:pt x="19949506" y="2470810"/>
                  </a:lnTo>
                  <a:lnTo>
                    <a:pt x="0" y="247081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7323" b="-10732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252796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Refleksijo in ocenjevanje vključite že od začetka.</a:t>
              </a:r>
            </a:p>
          </p:txBody>
        </p:sp>
      </p:grpSp>
      <p:pic>
        <p:nvPicPr>
          <p:cNvPr id="40" name="ElevenLabs_2026-09-10T08_13_3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27BFCA0-27B9-1FB4-90AD-B3C3D2F2C3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87877" y="167974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27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10T08_14_0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A36870CE-E512-2D89-C92B-B0F952203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00600" y="371432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4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17</Slides>
  <Notes>17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toolkit_7</dc:title>
  <cp:revision>1</cp:revision>
  <dcterms:created xsi:type="dcterms:W3CDTF">2006-08-16T00:00:00Z</dcterms:created>
  <dcterms:modified xsi:type="dcterms:W3CDTF">2026-09-10T08:14:22Z</dcterms:modified>
  <dc:identifier>DAHTZeua6F4</dc:identifier>
</cp:coreProperties>
</file>