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8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Archivo Black" panose="020B0604020202020204" charset="0"/>
      <p:regular r:id="rId13"/>
    </p:embeddedFont>
    <p:embeddedFont>
      <p:font typeface="Calibri (MS)" panose="020B0604020202020204" charset="0"/>
      <p:regular r:id="rId14"/>
    </p:embeddedFont>
    <p:embeddedFont>
      <p:font typeface="Calibri (MS) Bold" panose="020B0604020202020204" charset="0"/>
      <p:regular r:id="rId15"/>
    </p:embeddedFont>
    <p:embeddedFont>
      <p:font typeface="Calibri (MS) Italics" panose="020B0604020202020204" charset="0"/>
      <p:regular r:id="rId16"/>
    </p:embeddedFont>
    <p:embeddedFont>
      <p:font typeface="Montserrat" panose="020B0604020202020204" charset="0"/>
      <p:regular r:id="rId17"/>
      <p:bold r:id="rId18"/>
      <p:italic r:id="rId19"/>
      <p:boldItalic r:id="rId20"/>
    </p:embeddedFont>
    <p:embeddedFont>
      <p:font typeface="Montserrat Bold" panose="020B0604020202020204" charset="0"/>
      <p:regular r:id="rId21"/>
      <p:bold r:id="rId22"/>
    </p:embeddedFont>
    <p:embeddedFont>
      <p:font typeface="Poppins" panose="020B060402020202020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A550AA-7F58-41CA-8EA4-EE508471C964}" v="16" dt="2026-09-10T08:25:14.5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a Lenart Štefanič" userId="39ab7526-8660-451f-b85d-4c151b458338" providerId="ADAL" clId="{5320FB8A-9EE4-4FB0-9569-7C8887D481B0}"/>
    <pc:docChg chg="modSld">
      <pc:chgData name="Lea Lenart Štefanič" userId="39ab7526-8660-451f-b85d-4c151b458338" providerId="ADAL" clId="{5320FB8A-9EE4-4FB0-9569-7C8887D481B0}" dt="2026-09-10T08:25:14.521" v="15" actId="1076"/>
      <pc:docMkLst>
        <pc:docMk/>
      </pc:docMkLst>
      <pc:sldChg chg="addSp modSp mod modAnim modNotes">
        <pc:chgData name="Lea Lenart Štefanič" userId="39ab7526-8660-451f-b85d-4c151b458338" providerId="ADAL" clId="{5320FB8A-9EE4-4FB0-9569-7C8887D481B0}" dt="2026-09-10T08:15:23.886" v="1" actId="1076"/>
        <pc:sldMkLst>
          <pc:docMk/>
          <pc:sldMk cId="0" sldId="257"/>
        </pc:sldMkLst>
        <pc:picChg chg="add mod">
          <ac:chgData name="Lea Lenart Štefanič" userId="39ab7526-8660-451f-b85d-4c151b458338" providerId="ADAL" clId="{5320FB8A-9EE4-4FB0-9569-7C8887D481B0}" dt="2026-09-10T08:15:23.886" v="1" actId="1076"/>
          <ac:picMkLst>
            <pc:docMk/>
            <pc:sldMk cId="0" sldId="257"/>
            <ac:picMk id="54" creationId="{FE3E86BC-C538-761E-D8CE-170B8DB1A50A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8:16:09.720" v="3" actId="1076"/>
        <pc:sldMkLst>
          <pc:docMk/>
          <pc:sldMk cId="0" sldId="258"/>
        </pc:sldMkLst>
        <pc:picChg chg="add mod">
          <ac:chgData name="Lea Lenart Štefanič" userId="39ab7526-8660-451f-b85d-4c151b458338" providerId="ADAL" clId="{5320FB8A-9EE4-4FB0-9569-7C8887D481B0}" dt="2026-09-10T08:16:09.720" v="3" actId="1076"/>
          <ac:picMkLst>
            <pc:docMk/>
            <pc:sldMk cId="0" sldId="258"/>
            <ac:picMk id="116" creationId="{130A38A5-C395-5668-E0C7-08591CC9EAFB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8:16:51.085" v="5" actId="1076"/>
        <pc:sldMkLst>
          <pc:docMk/>
          <pc:sldMk cId="0" sldId="259"/>
        </pc:sldMkLst>
        <pc:picChg chg="add mod">
          <ac:chgData name="Lea Lenart Štefanič" userId="39ab7526-8660-451f-b85d-4c151b458338" providerId="ADAL" clId="{5320FB8A-9EE4-4FB0-9569-7C8887D481B0}" dt="2026-09-10T08:16:51.085" v="5" actId="1076"/>
          <ac:picMkLst>
            <pc:docMk/>
            <pc:sldMk cId="0" sldId="259"/>
            <ac:picMk id="51" creationId="{C2D37B52-A536-F0FD-258A-CADF42A1248E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8:18:09.068" v="7" actId="1076"/>
        <pc:sldMkLst>
          <pc:docMk/>
          <pc:sldMk cId="0" sldId="260"/>
        </pc:sldMkLst>
        <pc:picChg chg="add mod">
          <ac:chgData name="Lea Lenart Štefanič" userId="39ab7526-8660-451f-b85d-4c151b458338" providerId="ADAL" clId="{5320FB8A-9EE4-4FB0-9569-7C8887D481B0}" dt="2026-09-10T08:18:09.068" v="7" actId="1076"/>
          <ac:picMkLst>
            <pc:docMk/>
            <pc:sldMk cId="0" sldId="260"/>
            <ac:picMk id="45" creationId="{7D993C33-7543-9015-BADB-51A406CAFB19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8:19:13.632" v="9" actId="1076"/>
        <pc:sldMkLst>
          <pc:docMk/>
          <pc:sldMk cId="0" sldId="261"/>
        </pc:sldMkLst>
        <pc:picChg chg="add mod">
          <ac:chgData name="Lea Lenart Štefanič" userId="39ab7526-8660-451f-b85d-4c151b458338" providerId="ADAL" clId="{5320FB8A-9EE4-4FB0-9569-7C8887D481B0}" dt="2026-09-10T08:19:13.632" v="9" actId="1076"/>
          <ac:picMkLst>
            <pc:docMk/>
            <pc:sldMk cId="0" sldId="261"/>
            <ac:picMk id="98" creationId="{3DAC3764-0DB2-8FEB-3658-89EC841BB7F9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8:24:12.947" v="11" actId="1076"/>
        <pc:sldMkLst>
          <pc:docMk/>
          <pc:sldMk cId="0" sldId="262"/>
        </pc:sldMkLst>
        <pc:picChg chg="add mod">
          <ac:chgData name="Lea Lenart Štefanič" userId="39ab7526-8660-451f-b85d-4c151b458338" providerId="ADAL" clId="{5320FB8A-9EE4-4FB0-9569-7C8887D481B0}" dt="2026-09-10T08:24:12.947" v="11" actId="1076"/>
          <ac:picMkLst>
            <pc:docMk/>
            <pc:sldMk cId="0" sldId="262"/>
            <ac:picMk id="51" creationId="{F1DDF6A7-8614-5ADC-5CC1-3E53BBE17B8F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8:24:46.787" v="13" actId="1076"/>
        <pc:sldMkLst>
          <pc:docMk/>
          <pc:sldMk cId="0" sldId="263"/>
        </pc:sldMkLst>
        <pc:picChg chg="add mod">
          <ac:chgData name="Lea Lenart Štefanič" userId="39ab7526-8660-451f-b85d-4c151b458338" providerId="ADAL" clId="{5320FB8A-9EE4-4FB0-9569-7C8887D481B0}" dt="2026-09-10T08:24:46.787" v="13" actId="1076"/>
          <ac:picMkLst>
            <pc:docMk/>
            <pc:sldMk cId="0" sldId="263"/>
            <ac:picMk id="49" creationId="{2E8AD9DE-EA2C-86BB-1789-F8B138A02A08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8:25:14.521" v="15" actId="1076"/>
        <pc:sldMkLst>
          <pc:docMk/>
          <pc:sldMk cId="0" sldId="264"/>
        </pc:sldMkLst>
        <pc:picChg chg="add mod">
          <ac:chgData name="Lea Lenart Štefanič" userId="39ab7526-8660-451f-b85d-4c151b458338" providerId="ADAL" clId="{5320FB8A-9EE4-4FB0-9569-7C8887D481B0}" dt="2026-09-10T08:25:14.521" v="15" actId="1076"/>
          <ac:picMkLst>
            <pc:docMk/>
            <pc:sldMk cId="0" sldId="264"/>
            <ac:picMk id="25" creationId="{4050A1BA-1B1C-5317-1D06-D9A92B5DA09B}"/>
          </ac:picMkLst>
        </pc:picChg>
      </pc:sldChg>
    </pc:docChg>
  </pc:docChgLst>
  <pc:docChgLst>
    <pc:chgData clId="Web-{00000000-0000-0000-0000-000000000000}"/>
    <pc:docChg chg="modSld">
      <pc:chgData name="" userId="" providerId="" clId="Web-{00000000-0000-0000-0000-000000000000}" dt="2026-08-31T05:57:47.235" v="0" actId="20577"/>
      <pc:docMkLst>
        <pc:docMk/>
      </pc:docMkLst>
      <pc:sldChg chg="modSp">
        <pc:chgData name="" userId="" providerId="" clId="Web-{00000000-0000-0000-0000-000000000000}" dt="2026-08-31T05:57:47.235" v="0" actId="20577"/>
        <pc:sldMkLst>
          <pc:docMk/>
          <pc:sldMk cId="0" sldId="257"/>
        </pc:sldMkLst>
        <pc:spChg chg="mod">
          <ac:chgData name="" userId="" providerId="" clId="Web-{00000000-0000-0000-0000-000000000000}" dt="2026-08-31T05:57:47.235" v="0" actId="20577"/>
          <ac:spMkLst>
            <pc:docMk/>
            <pc:sldMk cId="0" sldId="257"/>
            <ac:spMk id="4" creationId="{00000000-0000-0000-0000-000000000000}"/>
          </ac:spMkLst>
        </pc:spChg>
      </pc:sldChg>
    </pc:docChg>
  </pc:docChgLst>
  <pc:docChgLst>
    <pc:chgData name="Mojca Blažič" userId="S::mojca.blazic@uni-nm.si::56df5ec3-6e9d-4ba6-a26a-a9a692f41e02" providerId="AD" clId="Web-{00000000-0000-0000-0000-000000000000}"/>
    <pc:docChg chg="addSld delSld modSld">
      <pc:chgData name="Mojca Blažič" userId="S::mojca.blazic@uni-nm.si::56df5ec3-6e9d-4ba6-a26a-a9a692f41e02" providerId="AD" clId="Web-{00000000-0000-0000-0000-000000000000}" dt="2026-09-03T09:03:38.336" v="2"/>
      <pc:docMkLst>
        <pc:docMk/>
      </pc:docMkLst>
      <pc:sldChg chg="modSp">
        <pc:chgData name="Mojca Blažič" userId="S::mojca.blazic@uni-nm.si::56df5ec3-6e9d-4ba6-a26a-a9a692f41e02" providerId="AD" clId="Web-{00000000-0000-0000-0000-000000000000}" dt="2026-08-31T05:57:48.485" v="0" actId="20577"/>
        <pc:sldMkLst>
          <pc:docMk/>
          <pc:sldMk cId="0" sldId="257"/>
        </pc:sldMkLst>
        <pc:spChg chg="mod">
          <ac:chgData name="Mojca Blažič" userId="S::mojca.blazic@uni-nm.si::56df5ec3-6e9d-4ba6-a26a-a9a692f41e02" providerId="AD" clId="Web-{00000000-0000-0000-0000-000000000000}" dt="2026-08-31T05:57:48.485" v="0" actId="20577"/>
          <ac:spMkLst>
            <pc:docMk/>
            <pc:sldMk cId="0" sldId="257"/>
            <ac:spMk id="4" creationId="{00000000-0000-0000-0000-000000000000}"/>
          </ac:spMkLst>
        </pc:spChg>
      </pc:sldChg>
      <pc:sldChg chg="add">
        <pc:chgData name="Mojca Blažič" userId="S::mojca.blazic@uni-nm.si::56df5ec3-6e9d-4ba6-a26a-a9a692f41e02" providerId="AD" clId="Web-{00000000-0000-0000-0000-000000000000}" dt="2026-09-03T09:03:34.571" v="1"/>
        <pc:sldMkLst>
          <pc:docMk/>
          <pc:sldMk cId="3594569012" sldId="28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10.09.2026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9.png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audio" Target="../media/media2.mp3"/><Relationship Id="rId16" Type="http://schemas.openxmlformats.org/officeDocument/2006/relationships/image" Target="../media/image22.png"/><Relationship Id="rId1" Type="http://schemas.microsoft.com/office/2007/relationships/media" Target="../media/media2.mp3"/><Relationship Id="rId6" Type="http://schemas.openxmlformats.org/officeDocument/2006/relationships/image" Target="../media/image13.png"/><Relationship Id="rId11" Type="http://schemas.openxmlformats.org/officeDocument/2006/relationships/image" Target="../media/image17.png"/><Relationship Id="rId5" Type="http://schemas.openxmlformats.org/officeDocument/2006/relationships/image" Target="../media/image6.jpe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1.png"/><Relationship Id="rId1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4.pn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4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2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12" Type="http://schemas.openxmlformats.org/officeDocument/2006/relationships/image" Target="../media/image29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7.png"/><Relationship Id="rId11" Type="http://schemas.openxmlformats.org/officeDocument/2006/relationships/image" Target="../media/image11.png"/><Relationship Id="rId5" Type="http://schemas.openxmlformats.org/officeDocument/2006/relationships/image" Target="../media/image6.jpeg"/><Relationship Id="rId1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20.png"/><Relationship Id="rId1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6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1.pn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5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6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3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082" r="-53082" b="-1111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grpSp>
        <p:nvGrpSpPr>
          <p:cNvPr id="9" name="Group 9"/>
          <p:cNvGrpSpPr/>
          <p:nvPr/>
        </p:nvGrpSpPr>
        <p:grpSpPr>
          <a:xfrm>
            <a:off x="12129787" y="294063"/>
            <a:ext cx="6158213" cy="2115212"/>
            <a:chOff x="0" y="0"/>
            <a:chExt cx="5842000" cy="2006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6838278" y="9206137"/>
            <a:ext cx="807515" cy="807515"/>
          </a:xfrm>
          <a:custGeom>
            <a:avLst/>
            <a:gdLst/>
            <a:ahLst/>
            <a:cxnLst/>
            <a:rect l="l" t="t" r="r" b="b"/>
            <a:pathLst>
              <a:path w="807515" h="807515">
                <a:moveTo>
                  <a:pt x="0" y="0"/>
                </a:moveTo>
                <a:lnTo>
                  <a:pt x="807515" y="0"/>
                </a:lnTo>
                <a:lnTo>
                  <a:pt x="807515" y="807515"/>
                </a:lnTo>
                <a:lnTo>
                  <a:pt x="0" y="8075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Številka projekta: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967336" y="2495000"/>
            <a:ext cx="10170581" cy="1651871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4434"/>
              </a:lnSpc>
            </a:pPr>
            <a:r>
              <a:rPr lang="en-US" sz="2200" b="1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Evropski </a:t>
            </a:r>
            <a:r>
              <a:rPr lang="en-US" sz="2200" b="1" err="1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sistem</a:t>
            </a:r>
            <a:r>
              <a:rPr lang="en-US" sz="2200" b="1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 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poklicne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poti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in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storitvenega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učenja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v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visokošolskem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izobraževanju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,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temelječega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na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mobilnosti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delovne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sile</a:t>
            </a:r>
            <a:endParaRPr lang="en-US" sz="2200" b="1">
              <a:solidFill>
                <a:srgbClr val="0D79A2"/>
              </a:solidFill>
              <a:latin typeface="Montserrat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365554" y="4146871"/>
            <a:ext cx="9842043" cy="722464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Priročnik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za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visokošolske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učitelje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o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kariernem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razvoju</a:t>
            </a:r>
            <a:endParaRPr lang="en-US" sz="3600">
              <a:solidFill>
                <a:srgbClr val="000000"/>
              </a:solidFill>
              <a:latin typeface="Montserrat Bold"/>
              <a:ea typeface="Archivo Black"/>
              <a:cs typeface="Archivo Black"/>
            </a:endParaRPr>
          </a:p>
          <a:p>
            <a:pPr algn="ctr"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 s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praksami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skupnostnega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učenja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(CSL)</a:t>
            </a:r>
            <a:endParaRPr lang="en-US" sz="3600">
              <a:solidFill>
                <a:srgbClr val="000000"/>
              </a:solidFill>
              <a:latin typeface="Montserrat Bold"/>
              <a:ea typeface="Archivo Black"/>
              <a:cs typeface="Archivo Black"/>
            </a:endParaRPr>
          </a:p>
        </p:txBody>
      </p:sp>
    </p:spTree>
    <p:extLst>
      <p:ext uri="{BB962C8B-B14F-4D97-AF65-F5344CB8AC3E}">
        <p14:creationId xmlns:p14="http://schemas.microsoft.com/office/powerpoint/2010/main" val="3594569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50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7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91773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Zaključek in prihodnje usmeritve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CSL kot most v visokem šolstvu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8378" b="-23837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9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Trajnostno vključevanje CSL zahteva strukturiran in trajnosten institucionalni pristop.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1220152"/>
            <a:chOff x="0" y="0"/>
            <a:chExt cx="22226105" cy="162687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626870"/>
            </a:xfrm>
            <a:custGeom>
              <a:avLst/>
              <a:gdLst/>
              <a:ahLst/>
              <a:cxnLst/>
              <a:rect l="l" t="t" r="r" b="b"/>
              <a:pathLst>
                <a:path w="22226143" h="1626870">
                  <a:moveTo>
                    <a:pt x="0" y="148717"/>
                  </a:moveTo>
                  <a:cubicBezTo>
                    <a:pt x="0" y="66548"/>
                    <a:pt x="66548" y="0"/>
                    <a:pt x="148717" y="0"/>
                  </a:cubicBezTo>
                  <a:lnTo>
                    <a:pt x="22077426" y="0"/>
                  </a:lnTo>
                  <a:cubicBezTo>
                    <a:pt x="22159595" y="0"/>
                    <a:pt x="22226143" y="66548"/>
                    <a:pt x="22226143" y="148717"/>
                  </a:cubicBezTo>
                  <a:lnTo>
                    <a:pt x="22226143" y="1478153"/>
                  </a:lnTo>
                  <a:cubicBezTo>
                    <a:pt x="22226143" y="1560322"/>
                    <a:pt x="22159595" y="1626870"/>
                    <a:pt x="22077426" y="1626870"/>
                  </a:cubicBezTo>
                  <a:lnTo>
                    <a:pt x="148717" y="1626870"/>
                  </a:lnTo>
                  <a:cubicBezTo>
                    <a:pt x="66548" y="1626870"/>
                    <a:pt x="0" y="1560322"/>
                    <a:pt x="0" y="1478153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871642" cy="871642"/>
            <a:chOff x="0" y="0"/>
            <a:chExt cx="1162190" cy="116219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162177" cy="1162177"/>
            </a:xfrm>
            <a:custGeom>
              <a:avLst/>
              <a:gdLst/>
              <a:ahLst/>
              <a:cxnLst/>
              <a:rect l="l" t="t" r="r" b="b"/>
              <a:pathLst>
                <a:path w="1162177" h="1162177">
                  <a:moveTo>
                    <a:pt x="0" y="581152"/>
                  </a:moveTo>
                  <a:cubicBezTo>
                    <a:pt x="0" y="260223"/>
                    <a:pt x="260223" y="0"/>
                    <a:pt x="581152" y="0"/>
                  </a:cubicBezTo>
                  <a:cubicBezTo>
                    <a:pt x="902081" y="0"/>
                    <a:pt x="1162177" y="260223"/>
                    <a:pt x="1162177" y="581152"/>
                  </a:cubicBezTo>
                  <a:cubicBezTo>
                    <a:pt x="1162177" y="902081"/>
                    <a:pt x="902081" y="1162177"/>
                    <a:pt x="581152" y="1162177"/>
                  </a:cubicBezTo>
                  <a:cubicBezTo>
                    <a:pt x="260223" y="1162177"/>
                    <a:pt x="0" y="902081"/>
                    <a:pt x="0" y="58115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93403" y="3205324"/>
            <a:ext cx="418386" cy="418386"/>
            <a:chOff x="0" y="0"/>
            <a:chExt cx="557848" cy="557848"/>
          </a:xfrm>
        </p:grpSpPr>
        <p:sp>
          <p:nvSpPr>
            <p:cNvPr id="23" name="Freeform 23" descr="/home/claude/work/icons/link_w.png"/>
            <p:cNvSpPr/>
            <p:nvPr/>
          </p:nvSpPr>
          <p:spPr>
            <a:xfrm>
              <a:off x="0" y="0"/>
              <a:ext cx="557911" cy="557911"/>
            </a:xfrm>
            <a:custGeom>
              <a:avLst/>
              <a:gdLst/>
              <a:ahLst/>
              <a:cxnLst/>
              <a:rect l="l" t="t" r="r" b="b"/>
              <a:pathLst>
                <a:path w="557911" h="557911">
                  <a:moveTo>
                    <a:pt x="0" y="0"/>
                  </a:moveTo>
                  <a:lnTo>
                    <a:pt x="557911" y="0"/>
                  </a:lnTo>
                  <a:lnTo>
                    <a:pt x="557911" y="557911"/>
                  </a:lnTo>
                  <a:lnTo>
                    <a:pt x="0" y="557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11" b="1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587485" y="2813980"/>
            <a:ext cx="13884583" cy="1201093"/>
            <a:chOff x="0" y="0"/>
            <a:chExt cx="18512777" cy="1601457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512775" cy="1601451"/>
            </a:xfrm>
            <a:custGeom>
              <a:avLst/>
              <a:gdLst/>
              <a:ahLst/>
              <a:cxnLst/>
              <a:rect l="l" t="t" r="r" b="b"/>
              <a:pathLst>
                <a:path w="18512775" h="1601451">
                  <a:moveTo>
                    <a:pt x="0" y="0"/>
                  </a:moveTo>
                  <a:lnTo>
                    <a:pt x="18512775" y="0"/>
                  </a:lnTo>
                  <a:lnTo>
                    <a:pt x="18512775" y="1601451"/>
                  </a:lnTo>
                  <a:lnTo>
                    <a:pt x="0" y="160145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75246" b="-17524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512777" cy="164908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Povezuje akademsko znanje z realno uporabo.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4280068"/>
            <a:ext cx="16669579" cy="1220152"/>
            <a:chOff x="0" y="0"/>
            <a:chExt cx="22226105" cy="162687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2226143" cy="1626870"/>
            </a:xfrm>
            <a:custGeom>
              <a:avLst/>
              <a:gdLst/>
              <a:ahLst/>
              <a:cxnLst/>
              <a:rect l="l" t="t" r="r" b="b"/>
              <a:pathLst>
                <a:path w="22226143" h="1626870">
                  <a:moveTo>
                    <a:pt x="0" y="148717"/>
                  </a:moveTo>
                  <a:cubicBezTo>
                    <a:pt x="0" y="66548"/>
                    <a:pt x="66548" y="0"/>
                    <a:pt x="148717" y="0"/>
                  </a:cubicBezTo>
                  <a:lnTo>
                    <a:pt x="22077426" y="0"/>
                  </a:lnTo>
                  <a:cubicBezTo>
                    <a:pt x="22159595" y="0"/>
                    <a:pt x="22226143" y="66548"/>
                    <a:pt x="22226143" y="148717"/>
                  </a:cubicBezTo>
                  <a:lnTo>
                    <a:pt x="22226143" y="1478153"/>
                  </a:lnTo>
                  <a:cubicBezTo>
                    <a:pt x="22226143" y="1560322"/>
                    <a:pt x="22159595" y="1626870"/>
                    <a:pt x="22077426" y="1626870"/>
                  </a:cubicBezTo>
                  <a:lnTo>
                    <a:pt x="148717" y="1626870"/>
                  </a:lnTo>
                  <a:cubicBezTo>
                    <a:pt x="66548" y="1626870"/>
                    <a:pt x="0" y="1560322"/>
                    <a:pt x="0" y="147815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66774" y="4454319"/>
            <a:ext cx="871642" cy="871642"/>
            <a:chOff x="0" y="0"/>
            <a:chExt cx="1162190" cy="116219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162177" cy="1162177"/>
            </a:xfrm>
            <a:custGeom>
              <a:avLst/>
              <a:gdLst/>
              <a:ahLst/>
              <a:cxnLst/>
              <a:rect l="l" t="t" r="r" b="b"/>
              <a:pathLst>
                <a:path w="1162177" h="1162177">
                  <a:moveTo>
                    <a:pt x="0" y="581152"/>
                  </a:moveTo>
                  <a:cubicBezTo>
                    <a:pt x="0" y="260223"/>
                    <a:pt x="260223" y="0"/>
                    <a:pt x="581152" y="0"/>
                  </a:cubicBezTo>
                  <a:cubicBezTo>
                    <a:pt x="902081" y="0"/>
                    <a:pt x="1162177" y="260223"/>
                    <a:pt x="1162177" y="581152"/>
                  </a:cubicBezTo>
                  <a:cubicBezTo>
                    <a:pt x="1162177" y="902081"/>
                    <a:pt x="902081" y="1162177"/>
                    <a:pt x="581152" y="1162177"/>
                  </a:cubicBezTo>
                  <a:cubicBezTo>
                    <a:pt x="260223" y="1162177"/>
                    <a:pt x="0" y="902081"/>
                    <a:pt x="0" y="58115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93403" y="4680947"/>
            <a:ext cx="418386" cy="418386"/>
            <a:chOff x="0" y="0"/>
            <a:chExt cx="557848" cy="557848"/>
          </a:xfrm>
        </p:grpSpPr>
        <p:sp>
          <p:nvSpPr>
            <p:cNvPr id="32" name="Freeform 32" descr="/home/claude/work/icons/trend_w.png"/>
            <p:cNvSpPr/>
            <p:nvPr/>
          </p:nvSpPr>
          <p:spPr>
            <a:xfrm>
              <a:off x="0" y="0"/>
              <a:ext cx="557911" cy="557911"/>
            </a:xfrm>
            <a:custGeom>
              <a:avLst/>
              <a:gdLst/>
              <a:ahLst/>
              <a:cxnLst/>
              <a:rect l="l" t="t" r="r" b="b"/>
              <a:pathLst>
                <a:path w="557911" h="557911">
                  <a:moveTo>
                    <a:pt x="0" y="0"/>
                  </a:moveTo>
                  <a:lnTo>
                    <a:pt x="557911" y="0"/>
                  </a:lnTo>
                  <a:lnTo>
                    <a:pt x="557911" y="557911"/>
                  </a:lnTo>
                  <a:lnTo>
                    <a:pt x="0" y="557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1" b="1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587485" y="4289603"/>
            <a:ext cx="13884583" cy="1201093"/>
            <a:chOff x="0" y="0"/>
            <a:chExt cx="18512777" cy="160145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512775" cy="1601451"/>
            </a:xfrm>
            <a:custGeom>
              <a:avLst/>
              <a:gdLst/>
              <a:ahLst/>
              <a:cxnLst/>
              <a:rect l="l" t="t" r="r" b="b"/>
              <a:pathLst>
                <a:path w="18512775" h="1601451">
                  <a:moveTo>
                    <a:pt x="0" y="0"/>
                  </a:moveTo>
                  <a:lnTo>
                    <a:pt x="18512775" y="0"/>
                  </a:lnTo>
                  <a:lnTo>
                    <a:pt x="18512775" y="1601451"/>
                  </a:lnTo>
                  <a:lnTo>
                    <a:pt x="0" y="160145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75246" b="-17524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8512777" cy="164908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Podpira vseživljenjski karierni uspeh.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4073" y="5755691"/>
            <a:ext cx="16669579" cy="1220152"/>
            <a:chOff x="0" y="0"/>
            <a:chExt cx="22226105" cy="162687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226143" cy="1626870"/>
            </a:xfrm>
            <a:custGeom>
              <a:avLst/>
              <a:gdLst/>
              <a:ahLst/>
              <a:cxnLst/>
              <a:rect l="l" t="t" r="r" b="b"/>
              <a:pathLst>
                <a:path w="22226143" h="1626870">
                  <a:moveTo>
                    <a:pt x="0" y="148717"/>
                  </a:moveTo>
                  <a:cubicBezTo>
                    <a:pt x="0" y="66548"/>
                    <a:pt x="66548" y="0"/>
                    <a:pt x="148717" y="0"/>
                  </a:cubicBezTo>
                  <a:lnTo>
                    <a:pt x="22077426" y="0"/>
                  </a:lnTo>
                  <a:cubicBezTo>
                    <a:pt x="22159595" y="0"/>
                    <a:pt x="22226143" y="66548"/>
                    <a:pt x="22226143" y="148717"/>
                  </a:cubicBezTo>
                  <a:lnTo>
                    <a:pt x="22226143" y="1478153"/>
                  </a:lnTo>
                  <a:cubicBezTo>
                    <a:pt x="22226143" y="1560322"/>
                    <a:pt x="22159595" y="1626870"/>
                    <a:pt x="22077426" y="1626870"/>
                  </a:cubicBezTo>
                  <a:lnTo>
                    <a:pt x="148717" y="1626870"/>
                  </a:lnTo>
                  <a:cubicBezTo>
                    <a:pt x="66548" y="1626870"/>
                    <a:pt x="0" y="1560322"/>
                    <a:pt x="0" y="1478153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66774" y="5929941"/>
            <a:ext cx="871642" cy="871642"/>
            <a:chOff x="0" y="0"/>
            <a:chExt cx="1162190" cy="116219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162177" cy="1162177"/>
            </a:xfrm>
            <a:custGeom>
              <a:avLst/>
              <a:gdLst/>
              <a:ahLst/>
              <a:cxnLst/>
              <a:rect l="l" t="t" r="r" b="b"/>
              <a:pathLst>
                <a:path w="1162177" h="1162177">
                  <a:moveTo>
                    <a:pt x="0" y="581152"/>
                  </a:moveTo>
                  <a:cubicBezTo>
                    <a:pt x="0" y="260223"/>
                    <a:pt x="260223" y="0"/>
                    <a:pt x="581152" y="0"/>
                  </a:cubicBezTo>
                  <a:cubicBezTo>
                    <a:pt x="902081" y="0"/>
                    <a:pt x="1162177" y="260223"/>
                    <a:pt x="1162177" y="581152"/>
                  </a:cubicBezTo>
                  <a:cubicBezTo>
                    <a:pt x="1162177" y="902081"/>
                    <a:pt x="902081" y="1162177"/>
                    <a:pt x="581152" y="1162177"/>
                  </a:cubicBezTo>
                  <a:cubicBezTo>
                    <a:pt x="260223" y="1162177"/>
                    <a:pt x="0" y="902081"/>
                    <a:pt x="0" y="58115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393403" y="6156569"/>
            <a:ext cx="418386" cy="418386"/>
            <a:chOff x="0" y="0"/>
            <a:chExt cx="557848" cy="557848"/>
          </a:xfrm>
        </p:grpSpPr>
        <p:sp>
          <p:nvSpPr>
            <p:cNvPr id="41" name="Freeform 41" descr="/home/claude/work/icons/heart_w.png"/>
            <p:cNvSpPr/>
            <p:nvPr/>
          </p:nvSpPr>
          <p:spPr>
            <a:xfrm>
              <a:off x="0" y="0"/>
              <a:ext cx="557911" cy="557911"/>
            </a:xfrm>
            <a:custGeom>
              <a:avLst/>
              <a:gdLst/>
              <a:ahLst/>
              <a:cxnLst/>
              <a:rect l="l" t="t" r="r" b="b"/>
              <a:pathLst>
                <a:path w="557911" h="557911">
                  <a:moveTo>
                    <a:pt x="0" y="0"/>
                  </a:moveTo>
                  <a:lnTo>
                    <a:pt x="557911" y="0"/>
                  </a:lnTo>
                  <a:lnTo>
                    <a:pt x="557911" y="557911"/>
                  </a:lnTo>
                  <a:lnTo>
                    <a:pt x="0" y="557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11" b="1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587485" y="5765225"/>
            <a:ext cx="13884583" cy="1201093"/>
            <a:chOff x="0" y="0"/>
            <a:chExt cx="18512777" cy="1601457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512775" cy="1601451"/>
            </a:xfrm>
            <a:custGeom>
              <a:avLst/>
              <a:gdLst/>
              <a:ahLst/>
              <a:cxnLst/>
              <a:rect l="l" t="t" r="r" b="b"/>
              <a:pathLst>
                <a:path w="18512775" h="1601451">
                  <a:moveTo>
                    <a:pt x="0" y="0"/>
                  </a:moveTo>
                  <a:lnTo>
                    <a:pt x="18512775" y="0"/>
                  </a:lnTo>
                  <a:lnTo>
                    <a:pt x="18512775" y="1601451"/>
                  </a:lnTo>
                  <a:lnTo>
                    <a:pt x="0" y="160145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75246" b="-17524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8512777" cy="164908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Krepi zaposljivost, državljansko odgovornost in družbeno angažiranost.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7231313"/>
            <a:ext cx="16669579" cy="1220152"/>
            <a:chOff x="0" y="0"/>
            <a:chExt cx="22226105" cy="162687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2226143" cy="1626870"/>
            </a:xfrm>
            <a:custGeom>
              <a:avLst/>
              <a:gdLst/>
              <a:ahLst/>
              <a:cxnLst/>
              <a:rect l="l" t="t" r="r" b="b"/>
              <a:pathLst>
                <a:path w="22226143" h="1626870">
                  <a:moveTo>
                    <a:pt x="0" y="148717"/>
                  </a:moveTo>
                  <a:cubicBezTo>
                    <a:pt x="0" y="66548"/>
                    <a:pt x="66548" y="0"/>
                    <a:pt x="148717" y="0"/>
                  </a:cubicBezTo>
                  <a:lnTo>
                    <a:pt x="22077426" y="0"/>
                  </a:lnTo>
                  <a:cubicBezTo>
                    <a:pt x="22159595" y="0"/>
                    <a:pt x="22226143" y="66548"/>
                    <a:pt x="22226143" y="148717"/>
                  </a:cubicBezTo>
                  <a:lnTo>
                    <a:pt x="22226143" y="1478153"/>
                  </a:lnTo>
                  <a:cubicBezTo>
                    <a:pt x="22226143" y="1560322"/>
                    <a:pt x="22159595" y="1626870"/>
                    <a:pt x="22077426" y="1626870"/>
                  </a:cubicBezTo>
                  <a:lnTo>
                    <a:pt x="148717" y="1626870"/>
                  </a:lnTo>
                  <a:cubicBezTo>
                    <a:pt x="66548" y="1626870"/>
                    <a:pt x="0" y="1560322"/>
                    <a:pt x="0" y="147815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166774" y="7405564"/>
            <a:ext cx="871642" cy="871642"/>
            <a:chOff x="0" y="0"/>
            <a:chExt cx="1162190" cy="116219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162177" cy="1162177"/>
            </a:xfrm>
            <a:custGeom>
              <a:avLst/>
              <a:gdLst/>
              <a:ahLst/>
              <a:cxnLst/>
              <a:rect l="l" t="t" r="r" b="b"/>
              <a:pathLst>
                <a:path w="1162177" h="1162177">
                  <a:moveTo>
                    <a:pt x="0" y="581152"/>
                  </a:moveTo>
                  <a:cubicBezTo>
                    <a:pt x="0" y="260223"/>
                    <a:pt x="260223" y="0"/>
                    <a:pt x="581152" y="0"/>
                  </a:cubicBezTo>
                  <a:cubicBezTo>
                    <a:pt x="902081" y="0"/>
                    <a:pt x="1162177" y="260223"/>
                    <a:pt x="1162177" y="581152"/>
                  </a:cubicBezTo>
                  <a:cubicBezTo>
                    <a:pt x="1162177" y="902081"/>
                    <a:pt x="902081" y="1162177"/>
                    <a:pt x="581152" y="1162177"/>
                  </a:cubicBezTo>
                  <a:cubicBezTo>
                    <a:pt x="260223" y="1162177"/>
                    <a:pt x="0" y="902081"/>
                    <a:pt x="0" y="58115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393403" y="7632192"/>
            <a:ext cx="418386" cy="418386"/>
            <a:chOff x="0" y="0"/>
            <a:chExt cx="557848" cy="557848"/>
          </a:xfrm>
        </p:grpSpPr>
        <p:sp>
          <p:nvSpPr>
            <p:cNvPr id="50" name="Freeform 50" descr="/home/claude/work/icons/network_w.png"/>
            <p:cNvSpPr/>
            <p:nvPr/>
          </p:nvSpPr>
          <p:spPr>
            <a:xfrm>
              <a:off x="0" y="0"/>
              <a:ext cx="557911" cy="557911"/>
            </a:xfrm>
            <a:custGeom>
              <a:avLst/>
              <a:gdLst/>
              <a:ahLst/>
              <a:cxnLst/>
              <a:rect l="l" t="t" r="r" b="b"/>
              <a:pathLst>
                <a:path w="557911" h="557911">
                  <a:moveTo>
                    <a:pt x="0" y="0"/>
                  </a:moveTo>
                  <a:lnTo>
                    <a:pt x="557911" y="0"/>
                  </a:lnTo>
                  <a:lnTo>
                    <a:pt x="557911" y="557911"/>
                  </a:lnTo>
                  <a:lnTo>
                    <a:pt x="0" y="557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11" b="1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2587485" y="7240848"/>
            <a:ext cx="13884583" cy="1201093"/>
            <a:chOff x="0" y="0"/>
            <a:chExt cx="18512777" cy="1601457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512775" cy="1601451"/>
            </a:xfrm>
            <a:custGeom>
              <a:avLst/>
              <a:gdLst/>
              <a:ahLst/>
              <a:cxnLst/>
              <a:rect l="l" t="t" r="r" b="b"/>
              <a:pathLst>
                <a:path w="18512775" h="1601451">
                  <a:moveTo>
                    <a:pt x="0" y="0"/>
                  </a:moveTo>
                  <a:lnTo>
                    <a:pt x="18512775" y="0"/>
                  </a:lnTo>
                  <a:lnTo>
                    <a:pt x="18512775" y="1601451"/>
                  </a:lnTo>
                  <a:lnTo>
                    <a:pt x="0" y="160145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75246" b="-17524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512777" cy="164908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Povezuje študente, učitelje, institucije, delodajalce in skupnosti.</a:t>
              </a:r>
            </a:p>
          </p:txBody>
        </p:sp>
      </p:grpSp>
      <p:pic>
        <p:nvPicPr>
          <p:cNvPr id="54" name="ElevenLabs_2026-09-10T08_14_51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FE3E86BC-C538-761E-D8CE-170B8DB1A5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823474" y="1030891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515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439255"/>
            <a:ext cx="16472068" cy="411804"/>
            <a:chOff x="0" y="0"/>
            <a:chExt cx="21962758" cy="5490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62759" cy="549069"/>
            </a:xfrm>
            <a:custGeom>
              <a:avLst/>
              <a:gdLst/>
              <a:ahLst/>
              <a:cxnLst/>
              <a:rect l="l" t="t" r="r" b="b"/>
              <a:pathLst>
                <a:path w="21962759" h="549069">
                  <a:moveTo>
                    <a:pt x="0" y="0"/>
                  </a:moveTo>
                  <a:lnTo>
                    <a:pt x="21962759" y="0"/>
                  </a:lnTo>
                  <a:lnTo>
                    <a:pt x="21962759" y="549069"/>
                  </a:lnTo>
                  <a:lnTo>
                    <a:pt x="0" y="54906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729401" b="-72940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1962758" cy="58717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071"/>
                </a:lnSpc>
              </a:pPr>
              <a:r>
                <a:rPr lang="en-US" sz="172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TRAJNOST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972350"/>
            <a:ext cx="16650519" cy="74348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3422"/>
              </a:lnSpc>
            </a:pPr>
            <a:r>
              <a:rPr lang="en-US" sz="2852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Trajnostno vključevanje CSL zahteva sistemski pristop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1843573"/>
            <a:ext cx="8138427" cy="947909"/>
            <a:chOff x="0" y="0"/>
            <a:chExt cx="10851236" cy="12638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9500" y="1974361"/>
            <a:ext cx="686333" cy="686333"/>
            <a:chOff x="0" y="0"/>
            <a:chExt cx="915111" cy="9151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07951" y="2152812"/>
            <a:ext cx="329441" cy="329441"/>
            <a:chOff x="0" y="0"/>
            <a:chExt cx="439255" cy="439255"/>
          </a:xfrm>
        </p:grpSpPr>
        <p:sp>
          <p:nvSpPr>
            <p:cNvPr id="11" name="Freeform 11" descr="/home/claude/work/icons/building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921745" y="1853108"/>
            <a:ext cx="6815318" cy="928840"/>
            <a:chOff x="0" y="0"/>
            <a:chExt cx="9087091" cy="123845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92970" b="-92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Institucionalno vodstvo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345235" y="1843573"/>
            <a:ext cx="8138427" cy="947909"/>
            <a:chOff x="0" y="0"/>
            <a:chExt cx="10851236" cy="126387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560662" y="1974361"/>
            <a:ext cx="686333" cy="686333"/>
            <a:chOff x="0" y="0"/>
            <a:chExt cx="915111" cy="91511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739112" y="2152812"/>
            <a:ext cx="329441" cy="329441"/>
            <a:chOff x="0" y="0"/>
            <a:chExt cx="439255" cy="439255"/>
          </a:xfrm>
        </p:grpSpPr>
        <p:sp>
          <p:nvSpPr>
            <p:cNvPr id="20" name="Freeform 20" descr="/home/claude/work/icons/users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452897" y="1853108"/>
            <a:ext cx="6815318" cy="928840"/>
            <a:chOff x="0" y="0"/>
            <a:chExt cx="9087091" cy="123845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92970" b="-92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Vključevanje učiteljev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2992041"/>
            <a:ext cx="8138427" cy="947909"/>
            <a:chOff x="0" y="0"/>
            <a:chExt cx="10851236" cy="126387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29500" y="3122828"/>
            <a:ext cx="686333" cy="686333"/>
            <a:chOff x="0" y="0"/>
            <a:chExt cx="915111" cy="91511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207951" y="3301279"/>
            <a:ext cx="329441" cy="329441"/>
            <a:chOff x="0" y="0"/>
            <a:chExt cx="439255" cy="439255"/>
          </a:xfrm>
        </p:grpSpPr>
        <p:sp>
          <p:nvSpPr>
            <p:cNvPr id="29" name="Freeform 29" descr="/home/claude/work/icons/star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921745" y="3001575"/>
            <a:ext cx="6815318" cy="928840"/>
            <a:chOff x="0" y="0"/>
            <a:chExt cx="9087091" cy="123845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92970" b="-92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Sodelovanje študentov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345235" y="2992041"/>
            <a:ext cx="8138427" cy="947909"/>
            <a:chOff x="0" y="0"/>
            <a:chExt cx="10851236" cy="126387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560662" y="3122828"/>
            <a:ext cx="686333" cy="686333"/>
            <a:chOff x="0" y="0"/>
            <a:chExt cx="915111" cy="91511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739112" y="3301279"/>
            <a:ext cx="329441" cy="329441"/>
            <a:chOff x="0" y="0"/>
            <a:chExt cx="439255" cy="439255"/>
          </a:xfrm>
        </p:grpSpPr>
        <p:sp>
          <p:nvSpPr>
            <p:cNvPr id="38" name="Freeform 38" descr="/home/claude/work/icons/networ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0452897" y="3001575"/>
            <a:ext cx="6815318" cy="928840"/>
            <a:chOff x="0" y="0"/>
            <a:chExt cx="9087091" cy="123845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92970" b="-92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Zunanja partnerstva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4140517"/>
            <a:ext cx="8138427" cy="947909"/>
            <a:chOff x="0" y="0"/>
            <a:chExt cx="10851236" cy="126387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029500" y="4271296"/>
            <a:ext cx="686333" cy="686333"/>
            <a:chOff x="0" y="0"/>
            <a:chExt cx="915111" cy="915111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207951" y="4449747"/>
            <a:ext cx="329441" cy="329441"/>
            <a:chOff x="0" y="0"/>
            <a:chExt cx="439255" cy="439255"/>
          </a:xfrm>
        </p:grpSpPr>
        <p:sp>
          <p:nvSpPr>
            <p:cNvPr id="47" name="Freeform 4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921745" y="4150042"/>
            <a:ext cx="6815318" cy="928840"/>
            <a:chOff x="0" y="0"/>
            <a:chExt cx="9087091" cy="1238453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92970" b="-92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Zagotavljanje kakovosti in povratne informacije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9345235" y="4140517"/>
            <a:ext cx="8138427" cy="947909"/>
            <a:chOff x="0" y="0"/>
            <a:chExt cx="10851236" cy="1263879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9560662" y="4271296"/>
            <a:ext cx="686333" cy="686333"/>
            <a:chOff x="0" y="0"/>
            <a:chExt cx="915111" cy="915111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9739112" y="4449747"/>
            <a:ext cx="329441" cy="329441"/>
            <a:chOff x="0" y="0"/>
            <a:chExt cx="439255" cy="439255"/>
          </a:xfrm>
        </p:grpSpPr>
        <p:sp>
          <p:nvSpPr>
            <p:cNvPr id="56" name="Freeform 56" descr="/home/claude/work/icons/award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10452897" y="4150042"/>
            <a:ext cx="6815318" cy="928840"/>
            <a:chOff x="0" y="0"/>
            <a:chExt cx="9087091" cy="1238453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92970" b="-92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Priznavanje učnih izidov</a:t>
              </a:r>
            </a:p>
          </p:txBody>
        </p:sp>
      </p:grpSp>
      <p:sp>
        <p:nvSpPr>
          <p:cNvPr id="60" name="AutoShape 60"/>
          <p:cNvSpPr/>
          <p:nvPr/>
        </p:nvSpPr>
        <p:spPr>
          <a:xfrm rot="5880">
            <a:off x="809292" y="5412534"/>
            <a:ext cx="16679142" cy="0"/>
          </a:xfrm>
          <a:prstGeom prst="line">
            <a:avLst/>
          </a:prstGeom>
          <a:ln w="19050" cap="rnd">
            <a:solidFill>
              <a:srgbClr val="D5E3EA"/>
            </a:solidFill>
            <a:prstDash val="solid"/>
            <a:headEnd type="none" w="sm" len="sm"/>
            <a:tailEnd type="none" w="sm" len="sm"/>
          </a:ln>
        </p:spPr>
        <p:txBody>
          <a:bodyPr>
            <a:normAutofit/>
          </a:bodyPr>
          <a:lstStyle/>
          <a:p>
            <a:endParaRPr/>
          </a:p>
        </p:txBody>
      </p:sp>
      <p:sp>
        <p:nvSpPr>
          <p:cNvPr id="61" name="TextBox 61"/>
          <p:cNvSpPr txBox="1"/>
          <p:nvPr/>
        </p:nvSpPr>
        <p:spPr>
          <a:xfrm>
            <a:off x="823608" y="5639438"/>
            <a:ext cx="16650519" cy="74348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3422"/>
              </a:lnSpc>
            </a:pPr>
            <a:r>
              <a:rPr lang="en-US" sz="2852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Dobre prakse za trajnostni CSL</a:t>
            </a:r>
          </a:p>
        </p:txBody>
      </p:sp>
      <p:grpSp>
        <p:nvGrpSpPr>
          <p:cNvPr id="62" name="Group 62"/>
          <p:cNvGrpSpPr/>
          <p:nvPr/>
        </p:nvGrpSpPr>
        <p:grpSpPr>
          <a:xfrm>
            <a:off x="814073" y="6510661"/>
            <a:ext cx="8138427" cy="947909"/>
            <a:chOff x="0" y="0"/>
            <a:chExt cx="10851236" cy="1263879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1029500" y="6641449"/>
            <a:ext cx="686333" cy="686333"/>
            <a:chOff x="0" y="0"/>
            <a:chExt cx="915111" cy="915111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1207951" y="6819890"/>
            <a:ext cx="329441" cy="329441"/>
            <a:chOff x="0" y="0"/>
            <a:chExt cx="439255" cy="439255"/>
          </a:xfrm>
        </p:grpSpPr>
        <p:sp>
          <p:nvSpPr>
            <p:cNvPr id="67" name="Freeform 67" descr="/home/claude/work/icons/layers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921745" y="6520196"/>
            <a:ext cx="6815318" cy="928840"/>
            <a:chOff x="0" y="0"/>
            <a:chExt cx="9087091" cy="1238453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92970" b="-92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vključite v kurikule prek modularnih ali kreditno ovrednotenih struktur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9345235" y="6510661"/>
            <a:ext cx="8138427" cy="947909"/>
            <a:chOff x="0" y="0"/>
            <a:chExt cx="10851236" cy="1263879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9560662" y="6641449"/>
            <a:ext cx="686333" cy="686333"/>
            <a:chOff x="0" y="0"/>
            <a:chExt cx="915111" cy="915111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9739112" y="6819890"/>
            <a:ext cx="329441" cy="329441"/>
            <a:chOff x="0" y="0"/>
            <a:chExt cx="439255" cy="439255"/>
          </a:xfrm>
        </p:grpSpPr>
        <p:sp>
          <p:nvSpPr>
            <p:cNvPr id="76" name="Freeform 76" descr="/home/claude/work/icons/eye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10452897" y="6520196"/>
            <a:ext cx="6815318" cy="928840"/>
            <a:chOff x="0" y="0"/>
            <a:chExt cx="9087091" cy="1238453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92970" b="-92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Spodbujajte refleksivno prakso kot osrednjo komponento učenja</a:t>
              </a: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814073" y="7659129"/>
            <a:ext cx="8138427" cy="947909"/>
            <a:chOff x="0" y="0"/>
            <a:chExt cx="10851236" cy="1263879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2" name="Group 82"/>
          <p:cNvGrpSpPr/>
          <p:nvPr/>
        </p:nvGrpSpPr>
        <p:grpSpPr>
          <a:xfrm>
            <a:off x="1029500" y="7789916"/>
            <a:ext cx="686333" cy="686333"/>
            <a:chOff x="0" y="0"/>
            <a:chExt cx="915111" cy="915111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1207951" y="7968367"/>
            <a:ext cx="329441" cy="329441"/>
            <a:chOff x="0" y="0"/>
            <a:chExt cx="439255" cy="439255"/>
          </a:xfrm>
        </p:grpSpPr>
        <p:sp>
          <p:nvSpPr>
            <p:cNvPr id="85" name="Freeform 85" descr="/home/claude/work/icons/briefcase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1921745" y="7668663"/>
            <a:ext cx="6815318" cy="928840"/>
            <a:chOff x="0" y="0"/>
            <a:chExt cx="9087091" cy="1238453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92970" b="-92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8" name="TextBox 88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Razvijajte strateška partnerstva s podjetji, NVO in javnimi institucijami</a:t>
              </a:r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9345235" y="7659129"/>
            <a:ext cx="8138427" cy="947909"/>
            <a:chOff x="0" y="0"/>
            <a:chExt cx="10851236" cy="1263879"/>
          </a:xfrm>
        </p:grpSpPr>
        <p:sp>
          <p:nvSpPr>
            <p:cNvPr id="90" name="Freeform 90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91" name="Group 91"/>
          <p:cNvGrpSpPr/>
          <p:nvPr/>
        </p:nvGrpSpPr>
        <p:grpSpPr>
          <a:xfrm>
            <a:off x="9560662" y="7789916"/>
            <a:ext cx="686333" cy="686333"/>
            <a:chOff x="0" y="0"/>
            <a:chExt cx="915111" cy="915111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93" name="Group 93"/>
          <p:cNvGrpSpPr/>
          <p:nvPr/>
        </p:nvGrpSpPr>
        <p:grpSpPr>
          <a:xfrm>
            <a:off x="9739112" y="7968367"/>
            <a:ext cx="329441" cy="329441"/>
            <a:chOff x="0" y="0"/>
            <a:chExt cx="439255" cy="439255"/>
          </a:xfrm>
        </p:grpSpPr>
        <p:sp>
          <p:nvSpPr>
            <p:cNvPr id="94" name="Freeform 94" descr="/home/claude/work/icons/boo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95" name="Group 95"/>
          <p:cNvGrpSpPr/>
          <p:nvPr/>
        </p:nvGrpSpPr>
        <p:grpSpPr>
          <a:xfrm>
            <a:off x="10452897" y="7668663"/>
            <a:ext cx="6815318" cy="928840"/>
            <a:chOff x="0" y="0"/>
            <a:chExt cx="9087091" cy="1238453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92970" b="-92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97" name="TextBox 97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Podprite razvoj učiteljev na področju izkustvenih in refleksivnih pedagogik</a:t>
              </a:r>
            </a:p>
          </p:txBody>
        </p:sp>
      </p:grpSp>
      <p:grpSp>
        <p:nvGrpSpPr>
          <p:cNvPr id="98" name="Group 98"/>
          <p:cNvGrpSpPr/>
          <p:nvPr/>
        </p:nvGrpSpPr>
        <p:grpSpPr>
          <a:xfrm>
            <a:off x="814073" y="8807596"/>
            <a:ext cx="8138427" cy="947909"/>
            <a:chOff x="0" y="0"/>
            <a:chExt cx="10851236" cy="1263879"/>
          </a:xfrm>
        </p:grpSpPr>
        <p:sp>
          <p:nvSpPr>
            <p:cNvPr id="99" name="Freeform 99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0" name="Group 100"/>
          <p:cNvGrpSpPr/>
          <p:nvPr/>
        </p:nvGrpSpPr>
        <p:grpSpPr>
          <a:xfrm>
            <a:off x="1029500" y="8938384"/>
            <a:ext cx="686333" cy="686333"/>
            <a:chOff x="0" y="0"/>
            <a:chExt cx="915111" cy="915111"/>
          </a:xfrm>
        </p:grpSpPr>
        <p:sp>
          <p:nvSpPr>
            <p:cNvPr id="101" name="Freeform 101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2" name="Group 102"/>
          <p:cNvGrpSpPr/>
          <p:nvPr/>
        </p:nvGrpSpPr>
        <p:grpSpPr>
          <a:xfrm>
            <a:off x="1207951" y="9116835"/>
            <a:ext cx="329441" cy="329441"/>
            <a:chOff x="0" y="0"/>
            <a:chExt cx="439255" cy="439255"/>
          </a:xfrm>
        </p:grpSpPr>
        <p:sp>
          <p:nvSpPr>
            <p:cNvPr id="103" name="Freeform 103" descr="/home/claude/work/icons/monitor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4" name="Group 104"/>
          <p:cNvGrpSpPr/>
          <p:nvPr/>
        </p:nvGrpSpPr>
        <p:grpSpPr>
          <a:xfrm>
            <a:off x="1921745" y="8817131"/>
            <a:ext cx="6815318" cy="928840"/>
            <a:chOff x="0" y="0"/>
            <a:chExt cx="9087091" cy="1238453"/>
          </a:xfrm>
        </p:grpSpPr>
        <p:sp>
          <p:nvSpPr>
            <p:cNvPr id="105" name="Freeform 105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92970" b="-92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06" name="TextBox 106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 dokumentiranje kompetenc uporabite tehnologijo in mikrodokazila</a:t>
              </a:r>
            </a:p>
          </p:txBody>
        </p:sp>
      </p:grpSp>
      <p:grpSp>
        <p:nvGrpSpPr>
          <p:cNvPr id="107" name="Group 107"/>
          <p:cNvGrpSpPr/>
          <p:nvPr/>
        </p:nvGrpSpPr>
        <p:grpSpPr>
          <a:xfrm>
            <a:off x="9345235" y="8807596"/>
            <a:ext cx="8138427" cy="947909"/>
            <a:chOff x="0" y="0"/>
            <a:chExt cx="10851236" cy="1263879"/>
          </a:xfrm>
        </p:grpSpPr>
        <p:sp>
          <p:nvSpPr>
            <p:cNvPr id="108" name="Freeform 108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9" name="Group 109"/>
          <p:cNvGrpSpPr/>
          <p:nvPr/>
        </p:nvGrpSpPr>
        <p:grpSpPr>
          <a:xfrm>
            <a:off x="9560662" y="8938384"/>
            <a:ext cx="686333" cy="686333"/>
            <a:chOff x="0" y="0"/>
            <a:chExt cx="915111" cy="915111"/>
          </a:xfrm>
        </p:grpSpPr>
        <p:sp>
          <p:nvSpPr>
            <p:cNvPr id="110" name="Freeform 110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11" name="Group 111"/>
          <p:cNvGrpSpPr/>
          <p:nvPr/>
        </p:nvGrpSpPr>
        <p:grpSpPr>
          <a:xfrm>
            <a:off x="9739112" y="9116835"/>
            <a:ext cx="329441" cy="329441"/>
            <a:chOff x="0" y="0"/>
            <a:chExt cx="439255" cy="439255"/>
          </a:xfrm>
        </p:grpSpPr>
        <p:sp>
          <p:nvSpPr>
            <p:cNvPr id="112" name="Freeform 112" descr="/home/claude/work/icons/cycle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13" name="Group 113"/>
          <p:cNvGrpSpPr/>
          <p:nvPr/>
        </p:nvGrpSpPr>
        <p:grpSpPr>
          <a:xfrm>
            <a:off x="10452897" y="8817131"/>
            <a:ext cx="6815318" cy="928840"/>
            <a:chOff x="0" y="0"/>
            <a:chExt cx="9087091" cy="1238453"/>
          </a:xfrm>
        </p:grpSpPr>
        <p:sp>
          <p:nvSpPr>
            <p:cNvPr id="114" name="Freeform 114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92970" b="-92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15" name="TextBox 115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Zagotovite stalno ocenjevanje in povratne informacije</a:t>
              </a:r>
            </a:p>
          </p:txBody>
        </p:sp>
      </p:grpSp>
      <p:pic>
        <p:nvPicPr>
          <p:cNvPr id="116" name="ElevenLabs_2026-09-10T08_15_39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130A38A5-C395-5668-E0C7-08591CC9EA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9003629" y="879632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55" fill="hold"/>
                                        <p:tgtEl>
                                          <p:spTgt spid="1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INSTITUCIONALNI NAČRT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Faza 1 — Strateško načrtovanje in vključevanje deležnikov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30932"/>
            <a:chOff x="0" y="0"/>
            <a:chExt cx="22226105" cy="15079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82422" cy="782422"/>
            <a:chOff x="0" y="0"/>
            <a:chExt cx="1043229" cy="10432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70200" y="3113494"/>
            <a:ext cx="375561" cy="375561"/>
            <a:chOff x="0" y="0"/>
            <a:chExt cx="500748" cy="500748"/>
          </a:xfrm>
        </p:grpSpPr>
        <p:sp>
          <p:nvSpPr>
            <p:cNvPr id="11" name="Freeform 11" descr="/home/claude/work/icons/search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Izvedite institucionalno oceno potreb.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2210"/>
            <a:ext cx="16669579" cy="1130932"/>
            <a:chOff x="0" y="0"/>
            <a:chExt cx="22226105" cy="15079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296461"/>
            <a:ext cx="782422" cy="782422"/>
            <a:chOff x="0" y="0"/>
            <a:chExt cx="1043229" cy="10432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70200" y="4499896"/>
            <a:ext cx="375561" cy="375561"/>
            <a:chOff x="0" y="0"/>
            <a:chExt cx="500748" cy="500748"/>
          </a:xfrm>
        </p:grpSpPr>
        <p:sp>
          <p:nvSpPr>
            <p:cNvPr id="20" name="Freeform 20" descr="/home/claude/work/icons/targe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Cilje CSL uskladite s strateškimi cilji.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08612"/>
            <a:ext cx="16669579" cy="1130932"/>
            <a:chOff x="0" y="0"/>
            <a:chExt cx="22226105" cy="150790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82863"/>
            <a:ext cx="782422" cy="782422"/>
            <a:chOff x="0" y="0"/>
            <a:chExt cx="1043229" cy="104322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70200" y="5886298"/>
            <a:ext cx="375561" cy="375561"/>
            <a:chOff x="0" y="0"/>
            <a:chExt cx="500748" cy="500748"/>
          </a:xfrm>
        </p:grpSpPr>
        <p:sp>
          <p:nvSpPr>
            <p:cNvPr id="29" name="Freeform 29" descr="/home/claude/work/icons/shield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Zagotovite podporo vodstva in zavezanost na ravni politik.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895014"/>
            <a:ext cx="16669579" cy="1130932"/>
            <a:chOff x="0" y="0"/>
            <a:chExt cx="22226105" cy="150790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69264"/>
            <a:ext cx="782422" cy="782422"/>
            <a:chOff x="0" y="0"/>
            <a:chExt cx="1043229" cy="104322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70200" y="7272690"/>
            <a:ext cx="375561" cy="375561"/>
            <a:chOff x="0" y="0"/>
            <a:chExt cx="500748" cy="500748"/>
          </a:xfrm>
        </p:grpSpPr>
        <p:sp>
          <p:nvSpPr>
            <p:cNvPr id="38" name="Freeform 38" descr="/home/claude/work/icons/award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vključite v razmišljanje o zagotavljanju kakovosti in akreditaciji.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281406"/>
            <a:ext cx="16669579" cy="1130932"/>
            <a:chOff x="0" y="0"/>
            <a:chExt cx="22226105" cy="150790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55666"/>
            <a:ext cx="782422" cy="782422"/>
            <a:chOff x="0" y="0"/>
            <a:chExt cx="1043229" cy="104322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70200" y="8659092"/>
            <a:ext cx="375561" cy="375561"/>
            <a:chOff x="0" y="0"/>
            <a:chExt cx="500748" cy="500748"/>
          </a:xfrm>
        </p:grpSpPr>
        <p:sp>
          <p:nvSpPr>
            <p:cNvPr id="47" name="Freeform 47" descr="/home/claude/work/icons/users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Gradite ozaveščenost med učitelji, delodajalci in študenti.</a:t>
              </a:r>
            </a:p>
          </p:txBody>
        </p:sp>
      </p:grpSp>
      <p:pic>
        <p:nvPicPr>
          <p:cNvPr id="51" name="ElevenLabs_2026-09-10T08_16_28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C2D37B52-A536-F0FD-258A-CADF42A124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4782800" y="1029599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54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INSTITUCIONALNI NAČRT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Faze 2–4 — Integracija, širitev in evalvacija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3010348"/>
            <a:ext cx="5294700" cy="6264726"/>
            <a:chOff x="0" y="0"/>
            <a:chExt cx="7059600" cy="835296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059549" cy="8352917"/>
            </a:xfrm>
            <a:custGeom>
              <a:avLst/>
              <a:gdLst/>
              <a:ahLst/>
              <a:cxnLst/>
              <a:rect l="l" t="t" r="r" b="b"/>
              <a:pathLst>
                <a:path w="7059549" h="8352917">
                  <a:moveTo>
                    <a:pt x="0" y="183642"/>
                  </a:moveTo>
                  <a:cubicBezTo>
                    <a:pt x="0" y="82296"/>
                    <a:pt x="82296" y="0"/>
                    <a:pt x="183642" y="0"/>
                  </a:cubicBezTo>
                  <a:lnTo>
                    <a:pt x="6875907" y="0"/>
                  </a:lnTo>
                  <a:cubicBezTo>
                    <a:pt x="6977380" y="0"/>
                    <a:pt x="7059549" y="82296"/>
                    <a:pt x="7059549" y="183642"/>
                  </a:cubicBezTo>
                  <a:lnTo>
                    <a:pt x="7059549" y="8169275"/>
                  </a:lnTo>
                  <a:cubicBezTo>
                    <a:pt x="7059549" y="8270748"/>
                    <a:pt x="6977252" y="8352917"/>
                    <a:pt x="6875907" y="8352917"/>
                  </a:cubicBezTo>
                  <a:lnTo>
                    <a:pt x="183642" y="8352917"/>
                  </a:lnTo>
                  <a:cubicBezTo>
                    <a:pt x="82296" y="8352917"/>
                    <a:pt x="0" y="8270748"/>
                    <a:pt x="0" y="8169275"/>
                  </a:cubicBezTo>
                  <a:close/>
                </a:path>
              </a:pathLst>
            </a:custGeom>
            <a:solidFill>
              <a:srgbClr val="0D79A2"/>
            </a:solidFill>
            <a:ln w="19065" cap="sq">
              <a:solidFill>
                <a:srgbClr val="0D79A2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8137" y="3363049"/>
            <a:ext cx="4726572" cy="754971"/>
            <a:chOff x="0" y="0"/>
            <a:chExt cx="6302096" cy="100662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02121" cy="1006602"/>
            </a:xfrm>
            <a:custGeom>
              <a:avLst/>
              <a:gdLst/>
              <a:ahLst/>
              <a:cxnLst/>
              <a:rect l="l" t="t" r="r" b="b"/>
              <a:pathLst>
                <a:path w="6302121" h="100660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lnTo>
                    <a:pt x="5844540" y="0"/>
                  </a:lnTo>
                  <a:cubicBezTo>
                    <a:pt x="6097270" y="0"/>
                    <a:pt x="6302121" y="204851"/>
                    <a:pt x="6302121" y="457581"/>
                  </a:cubicBezTo>
                  <a:lnTo>
                    <a:pt x="6302121" y="549021"/>
                  </a:lnTo>
                  <a:cubicBezTo>
                    <a:pt x="6302121" y="801751"/>
                    <a:pt x="6097270" y="1006602"/>
                    <a:pt x="5844540" y="1006602"/>
                  </a:cubicBezTo>
                  <a:lnTo>
                    <a:pt x="457581" y="1006602"/>
                  </a:lnTo>
                  <a:cubicBezTo>
                    <a:pt x="204851" y="1006602"/>
                    <a:pt x="0" y="801751"/>
                    <a:pt x="0" y="54902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98137" y="3363049"/>
            <a:ext cx="4726572" cy="754971"/>
            <a:chOff x="0" y="0"/>
            <a:chExt cx="6302096" cy="100662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02092" cy="1006626"/>
            </a:xfrm>
            <a:custGeom>
              <a:avLst/>
              <a:gdLst/>
              <a:ahLst/>
              <a:cxnLst/>
              <a:rect l="l" t="t" r="r" b="b"/>
              <a:pathLst>
                <a:path w="6302092" h="1006626">
                  <a:moveTo>
                    <a:pt x="0" y="0"/>
                  </a:moveTo>
                  <a:lnTo>
                    <a:pt x="6302092" y="0"/>
                  </a:lnTo>
                  <a:lnTo>
                    <a:pt x="6302092" y="1006626"/>
                  </a:lnTo>
                  <a:lnTo>
                    <a:pt x="0" y="100662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71988" b="-7198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6302096" cy="104472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2251"/>
                </a:lnSpc>
              </a:pPr>
              <a:r>
                <a:rPr lang="en-US" sz="1876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Faza 2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98137" y="4295346"/>
            <a:ext cx="4726572" cy="1195349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101"/>
              </a:lnSpc>
            </a:pPr>
            <a:r>
              <a:rPr lang="en-US" sz="187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Pilotiranje in strokovni razvoj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25588" y="5608911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1801"/>
              </a:lnSpc>
            </a:pPr>
            <a:r>
              <a:rPr lang="en-US" sz="1576" b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 Uvedite pilotne projekte CSL v izbrane predmete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25588" y="6295244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1801"/>
              </a:lnSpc>
            </a:pPr>
            <a:r>
              <a:rPr lang="en-US" sz="1576" b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 Zagotovite strokovni razvoj za učitelje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25588" y="6981577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1801"/>
              </a:lnSpc>
            </a:pPr>
            <a:r>
              <a:rPr lang="en-US" sz="1576" b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3. Ustvarite priložnosti za vrstniško učenje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25588" y="7667911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1801"/>
              </a:lnSpc>
            </a:pPr>
            <a:r>
              <a:rPr lang="en-US" sz="1576" b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4. Dokumentirajte pridobljene izkušnje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25588" y="8354254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1801"/>
              </a:lnSpc>
            </a:pPr>
            <a:r>
              <a:rPr lang="en-US" sz="1576" b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5. Dobre prakse razširite znotraj institucije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6501508" y="3010348"/>
            <a:ext cx="5294700" cy="6264726"/>
            <a:chOff x="0" y="0"/>
            <a:chExt cx="7059600" cy="835296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7059549" cy="8352917"/>
            </a:xfrm>
            <a:custGeom>
              <a:avLst/>
              <a:gdLst/>
              <a:ahLst/>
              <a:cxnLst/>
              <a:rect l="l" t="t" r="r" b="b"/>
              <a:pathLst>
                <a:path w="7059549" h="8352917">
                  <a:moveTo>
                    <a:pt x="0" y="183642"/>
                  </a:moveTo>
                  <a:cubicBezTo>
                    <a:pt x="0" y="82296"/>
                    <a:pt x="82296" y="0"/>
                    <a:pt x="183642" y="0"/>
                  </a:cubicBezTo>
                  <a:lnTo>
                    <a:pt x="6875907" y="0"/>
                  </a:lnTo>
                  <a:cubicBezTo>
                    <a:pt x="6977380" y="0"/>
                    <a:pt x="7059549" y="82296"/>
                    <a:pt x="7059549" y="183642"/>
                  </a:cubicBezTo>
                  <a:lnTo>
                    <a:pt x="7059549" y="8169275"/>
                  </a:lnTo>
                  <a:cubicBezTo>
                    <a:pt x="7059549" y="8270748"/>
                    <a:pt x="6977252" y="8352917"/>
                    <a:pt x="6875907" y="8352917"/>
                  </a:cubicBezTo>
                  <a:lnTo>
                    <a:pt x="183642" y="8352917"/>
                  </a:lnTo>
                  <a:cubicBezTo>
                    <a:pt x="82296" y="8352917"/>
                    <a:pt x="0" y="8270748"/>
                    <a:pt x="0" y="8169275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785581" y="3363049"/>
            <a:ext cx="4726572" cy="754971"/>
            <a:chOff x="0" y="0"/>
            <a:chExt cx="6302096" cy="100662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302121" cy="1006602"/>
            </a:xfrm>
            <a:custGeom>
              <a:avLst/>
              <a:gdLst/>
              <a:ahLst/>
              <a:cxnLst/>
              <a:rect l="l" t="t" r="r" b="b"/>
              <a:pathLst>
                <a:path w="6302121" h="100660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lnTo>
                    <a:pt x="5844540" y="0"/>
                  </a:lnTo>
                  <a:cubicBezTo>
                    <a:pt x="6097270" y="0"/>
                    <a:pt x="6302121" y="204851"/>
                    <a:pt x="6302121" y="457581"/>
                  </a:cubicBezTo>
                  <a:lnTo>
                    <a:pt x="6302121" y="549021"/>
                  </a:lnTo>
                  <a:cubicBezTo>
                    <a:pt x="6302121" y="801751"/>
                    <a:pt x="6097270" y="1006602"/>
                    <a:pt x="5844540" y="1006602"/>
                  </a:cubicBezTo>
                  <a:lnTo>
                    <a:pt x="457581" y="1006602"/>
                  </a:lnTo>
                  <a:cubicBezTo>
                    <a:pt x="204851" y="1006602"/>
                    <a:pt x="0" y="801751"/>
                    <a:pt x="0" y="54902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785581" y="3363049"/>
            <a:ext cx="4726572" cy="754971"/>
            <a:chOff x="0" y="0"/>
            <a:chExt cx="6302096" cy="100662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302092" cy="1006626"/>
            </a:xfrm>
            <a:custGeom>
              <a:avLst/>
              <a:gdLst/>
              <a:ahLst/>
              <a:cxnLst/>
              <a:rect l="l" t="t" r="r" b="b"/>
              <a:pathLst>
                <a:path w="6302092" h="1006626">
                  <a:moveTo>
                    <a:pt x="0" y="0"/>
                  </a:moveTo>
                  <a:lnTo>
                    <a:pt x="6302092" y="0"/>
                  </a:lnTo>
                  <a:lnTo>
                    <a:pt x="6302092" y="1006626"/>
                  </a:lnTo>
                  <a:lnTo>
                    <a:pt x="0" y="100662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71988" b="-7198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6302096" cy="104472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2251"/>
                </a:lnSpc>
              </a:pPr>
              <a:r>
                <a:rPr lang="en-US" sz="1876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Faza 3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6785581" y="4295346"/>
            <a:ext cx="4726572" cy="1195349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101"/>
              </a:lnSpc>
            </a:pPr>
            <a:r>
              <a:rPr lang="en-US" sz="18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Širitev in formalizacija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813032" y="5608911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1801"/>
              </a:lnSpc>
            </a:pPr>
            <a:r>
              <a:rPr lang="en-US" sz="15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 CSL vključite v študijske programe in oddelke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813032" y="6295244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1801"/>
              </a:lnSpc>
            </a:pPr>
            <a:r>
              <a:rPr lang="en-US" sz="15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 Zunanja partnerstva formalizirajte z dogovori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813032" y="6981577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1801"/>
              </a:lnSpc>
            </a:pPr>
            <a:r>
              <a:rPr lang="en-US" sz="15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3. Vzpostavite trajnostne vire financiranja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813032" y="7667911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1801"/>
              </a:lnSpc>
            </a:pPr>
            <a:r>
              <a:rPr lang="en-US" sz="15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4. Zagotovite spodbude za pobude CSL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813032" y="8354254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1801"/>
              </a:lnSpc>
            </a:pPr>
            <a:r>
              <a:rPr lang="en-US" sz="15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5. Razširite priložnosti za študente med disciplinami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12188952" y="3010348"/>
            <a:ext cx="5294700" cy="6264726"/>
            <a:chOff x="0" y="0"/>
            <a:chExt cx="7059600" cy="8352968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7059549" cy="8352917"/>
            </a:xfrm>
            <a:custGeom>
              <a:avLst/>
              <a:gdLst/>
              <a:ahLst/>
              <a:cxnLst/>
              <a:rect l="l" t="t" r="r" b="b"/>
              <a:pathLst>
                <a:path w="7059549" h="8352917">
                  <a:moveTo>
                    <a:pt x="0" y="183642"/>
                  </a:moveTo>
                  <a:cubicBezTo>
                    <a:pt x="0" y="82296"/>
                    <a:pt x="82296" y="0"/>
                    <a:pt x="183642" y="0"/>
                  </a:cubicBezTo>
                  <a:lnTo>
                    <a:pt x="6875907" y="0"/>
                  </a:lnTo>
                  <a:cubicBezTo>
                    <a:pt x="6977380" y="0"/>
                    <a:pt x="7059549" y="82296"/>
                    <a:pt x="7059549" y="183642"/>
                  </a:cubicBezTo>
                  <a:lnTo>
                    <a:pt x="7059549" y="8169275"/>
                  </a:lnTo>
                  <a:cubicBezTo>
                    <a:pt x="7059549" y="8270748"/>
                    <a:pt x="6977252" y="8352917"/>
                    <a:pt x="6875907" y="8352917"/>
                  </a:cubicBezTo>
                  <a:lnTo>
                    <a:pt x="183642" y="8352917"/>
                  </a:lnTo>
                  <a:cubicBezTo>
                    <a:pt x="82296" y="8352917"/>
                    <a:pt x="0" y="8270748"/>
                    <a:pt x="0" y="8169275"/>
                  </a:cubicBezTo>
                  <a:close/>
                </a:path>
              </a:pathLst>
            </a:custGeom>
            <a:solidFill>
              <a:srgbClr val="0D79A2"/>
            </a:solidFill>
            <a:ln w="19065" cap="sq">
              <a:solidFill>
                <a:srgbClr val="0D79A2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2473016" y="3363049"/>
            <a:ext cx="4726572" cy="754971"/>
            <a:chOff x="0" y="0"/>
            <a:chExt cx="6302096" cy="1006627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302121" cy="1006602"/>
            </a:xfrm>
            <a:custGeom>
              <a:avLst/>
              <a:gdLst/>
              <a:ahLst/>
              <a:cxnLst/>
              <a:rect l="l" t="t" r="r" b="b"/>
              <a:pathLst>
                <a:path w="6302121" h="100660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lnTo>
                    <a:pt x="5844540" y="0"/>
                  </a:lnTo>
                  <a:cubicBezTo>
                    <a:pt x="6097270" y="0"/>
                    <a:pt x="6302121" y="204851"/>
                    <a:pt x="6302121" y="457581"/>
                  </a:cubicBezTo>
                  <a:lnTo>
                    <a:pt x="6302121" y="549021"/>
                  </a:lnTo>
                  <a:cubicBezTo>
                    <a:pt x="6302121" y="801751"/>
                    <a:pt x="6097270" y="1006602"/>
                    <a:pt x="5844540" y="1006602"/>
                  </a:cubicBezTo>
                  <a:lnTo>
                    <a:pt x="457581" y="1006602"/>
                  </a:lnTo>
                  <a:cubicBezTo>
                    <a:pt x="204851" y="1006602"/>
                    <a:pt x="0" y="801751"/>
                    <a:pt x="0" y="54902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2473016" y="3363049"/>
            <a:ext cx="4726572" cy="754971"/>
            <a:chOff x="0" y="0"/>
            <a:chExt cx="6302096" cy="100662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302092" cy="1006626"/>
            </a:xfrm>
            <a:custGeom>
              <a:avLst/>
              <a:gdLst/>
              <a:ahLst/>
              <a:cxnLst/>
              <a:rect l="l" t="t" r="r" b="b"/>
              <a:pathLst>
                <a:path w="6302092" h="1006626">
                  <a:moveTo>
                    <a:pt x="0" y="0"/>
                  </a:moveTo>
                  <a:lnTo>
                    <a:pt x="6302092" y="0"/>
                  </a:lnTo>
                  <a:lnTo>
                    <a:pt x="6302092" y="1006626"/>
                  </a:lnTo>
                  <a:lnTo>
                    <a:pt x="0" y="100662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71988" b="-7198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6302096" cy="104472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2251"/>
                </a:lnSpc>
              </a:pPr>
              <a:r>
                <a:rPr lang="en-US" sz="1876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Faza 4</a:t>
              </a:r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12473016" y="4295346"/>
            <a:ext cx="4726572" cy="1195349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101"/>
              </a:lnSpc>
            </a:pPr>
            <a:r>
              <a:rPr lang="en-US" sz="187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Spremljanje in učenje politik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2500467" y="5608911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1801"/>
              </a:lnSpc>
            </a:pPr>
            <a:r>
              <a:rPr lang="en-US" sz="1576" b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 Spremljajte in evalvirajte izide CSL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2500467" y="6295244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1801"/>
              </a:lnSpc>
            </a:pPr>
            <a:r>
              <a:rPr lang="en-US" sz="1576" b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 Uporabite povratne informacije študentov, učiteljev in partnerjev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2500467" y="6981577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1801"/>
              </a:lnSpc>
            </a:pPr>
            <a:r>
              <a:rPr lang="en-US" sz="1576" b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3. Prilagodite kurikule in institucionalne politike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2500467" y="7667911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1801"/>
              </a:lnSpc>
            </a:pPr>
            <a:r>
              <a:rPr lang="en-US" sz="1576" b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4. Rezultate delite z nacionalnimi in evropskimi mrežami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2500467" y="8354254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1801"/>
              </a:lnSpc>
            </a:pPr>
            <a:r>
              <a:rPr lang="en-US" sz="1576" b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5. Prispevajte k učenju politik</a:t>
            </a:r>
          </a:p>
        </p:txBody>
      </p:sp>
      <p:pic>
        <p:nvPicPr>
          <p:cNvPr id="45" name="ElevenLabs_2026-09-10T08_17_04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7D993C33-7543-9015-BADB-51A406CAFB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49000" y="1011964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725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439255"/>
            <a:ext cx="16472068" cy="411804"/>
            <a:chOff x="0" y="0"/>
            <a:chExt cx="21962758" cy="5490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62759" cy="549069"/>
            </a:xfrm>
            <a:custGeom>
              <a:avLst/>
              <a:gdLst/>
              <a:ahLst/>
              <a:cxnLst/>
              <a:rect l="l" t="t" r="r" b="b"/>
              <a:pathLst>
                <a:path w="21962759" h="549069">
                  <a:moveTo>
                    <a:pt x="0" y="0"/>
                  </a:moveTo>
                  <a:lnTo>
                    <a:pt x="21962759" y="0"/>
                  </a:lnTo>
                  <a:lnTo>
                    <a:pt x="21962759" y="549069"/>
                  </a:lnTo>
                  <a:lnTo>
                    <a:pt x="0" y="54906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729401" b="-72940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1962758" cy="58717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071"/>
                </a:lnSpc>
              </a:pPr>
              <a:r>
                <a:rPr lang="en-US" sz="172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POLITIKE IN INOVACIJE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972350"/>
            <a:ext cx="16650519" cy="74348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3422"/>
              </a:lnSpc>
            </a:pPr>
            <a:r>
              <a:rPr lang="en-US" sz="2852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Vloga oblikovalcev politik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1843573"/>
            <a:ext cx="8138427" cy="947909"/>
            <a:chOff x="0" y="0"/>
            <a:chExt cx="10851236" cy="12638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9500" y="1974361"/>
            <a:ext cx="686333" cy="686333"/>
            <a:chOff x="0" y="0"/>
            <a:chExt cx="915111" cy="9151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07951" y="2152812"/>
            <a:ext cx="329441" cy="329441"/>
            <a:chOff x="0" y="0"/>
            <a:chExt cx="439255" cy="439255"/>
          </a:xfrm>
        </p:grpSpPr>
        <p:sp>
          <p:nvSpPr>
            <p:cNvPr id="11" name="Freeform 11" descr="/home/claude/work/icons/flag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921745" y="1853108"/>
            <a:ext cx="6815318" cy="928840"/>
            <a:chOff x="0" y="0"/>
            <a:chExt cx="9087091" cy="123845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92970" b="-92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vključite v nacionalne strategije kariernega svetovanja in zaposljivosti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345235" y="1843573"/>
            <a:ext cx="8138427" cy="947909"/>
            <a:chOff x="0" y="0"/>
            <a:chExt cx="10851236" cy="126387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560662" y="1974361"/>
            <a:ext cx="686333" cy="686333"/>
            <a:chOff x="0" y="0"/>
            <a:chExt cx="915111" cy="91511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739112" y="2152812"/>
            <a:ext cx="329441" cy="329441"/>
            <a:chOff x="0" y="0"/>
            <a:chExt cx="439255" cy="439255"/>
          </a:xfrm>
        </p:grpSpPr>
        <p:sp>
          <p:nvSpPr>
            <p:cNvPr id="20" name="Freeform 20" descr="/home/claude/work/icons/cycle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452897" y="1853108"/>
            <a:ext cx="6815318" cy="928840"/>
            <a:chOff x="0" y="0"/>
            <a:chExt cx="9087091" cy="123845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92970" b="-92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povežite s politikami vseživljenjskega učenja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2992041"/>
            <a:ext cx="8138427" cy="947909"/>
            <a:chOff x="0" y="0"/>
            <a:chExt cx="10851236" cy="126387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29500" y="3122828"/>
            <a:ext cx="686333" cy="686333"/>
            <a:chOff x="0" y="0"/>
            <a:chExt cx="915111" cy="91511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207951" y="3301279"/>
            <a:ext cx="329441" cy="329441"/>
            <a:chOff x="0" y="0"/>
            <a:chExt cx="439255" cy="439255"/>
          </a:xfrm>
        </p:grpSpPr>
        <p:sp>
          <p:nvSpPr>
            <p:cNvPr id="29" name="Freeform 29" descr="/home/claude/work/icons/globe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921745" y="3001575"/>
            <a:ext cx="6815318" cy="928840"/>
            <a:chOff x="0" y="0"/>
            <a:chExt cx="9087091" cy="123845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92970" b="-92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Izvedbo uskladite s prednostnimi nalogami EHEA in Programa spretnosti EU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345235" y="2992041"/>
            <a:ext cx="8138427" cy="947909"/>
            <a:chOff x="0" y="0"/>
            <a:chExt cx="10851236" cy="126387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560662" y="3122828"/>
            <a:ext cx="686333" cy="686333"/>
            <a:chOff x="0" y="0"/>
            <a:chExt cx="915111" cy="91511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739112" y="3301279"/>
            <a:ext cx="329441" cy="329441"/>
            <a:chOff x="0" y="0"/>
            <a:chExt cx="439255" cy="439255"/>
          </a:xfrm>
        </p:grpSpPr>
        <p:sp>
          <p:nvSpPr>
            <p:cNvPr id="38" name="Freeform 38" descr="/home/claude/work/icons/briefcase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0452897" y="3001575"/>
            <a:ext cx="6815318" cy="928840"/>
            <a:chOff x="0" y="0"/>
            <a:chExt cx="9087091" cy="123845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92970" b="-92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Podprite sheme financiranja in programe usposabljanja učiteljev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4140517"/>
            <a:ext cx="8138427" cy="947909"/>
            <a:chOff x="0" y="0"/>
            <a:chExt cx="10851236" cy="126387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029500" y="4271296"/>
            <a:ext cx="686333" cy="686333"/>
            <a:chOff x="0" y="0"/>
            <a:chExt cx="915111" cy="915111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207951" y="4449747"/>
            <a:ext cx="329441" cy="329441"/>
            <a:chOff x="0" y="0"/>
            <a:chExt cx="439255" cy="439255"/>
          </a:xfrm>
        </p:grpSpPr>
        <p:sp>
          <p:nvSpPr>
            <p:cNvPr id="47" name="Freeform 47" descr="/home/claude/work/icons/award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921745" y="4150042"/>
            <a:ext cx="6815318" cy="928840"/>
            <a:chOff x="0" y="0"/>
            <a:chExt cx="9087091" cy="1238453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92970" b="-92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Spodbujajte okvire priznavanja izidov CSL</a:t>
              </a:r>
            </a:p>
          </p:txBody>
        </p:sp>
      </p:grpSp>
      <p:sp>
        <p:nvSpPr>
          <p:cNvPr id="51" name="AutoShape 51"/>
          <p:cNvSpPr/>
          <p:nvPr/>
        </p:nvSpPr>
        <p:spPr>
          <a:xfrm rot="5880">
            <a:off x="809292" y="5412534"/>
            <a:ext cx="16679142" cy="0"/>
          </a:xfrm>
          <a:prstGeom prst="line">
            <a:avLst/>
          </a:prstGeom>
          <a:ln w="19050" cap="rnd">
            <a:solidFill>
              <a:srgbClr val="D5E3EA"/>
            </a:solidFill>
            <a:prstDash val="solid"/>
            <a:headEnd type="none" w="sm" len="sm"/>
            <a:tailEnd type="none" w="sm" len="sm"/>
          </a:ln>
        </p:spPr>
        <p:txBody>
          <a:bodyPr>
            <a:normAutofit/>
          </a:bodyPr>
          <a:lstStyle/>
          <a:p>
            <a:endParaRPr/>
          </a:p>
        </p:txBody>
      </p:sp>
      <p:sp>
        <p:nvSpPr>
          <p:cNvPr id="52" name="TextBox 52"/>
          <p:cNvSpPr txBox="1"/>
          <p:nvPr/>
        </p:nvSpPr>
        <p:spPr>
          <a:xfrm>
            <a:off x="823608" y="5639438"/>
            <a:ext cx="16650519" cy="74348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3422"/>
              </a:lnSpc>
            </a:pPr>
            <a:r>
              <a:rPr lang="en-US" sz="2852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Prihodnje priložnosti za raziskave in inovacije</a:t>
            </a:r>
          </a:p>
        </p:txBody>
      </p:sp>
      <p:grpSp>
        <p:nvGrpSpPr>
          <p:cNvPr id="53" name="Group 53"/>
          <p:cNvGrpSpPr/>
          <p:nvPr/>
        </p:nvGrpSpPr>
        <p:grpSpPr>
          <a:xfrm>
            <a:off x="814073" y="6510661"/>
            <a:ext cx="8138427" cy="947909"/>
            <a:chOff x="0" y="0"/>
            <a:chExt cx="10851236" cy="1263879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029500" y="6641449"/>
            <a:ext cx="686333" cy="686333"/>
            <a:chOff x="0" y="0"/>
            <a:chExt cx="915111" cy="915111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1207951" y="6819890"/>
            <a:ext cx="329441" cy="329441"/>
            <a:chOff x="0" y="0"/>
            <a:chExt cx="439255" cy="439255"/>
          </a:xfrm>
        </p:grpSpPr>
        <p:sp>
          <p:nvSpPr>
            <p:cNvPr id="58" name="Freeform 58" descr="/home/claude/work/icons/networ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1921745" y="6520196"/>
            <a:ext cx="6815318" cy="928840"/>
            <a:chOff x="0" y="0"/>
            <a:chExt cx="9087091" cy="1238453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92970" b="-92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Meduniverzitetne raziskovalne mreže o učinkih CSL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9345235" y="6510661"/>
            <a:ext cx="8138427" cy="947909"/>
            <a:chOff x="0" y="0"/>
            <a:chExt cx="10851236" cy="1263879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9560662" y="6641449"/>
            <a:ext cx="686333" cy="686333"/>
            <a:chOff x="0" y="0"/>
            <a:chExt cx="915111" cy="915111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9739112" y="6819890"/>
            <a:ext cx="329441" cy="329441"/>
            <a:chOff x="0" y="0"/>
            <a:chExt cx="439255" cy="439255"/>
          </a:xfrm>
        </p:grpSpPr>
        <p:sp>
          <p:nvSpPr>
            <p:cNvPr id="67" name="Freeform 67" descr="/home/claude/work/icons/bar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0452897" y="6520196"/>
            <a:ext cx="6815318" cy="928840"/>
            <a:chOff x="0" y="0"/>
            <a:chExt cx="9087091" cy="1238453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92970" b="-92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Primerjalne študije med disciplinami in kulturnimi konteksti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814073" y="7659129"/>
            <a:ext cx="8138427" cy="947909"/>
            <a:chOff x="0" y="0"/>
            <a:chExt cx="10851236" cy="1263879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1029500" y="7789916"/>
            <a:ext cx="686333" cy="686333"/>
            <a:chOff x="0" y="0"/>
            <a:chExt cx="915111" cy="915111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1207951" y="7968367"/>
            <a:ext cx="329441" cy="329441"/>
            <a:chOff x="0" y="0"/>
            <a:chExt cx="439255" cy="439255"/>
          </a:xfrm>
        </p:grpSpPr>
        <p:sp>
          <p:nvSpPr>
            <p:cNvPr id="76" name="Freeform 76" descr="/home/claude/work/icons/cpu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1921745" y="7668663"/>
            <a:ext cx="6815318" cy="928840"/>
            <a:chOff x="0" y="0"/>
            <a:chExt cx="9087091" cy="1238453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92970" b="-92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Digitalne inovacije: e-portfolii, refleksija s podporo UI, virtualni CSL</a:t>
              </a: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9345235" y="7659129"/>
            <a:ext cx="8138427" cy="947909"/>
            <a:chOff x="0" y="0"/>
            <a:chExt cx="10851236" cy="1263879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2" name="Group 82"/>
          <p:cNvGrpSpPr/>
          <p:nvPr/>
        </p:nvGrpSpPr>
        <p:grpSpPr>
          <a:xfrm>
            <a:off x="9560662" y="7789916"/>
            <a:ext cx="686333" cy="686333"/>
            <a:chOff x="0" y="0"/>
            <a:chExt cx="915111" cy="915111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9739112" y="7968367"/>
            <a:ext cx="329441" cy="329441"/>
            <a:chOff x="0" y="0"/>
            <a:chExt cx="439255" cy="439255"/>
          </a:xfrm>
        </p:grpSpPr>
        <p:sp>
          <p:nvSpPr>
            <p:cNvPr id="85" name="Freeform 85" descr="/home/claude/work/icons/users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10452897" y="7668663"/>
            <a:ext cx="6815318" cy="928840"/>
            <a:chOff x="0" y="0"/>
            <a:chExt cx="9087091" cy="1238453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92970" b="-92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8" name="TextBox 88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Soustvarjanje z gospodarstvom in civilno družbo</a:t>
              </a:r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814073" y="8807596"/>
            <a:ext cx="8138427" cy="947909"/>
            <a:chOff x="0" y="0"/>
            <a:chExt cx="10851236" cy="1263879"/>
          </a:xfrm>
        </p:grpSpPr>
        <p:sp>
          <p:nvSpPr>
            <p:cNvPr id="90" name="Freeform 90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91" name="Group 91"/>
          <p:cNvGrpSpPr/>
          <p:nvPr/>
        </p:nvGrpSpPr>
        <p:grpSpPr>
          <a:xfrm>
            <a:off x="1029500" y="8938384"/>
            <a:ext cx="686333" cy="686333"/>
            <a:chOff x="0" y="0"/>
            <a:chExt cx="915111" cy="915111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93" name="Group 93"/>
          <p:cNvGrpSpPr/>
          <p:nvPr/>
        </p:nvGrpSpPr>
        <p:grpSpPr>
          <a:xfrm>
            <a:off x="1207951" y="9116835"/>
            <a:ext cx="329441" cy="329441"/>
            <a:chOff x="0" y="0"/>
            <a:chExt cx="439255" cy="439255"/>
          </a:xfrm>
        </p:grpSpPr>
        <p:sp>
          <p:nvSpPr>
            <p:cNvPr id="94" name="Freeform 94" descr="/home/claude/work/icons/award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95" name="Group 95"/>
          <p:cNvGrpSpPr/>
          <p:nvPr/>
        </p:nvGrpSpPr>
        <p:grpSpPr>
          <a:xfrm>
            <a:off x="1921745" y="8817131"/>
            <a:ext cx="6815318" cy="928840"/>
            <a:chOff x="0" y="0"/>
            <a:chExt cx="9087091" cy="1238453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92970" b="-92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97" name="TextBox 97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Mikrodokazila in digitalne značke, povezane z ogrodji kvalifikacij</a:t>
              </a:r>
            </a:p>
          </p:txBody>
        </p:sp>
      </p:grpSp>
      <p:pic>
        <p:nvPicPr>
          <p:cNvPr id="98" name="ElevenLabs_2026-09-10T08_18_18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3DAC3764-0DB2-8FEB-3658-89EC841BB7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883296" y="907753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832" fill="hold"/>
                                        <p:tgtEl>
                                          <p:spTgt spid="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UČINEK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Kaj diplomanti pridobijo s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30932"/>
            <a:chOff x="0" y="0"/>
            <a:chExt cx="22226105" cy="15079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82422" cy="782422"/>
            <a:chOff x="0" y="0"/>
            <a:chExt cx="1043229" cy="10432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70200" y="3113494"/>
            <a:ext cx="375561" cy="375561"/>
            <a:chOff x="0" y="0"/>
            <a:chExt cx="500748" cy="500748"/>
          </a:xfrm>
        </p:grpSpPr>
        <p:sp>
          <p:nvSpPr>
            <p:cNvPr id="11" name="Freeform 11" descr="/home/claude/work/icons/tool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Praktične veščine in poklicno pripravljenost.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2210"/>
            <a:ext cx="16669579" cy="1130932"/>
            <a:chOff x="0" y="0"/>
            <a:chExt cx="22226105" cy="15079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296461"/>
            <a:ext cx="782422" cy="782422"/>
            <a:chOff x="0" y="0"/>
            <a:chExt cx="1043229" cy="10432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70200" y="4499896"/>
            <a:ext cx="375561" cy="375561"/>
            <a:chOff x="0" y="0"/>
            <a:chExt cx="500748" cy="500748"/>
          </a:xfrm>
        </p:grpSpPr>
        <p:sp>
          <p:nvSpPr>
            <p:cNvPr id="20" name="Freeform 20" descr="/home/claude/work/icons/shield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Etično zavest in družbeno odgovornost.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08612"/>
            <a:ext cx="16669579" cy="1130932"/>
            <a:chOff x="0" y="0"/>
            <a:chExt cx="22226105" cy="150790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82863"/>
            <a:ext cx="782422" cy="782422"/>
            <a:chOff x="0" y="0"/>
            <a:chExt cx="1043229" cy="104322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70200" y="5886298"/>
            <a:ext cx="375561" cy="375561"/>
            <a:chOff x="0" y="0"/>
            <a:chExt cx="500748" cy="500748"/>
          </a:xfrm>
        </p:grpSpPr>
        <p:sp>
          <p:nvSpPr>
            <p:cNvPr id="29" name="Freeform 29" descr="/home/claude/work/icons/wind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Odpornost v hitro spreminjajočih se okoljih.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895014"/>
            <a:ext cx="16669579" cy="1130932"/>
            <a:chOff x="0" y="0"/>
            <a:chExt cx="22226105" cy="150790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69264"/>
            <a:ext cx="782422" cy="782422"/>
            <a:chOff x="0" y="0"/>
            <a:chExt cx="1043229" cy="104322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70200" y="7272690"/>
            <a:ext cx="375561" cy="375561"/>
            <a:chOff x="0" y="0"/>
            <a:chExt cx="500748" cy="500748"/>
          </a:xfrm>
        </p:grpSpPr>
        <p:sp>
          <p:nvSpPr>
            <p:cNvPr id="38" name="Freeform 38" descr="/home/claude/work/icons/lin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Sposobnost povezovanja teorije z delovanjem.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281406"/>
            <a:ext cx="16669579" cy="1130932"/>
            <a:chOff x="0" y="0"/>
            <a:chExt cx="22226105" cy="150790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55666"/>
            <a:ext cx="782422" cy="782422"/>
            <a:chOff x="0" y="0"/>
            <a:chExt cx="1043229" cy="104322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70200" y="8659092"/>
            <a:ext cx="375561" cy="375561"/>
            <a:chOff x="0" y="0"/>
            <a:chExt cx="500748" cy="500748"/>
          </a:xfrm>
        </p:grpSpPr>
        <p:sp>
          <p:nvSpPr>
            <p:cNvPr id="47" name="Freeform 47" descr="/home/claude/work/icons/star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Samozavest za gradnjo smiselnih in prilagodljivih karier.</a:t>
              </a:r>
            </a:p>
          </p:txBody>
        </p:sp>
      </p:grpSp>
      <p:pic>
        <p:nvPicPr>
          <p:cNvPr id="51" name="ElevenLabs_2026-09-10T08_23_43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F1DDF6A7-8614-5ADC-5CC1-3E53BBE17B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077200" y="962663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47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080000">
            <a:off x="11804980" y="-2745343"/>
            <a:ext cx="10981382" cy="9608706"/>
            <a:chOff x="0" y="0"/>
            <a:chExt cx="14641843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641830" cy="12811633"/>
            </a:xfrm>
            <a:custGeom>
              <a:avLst/>
              <a:gdLst/>
              <a:ahLst/>
              <a:cxnLst/>
              <a:rect l="l" t="t" r="r" b="b"/>
              <a:pathLst>
                <a:path w="14641830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3726668" y="0"/>
                  </a:lnTo>
                  <a:cubicBezTo>
                    <a:pt x="14232128" y="0"/>
                    <a:pt x="14641830" y="409702"/>
                    <a:pt x="14641830" y="915162"/>
                  </a:cubicBezTo>
                  <a:lnTo>
                    <a:pt x="14641830" y="11896471"/>
                  </a:lnTo>
                  <a:cubicBezTo>
                    <a:pt x="14641830" y="12401931"/>
                    <a:pt x="14232128" y="12811633"/>
                    <a:pt x="1372666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60872" y="823608"/>
            <a:ext cx="10981382" cy="549069"/>
            <a:chOff x="0" y="0"/>
            <a:chExt cx="14641843" cy="7320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41840" cy="732092"/>
            </a:xfrm>
            <a:custGeom>
              <a:avLst/>
              <a:gdLst/>
              <a:ahLst/>
              <a:cxnLst/>
              <a:rect l="l" t="t" r="r" b="b"/>
              <a:pathLst>
                <a:path w="14641840" h="732092">
                  <a:moveTo>
                    <a:pt x="0" y="0"/>
                  </a:moveTo>
                  <a:lnTo>
                    <a:pt x="14641840" y="0"/>
                  </a:lnTo>
                  <a:lnTo>
                    <a:pt x="14641840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39700" b="-33970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4641843" cy="77971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21"/>
                </a:lnSpc>
              </a:pPr>
              <a:r>
                <a:rPr lang="en-US" sz="2101" b="1" spc="45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KONČNO SPOROČILO PRIROČNIKA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33421" y="1345216"/>
            <a:ext cx="12354049" cy="1235402"/>
            <a:chOff x="0" y="0"/>
            <a:chExt cx="16472065" cy="164720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1647207"/>
            </a:xfrm>
            <a:custGeom>
              <a:avLst/>
              <a:gdLst/>
              <a:ahLst/>
              <a:cxnLst/>
              <a:rect l="l" t="t" r="r" b="b"/>
              <a:pathLst>
                <a:path w="16472069" h="1647207">
                  <a:moveTo>
                    <a:pt x="0" y="0"/>
                  </a:moveTo>
                  <a:lnTo>
                    <a:pt x="16472069" y="0"/>
                  </a:lnTo>
                  <a:lnTo>
                    <a:pt x="16472069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4850" b="-14485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14300"/>
              <a:ext cx="16472065" cy="176150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6485"/>
                </a:lnSpc>
              </a:pPr>
              <a:r>
                <a:rPr lang="en-US" sz="5404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Skupna zaveza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60872" y="2539441"/>
            <a:ext cx="16334804" cy="686333"/>
            <a:chOff x="0" y="0"/>
            <a:chExt cx="21779738" cy="91511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779736" cy="915115"/>
            </a:xfrm>
            <a:custGeom>
              <a:avLst/>
              <a:gdLst/>
              <a:ahLst/>
              <a:cxnLst/>
              <a:rect l="l" t="t" r="r" b="b"/>
              <a:pathLst>
                <a:path w="21779736" h="915115">
                  <a:moveTo>
                    <a:pt x="0" y="0"/>
                  </a:moveTo>
                  <a:lnTo>
                    <a:pt x="21779736" y="0"/>
                  </a:lnTo>
                  <a:lnTo>
                    <a:pt x="21779736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13744" b="-41374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1779738" cy="962736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21"/>
                </a:lnSpc>
              </a:pPr>
              <a:r>
                <a:rPr lang="en-US" sz="2101" i="1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Trajnost CSL je odvisna od sodelovanja, skupne zaveze in stalnih inovacij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33421" y="3431677"/>
            <a:ext cx="16403431" cy="1321194"/>
            <a:chOff x="0" y="0"/>
            <a:chExt cx="21871242" cy="176159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871305" cy="1761617"/>
            </a:xfrm>
            <a:custGeom>
              <a:avLst/>
              <a:gdLst/>
              <a:ahLst/>
              <a:cxnLst/>
              <a:rect l="l" t="t" r="r" b="b"/>
              <a:pathLst>
                <a:path w="21871305" h="1761617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615186"/>
                  </a:lnTo>
                  <a:cubicBezTo>
                    <a:pt x="21871305" y="1696085"/>
                    <a:pt x="21805773" y="1761617"/>
                    <a:pt x="21724874" y="1761617"/>
                  </a:cubicBezTo>
                  <a:lnTo>
                    <a:pt x="146431" y="1761617"/>
                  </a:lnTo>
                  <a:cubicBezTo>
                    <a:pt x="65532" y="1761617"/>
                    <a:pt x="0" y="1696085"/>
                    <a:pt x="0" y="1615186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35402" y="3749116"/>
            <a:ext cx="686333" cy="686333"/>
            <a:chOff x="0" y="0"/>
            <a:chExt cx="915111" cy="91511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13853" y="3927558"/>
            <a:ext cx="329441" cy="329441"/>
            <a:chOff x="0" y="0"/>
            <a:chExt cx="439255" cy="439255"/>
          </a:xfrm>
        </p:grpSpPr>
        <p:sp>
          <p:nvSpPr>
            <p:cNvPr id="18" name="Freeform 18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196274" y="3431677"/>
            <a:ext cx="14962127" cy="1321194"/>
            <a:chOff x="0" y="0"/>
            <a:chExt cx="19949503" cy="176159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9949506" cy="1761596"/>
            </a:xfrm>
            <a:custGeom>
              <a:avLst/>
              <a:gdLst/>
              <a:ahLst/>
              <a:cxnLst/>
              <a:rect l="l" t="t" r="r" b="b"/>
              <a:pathLst>
                <a:path w="19949506" h="1761596">
                  <a:moveTo>
                    <a:pt x="0" y="0"/>
                  </a:moveTo>
                  <a:lnTo>
                    <a:pt x="19949506" y="0"/>
                  </a:lnTo>
                  <a:lnTo>
                    <a:pt x="19949506" y="1761596"/>
                  </a:lnTo>
                  <a:lnTo>
                    <a:pt x="0" y="176159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70661" b="-17066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19949503" cy="181874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Institucije in skupnosti.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33421" y="5027409"/>
            <a:ext cx="16403431" cy="1321194"/>
            <a:chOff x="0" y="0"/>
            <a:chExt cx="21871242" cy="176159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871305" cy="1761617"/>
            </a:xfrm>
            <a:custGeom>
              <a:avLst/>
              <a:gdLst/>
              <a:ahLst/>
              <a:cxnLst/>
              <a:rect l="l" t="t" r="r" b="b"/>
              <a:pathLst>
                <a:path w="21871305" h="1761617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615186"/>
                  </a:lnTo>
                  <a:cubicBezTo>
                    <a:pt x="21871305" y="1696085"/>
                    <a:pt x="21805773" y="1761617"/>
                    <a:pt x="21724874" y="1761617"/>
                  </a:cubicBezTo>
                  <a:lnTo>
                    <a:pt x="146431" y="1761617"/>
                  </a:lnTo>
                  <a:cubicBezTo>
                    <a:pt x="65532" y="1761617"/>
                    <a:pt x="0" y="1696085"/>
                    <a:pt x="0" y="1615186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35402" y="5344839"/>
            <a:ext cx="686333" cy="686333"/>
            <a:chOff x="0" y="0"/>
            <a:chExt cx="915111" cy="91511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13853" y="5523290"/>
            <a:ext cx="329441" cy="329441"/>
            <a:chOff x="0" y="0"/>
            <a:chExt cx="439255" cy="439255"/>
          </a:xfrm>
        </p:grpSpPr>
        <p:sp>
          <p:nvSpPr>
            <p:cNvPr id="27" name="Freeform 2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2196274" y="5027409"/>
            <a:ext cx="14962127" cy="1321194"/>
            <a:chOff x="0" y="0"/>
            <a:chExt cx="19949503" cy="176159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9949506" cy="1761596"/>
            </a:xfrm>
            <a:custGeom>
              <a:avLst/>
              <a:gdLst/>
              <a:ahLst/>
              <a:cxnLst/>
              <a:rect l="l" t="t" r="r" b="b"/>
              <a:pathLst>
                <a:path w="19949506" h="1761596">
                  <a:moveTo>
                    <a:pt x="0" y="0"/>
                  </a:moveTo>
                  <a:lnTo>
                    <a:pt x="19949506" y="0"/>
                  </a:lnTo>
                  <a:lnTo>
                    <a:pt x="19949506" y="1761596"/>
                  </a:lnTo>
                  <a:lnTo>
                    <a:pt x="0" y="176159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70661" b="-17066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19949503" cy="181874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Učitelji in oblikovalci politik.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33421" y="6623142"/>
            <a:ext cx="16403431" cy="1321194"/>
            <a:chOff x="0" y="0"/>
            <a:chExt cx="21871242" cy="176159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1871305" cy="1761617"/>
            </a:xfrm>
            <a:custGeom>
              <a:avLst/>
              <a:gdLst/>
              <a:ahLst/>
              <a:cxnLst/>
              <a:rect l="l" t="t" r="r" b="b"/>
              <a:pathLst>
                <a:path w="21871305" h="1761617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615186"/>
                  </a:lnTo>
                  <a:cubicBezTo>
                    <a:pt x="21871305" y="1696085"/>
                    <a:pt x="21805773" y="1761617"/>
                    <a:pt x="21724874" y="1761617"/>
                  </a:cubicBezTo>
                  <a:lnTo>
                    <a:pt x="146431" y="1761617"/>
                  </a:lnTo>
                  <a:cubicBezTo>
                    <a:pt x="65532" y="1761617"/>
                    <a:pt x="0" y="1696085"/>
                    <a:pt x="0" y="1615186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235402" y="6940572"/>
            <a:ext cx="686333" cy="686333"/>
            <a:chOff x="0" y="0"/>
            <a:chExt cx="915111" cy="91511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13853" y="7119023"/>
            <a:ext cx="329441" cy="329441"/>
            <a:chOff x="0" y="0"/>
            <a:chExt cx="439255" cy="439255"/>
          </a:xfrm>
        </p:grpSpPr>
        <p:sp>
          <p:nvSpPr>
            <p:cNvPr id="36" name="Freeform 36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2196274" y="6623142"/>
            <a:ext cx="14962127" cy="1321194"/>
            <a:chOff x="0" y="0"/>
            <a:chExt cx="19949503" cy="1761592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9949506" cy="1761596"/>
            </a:xfrm>
            <a:custGeom>
              <a:avLst/>
              <a:gdLst/>
              <a:ahLst/>
              <a:cxnLst/>
              <a:rect l="l" t="t" r="r" b="b"/>
              <a:pathLst>
                <a:path w="19949506" h="1761596">
                  <a:moveTo>
                    <a:pt x="0" y="0"/>
                  </a:moveTo>
                  <a:lnTo>
                    <a:pt x="19949506" y="0"/>
                  </a:lnTo>
                  <a:lnTo>
                    <a:pt x="19949506" y="1761596"/>
                  </a:lnTo>
                  <a:lnTo>
                    <a:pt x="0" y="176159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70661" b="-17066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57150"/>
              <a:ext cx="19949503" cy="181874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Študenti in delodajalci.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33421" y="8218875"/>
            <a:ext cx="16403431" cy="1321194"/>
            <a:chOff x="0" y="0"/>
            <a:chExt cx="21871242" cy="1761592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21871305" cy="1761617"/>
            </a:xfrm>
            <a:custGeom>
              <a:avLst/>
              <a:gdLst/>
              <a:ahLst/>
              <a:cxnLst/>
              <a:rect l="l" t="t" r="r" b="b"/>
              <a:pathLst>
                <a:path w="21871305" h="1761617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615186"/>
                  </a:lnTo>
                  <a:cubicBezTo>
                    <a:pt x="21871305" y="1696085"/>
                    <a:pt x="21805773" y="1761617"/>
                    <a:pt x="21724874" y="1761617"/>
                  </a:cubicBezTo>
                  <a:lnTo>
                    <a:pt x="146431" y="1761617"/>
                  </a:lnTo>
                  <a:cubicBezTo>
                    <a:pt x="65532" y="1761617"/>
                    <a:pt x="0" y="1696085"/>
                    <a:pt x="0" y="1615186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235402" y="8536305"/>
            <a:ext cx="686333" cy="686333"/>
            <a:chOff x="0" y="0"/>
            <a:chExt cx="915111" cy="915111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413853" y="8714756"/>
            <a:ext cx="329441" cy="329441"/>
            <a:chOff x="0" y="0"/>
            <a:chExt cx="439255" cy="439255"/>
          </a:xfrm>
        </p:grpSpPr>
        <p:sp>
          <p:nvSpPr>
            <p:cNvPr id="45" name="Freeform 45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2196274" y="8218875"/>
            <a:ext cx="14962127" cy="1321194"/>
            <a:chOff x="0" y="0"/>
            <a:chExt cx="19949503" cy="1761592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9949506" cy="1761596"/>
            </a:xfrm>
            <a:custGeom>
              <a:avLst/>
              <a:gdLst/>
              <a:ahLst/>
              <a:cxnLst/>
              <a:rect l="l" t="t" r="r" b="b"/>
              <a:pathLst>
                <a:path w="19949506" h="1761596">
                  <a:moveTo>
                    <a:pt x="0" y="0"/>
                  </a:moveTo>
                  <a:lnTo>
                    <a:pt x="19949506" y="0"/>
                  </a:lnTo>
                  <a:lnTo>
                    <a:pt x="19949506" y="1761596"/>
                  </a:lnTo>
                  <a:lnTo>
                    <a:pt x="0" y="176159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70661" b="-17066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57150"/>
              <a:ext cx="19949503" cy="181874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Teorija, praksa, refleksija in priznavanje.</a:t>
              </a:r>
            </a:p>
          </p:txBody>
        </p:sp>
      </p:grpSp>
      <p:pic>
        <p:nvPicPr>
          <p:cNvPr id="49" name="ElevenLabs_2026-09-10T08_24_23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2E8AD9DE-EA2C-86BB-1789-F8B138A02A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409004" y="1655321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62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720000">
            <a:off x="-3431677" y="5216157"/>
            <a:ext cx="13726725" cy="9608706"/>
            <a:chOff x="0" y="0"/>
            <a:chExt cx="18302300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302351" cy="12811633"/>
            </a:xfrm>
            <a:custGeom>
              <a:avLst/>
              <a:gdLst/>
              <a:ahLst/>
              <a:cxnLst/>
              <a:rect l="l" t="t" r="r" b="b"/>
              <a:pathLst>
                <a:path w="18302351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7387188" y="0"/>
                  </a:lnTo>
                  <a:cubicBezTo>
                    <a:pt x="17892649" y="0"/>
                    <a:pt x="18302351" y="409702"/>
                    <a:pt x="18302351" y="915162"/>
                  </a:cubicBezTo>
                  <a:lnTo>
                    <a:pt x="18302351" y="11896471"/>
                  </a:lnTo>
                  <a:cubicBezTo>
                    <a:pt x="18302351" y="12401931"/>
                    <a:pt x="17892649" y="12811633"/>
                    <a:pt x="1738718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35402" y="3294412"/>
            <a:ext cx="12354049" cy="1647206"/>
            <a:chOff x="0" y="0"/>
            <a:chExt cx="16472065" cy="21962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72069" cy="2196276"/>
            </a:xfrm>
            <a:custGeom>
              <a:avLst/>
              <a:gdLst/>
              <a:ahLst/>
              <a:cxnLst/>
              <a:rect l="l" t="t" r="r" b="b"/>
              <a:pathLst>
                <a:path w="16472069" h="2196276">
                  <a:moveTo>
                    <a:pt x="0" y="0"/>
                  </a:moveTo>
                  <a:lnTo>
                    <a:pt x="16472069" y="0"/>
                  </a:lnTo>
                  <a:lnTo>
                    <a:pt x="16472069" y="2196276"/>
                  </a:lnTo>
                  <a:lnTo>
                    <a:pt x="0" y="219627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96137" b="-9613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0"/>
              <a:ext cx="16472065" cy="2386774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10808"/>
                </a:lnSpc>
              </a:pPr>
              <a:r>
                <a:rPr lang="en-US" sz="9007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HVALA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04039" y="5078892"/>
            <a:ext cx="12354049" cy="686333"/>
            <a:chOff x="0" y="0"/>
            <a:chExt cx="16472065" cy="91511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915115"/>
            </a:xfrm>
            <a:custGeom>
              <a:avLst/>
              <a:gdLst/>
              <a:ahLst/>
              <a:cxnLst/>
              <a:rect l="l" t="t" r="r" b="b"/>
              <a:pathLst>
                <a:path w="16472069" h="915115">
                  <a:moveTo>
                    <a:pt x="0" y="0"/>
                  </a:moveTo>
                  <a:lnTo>
                    <a:pt x="16472069" y="0"/>
                  </a:lnTo>
                  <a:lnTo>
                    <a:pt x="16472069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00730" b="-30073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6472065" cy="962736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3062"/>
                </a:lnSpc>
              </a:pPr>
              <a:r>
                <a:rPr lang="en-US" sz="2551">
                  <a:solidFill>
                    <a:srgbClr val="D6EEF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 raziskovanje kariernega storitvenega učenja z ELIX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04039" y="6520196"/>
            <a:ext cx="823608" cy="823608"/>
            <a:chOff x="0" y="0"/>
            <a:chExt cx="1098144" cy="109814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98169" cy="1098169"/>
            </a:xfrm>
            <a:custGeom>
              <a:avLst/>
              <a:gdLst/>
              <a:ahLst/>
              <a:cxnLst/>
              <a:rect l="l" t="t" r="r" b="b"/>
              <a:pathLst>
                <a:path w="1098169" h="1098169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cubicBezTo>
                    <a:pt x="852170" y="0"/>
                    <a:pt x="1098169" y="245872"/>
                    <a:pt x="1098169" y="549021"/>
                  </a:cubicBezTo>
                  <a:cubicBezTo>
                    <a:pt x="1098169" y="852170"/>
                    <a:pt x="852297" y="1098169"/>
                    <a:pt x="549021" y="1098169"/>
                  </a:cubicBezTo>
                  <a:cubicBezTo>
                    <a:pt x="245745" y="1098169"/>
                    <a:pt x="0" y="852297"/>
                    <a:pt x="0" y="54902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18171" y="6734327"/>
            <a:ext cx="395326" cy="395326"/>
            <a:chOff x="0" y="0"/>
            <a:chExt cx="527101" cy="527101"/>
          </a:xfrm>
        </p:grpSpPr>
        <p:sp>
          <p:nvSpPr>
            <p:cNvPr id="13" name="Freeform 13" descr="/home/claude/work/icons/globe_t.png"/>
            <p:cNvSpPr/>
            <p:nvPr/>
          </p:nvSpPr>
          <p:spPr>
            <a:xfrm>
              <a:off x="0" y="0"/>
              <a:ext cx="527050" cy="527050"/>
            </a:xfrm>
            <a:custGeom>
              <a:avLst/>
              <a:gdLst/>
              <a:ahLst/>
              <a:cxnLst/>
              <a:rect l="l" t="t" r="r" b="b"/>
              <a:pathLst>
                <a:path w="527050" h="527050">
                  <a:moveTo>
                    <a:pt x="0" y="0"/>
                  </a:moveTo>
                  <a:lnTo>
                    <a:pt x="527050" y="0"/>
                  </a:lnTo>
                  <a:lnTo>
                    <a:pt x="527050" y="527050"/>
                  </a:lnTo>
                  <a:lnTo>
                    <a:pt x="0" y="527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9" b="-9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333539" y="6520196"/>
            <a:ext cx="8236039" cy="823608"/>
            <a:chOff x="0" y="0"/>
            <a:chExt cx="10981385" cy="109814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981379" cy="1098138"/>
            </a:xfrm>
            <a:custGeom>
              <a:avLst/>
              <a:gdLst/>
              <a:ahLst/>
              <a:cxnLst/>
              <a:rect l="l" t="t" r="r" b="b"/>
              <a:pathLst>
                <a:path w="10981379" h="1098138">
                  <a:moveTo>
                    <a:pt x="0" y="0"/>
                  </a:moveTo>
                  <a:lnTo>
                    <a:pt x="10981379" y="0"/>
                  </a:lnTo>
                  <a:lnTo>
                    <a:pt x="10981379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4850" b="-14485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0981385" cy="114576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3062"/>
                </a:lnSpc>
              </a:pPr>
              <a:r>
                <a:rPr lang="en-US" sz="25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www.elix-project.eu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136470" y="878510"/>
            <a:ext cx="4131745" cy="1638957"/>
            <a:chOff x="0" y="0"/>
            <a:chExt cx="5508993" cy="218527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509006" cy="2185289"/>
            </a:xfrm>
            <a:custGeom>
              <a:avLst/>
              <a:gdLst/>
              <a:ahLst/>
              <a:cxnLst/>
              <a:rect l="l" t="t" r="r" b="b"/>
              <a:pathLst>
                <a:path w="5509006" h="2185289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5325999" y="0"/>
                  </a:lnTo>
                  <a:cubicBezTo>
                    <a:pt x="5427091" y="0"/>
                    <a:pt x="5509006" y="81915"/>
                    <a:pt x="5509006" y="183007"/>
                  </a:cubicBezTo>
                  <a:lnTo>
                    <a:pt x="5509006" y="2002282"/>
                  </a:lnTo>
                  <a:cubicBezTo>
                    <a:pt x="5509006" y="2103374"/>
                    <a:pt x="5427091" y="2185289"/>
                    <a:pt x="5325999" y="2185289"/>
                  </a:cubicBezTo>
                  <a:lnTo>
                    <a:pt x="183007" y="2185289"/>
                  </a:lnTo>
                  <a:cubicBezTo>
                    <a:pt x="81915" y="2185289"/>
                    <a:pt x="0" y="2103374"/>
                    <a:pt x="0" y="2002282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383558" y="1070686"/>
            <a:ext cx="3637578" cy="1254614"/>
            <a:chOff x="0" y="0"/>
            <a:chExt cx="4850105" cy="1672819"/>
          </a:xfrm>
        </p:grpSpPr>
        <p:sp>
          <p:nvSpPr>
            <p:cNvPr id="20" name="Freeform 20" descr="/home/claude/work/assets/elix_logo.png"/>
            <p:cNvSpPr/>
            <p:nvPr/>
          </p:nvSpPr>
          <p:spPr>
            <a:xfrm>
              <a:off x="0" y="0"/>
              <a:ext cx="4850130" cy="1672844"/>
            </a:xfrm>
            <a:custGeom>
              <a:avLst/>
              <a:gdLst/>
              <a:ahLst/>
              <a:cxnLst/>
              <a:rect l="l" t="t" r="r" b="b"/>
              <a:pathLst>
                <a:path w="4850130" h="1672844">
                  <a:moveTo>
                    <a:pt x="0" y="0"/>
                  </a:moveTo>
                  <a:lnTo>
                    <a:pt x="4850130" y="0"/>
                  </a:lnTo>
                  <a:lnTo>
                    <a:pt x="4850130" y="1672844"/>
                  </a:lnTo>
                  <a:lnTo>
                    <a:pt x="0" y="1672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301196" y="8647833"/>
            <a:ext cx="3321863" cy="936584"/>
            <a:chOff x="0" y="0"/>
            <a:chExt cx="4429150" cy="124877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429125" cy="1248791"/>
            </a:xfrm>
            <a:custGeom>
              <a:avLst/>
              <a:gdLst/>
              <a:ahLst/>
              <a:cxnLst/>
              <a:rect l="l" t="t" r="r" b="b"/>
              <a:pathLst>
                <a:path w="4429125" h="1248791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4246118" y="0"/>
                  </a:lnTo>
                  <a:cubicBezTo>
                    <a:pt x="4347210" y="0"/>
                    <a:pt x="4429125" y="81915"/>
                    <a:pt x="4429125" y="183007"/>
                  </a:cubicBezTo>
                  <a:lnTo>
                    <a:pt x="4429125" y="1065784"/>
                  </a:lnTo>
                  <a:cubicBezTo>
                    <a:pt x="4429125" y="1166876"/>
                    <a:pt x="4347210" y="1248791"/>
                    <a:pt x="4246118" y="1248791"/>
                  </a:cubicBezTo>
                  <a:lnTo>
                    <a:pt x="183007" y="1248791"/>
                  </a:lnTo>
                  <a:cubicBezTo>
                    <a:pt x="81915" y="1248791"/>
                    <a:pt x="0" y="1166876"/>
                    <a:pt x="0" y="106578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520823" y="8812559"/>
            <a:ext cx="2882608" cy="607143"/>
            <a:chOff x="0" y="0"/>
            <a:chExt cx="3843477" cy="809523"/>
          </a:xfrm>
        </p:grpSpPr>
        <p:sp>
          <p:nvSpPr>
            <p:cNvPr id="24" name="Freeform 24" descr="/home/claude/work/assets/eu_funded.png"/>
            <p:cNvSpPr/>
            <p:nvPr/>
          </p:nvSpPr>
          <p:spPr>
            <a:xfrm>
              <a:off x="0" y="0"/>
              <a:ext cx="3843528" cy="809498"/>
            </a:xfrm>
            <a:custGeom>
              <a:avLst/>
              <a:gdLst/>
              <a:ahLst/>
              <a:cxnLst/>
              <a:rect l="l" t="t" r="r" b="b"/>
              <a:pathLst>
                <a:path w="3843528" h="809498">
                  <a:moveTo>
                    <a:pt x="0" y="0"/>
                  </a:moveTo>
                  <a:lnTo>
                    <a:pt x="3843528" y="0"/>
                  </a:lnTo>
                  <a:lnTo>
                    <a:pt x="3843528" y="809498"/>
                  </a:lnTo>
                  <a:lnTo>
                    <a:pt x="0" y="8094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" b="-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pic>
        <p:nvPicPr>
          <p:cNvPr id="25" name="ElevenLabs_2026-09-10T08_24_57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4050A1BA-1B1C-5317-1D06-D9A92B5DA0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800600" y="3790798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29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082" r="-53082" b="-1111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grpSp>
        <p:nvGrpSpPr>
          <p:cNvPr id="9" name="Group 9"/>
          <p:cNvGrpSpPr/>
          <p:nvPr/>
        </p:nvGrpSpPr>
        <p:grpSpPr>
          <a:xfrm>
            <a:off x="12129787" y="629343"/>
            <a:ext cx="6158213" cy="2115212"/>
            <a:chOff x="0" y="0"/>
            <a:chExt cx="5842000" cy="2006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6838278" y="9206137"/>
            <a:ext cx="807515" cy="807515"/>
          </a:xfrm>
          <a:custGeom>
            <a:avLst/>
            <a:gdLst/>
            <a:ahLst/>
            <a:cxnLst/>
            <a:rect l="l" t="t" r="r" b="b"/>
            <a:pathLst>
              <a:path w="807515" h="807515">
                <a:moveTo>
                  <a:pt x="0" y="0"/>
                </a:moveTo>
                <a:lnTo>
                  <a:pt x="807515" y="0"/>
                </a:lnTo>
                <a:lnTo>
                  <a:pt x="807515" y="807515"/>
                </a:lnTo>
                <a:lnTo>
                  <a:pt x="0" y="8075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Številka projekta: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57936" y="3211280"/>
            <a:ext cx="8357021" cy="166711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4434"/>
              </a:lnSpc>
            </a:pPr>
            <a:r>
              <a:rPr lang="en-US" sz="3167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Evropski sistem kariernega in storitvenega učenja v visokem šolstvu, usmerjen z mobilnostjo dela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676194" y="5030791"/>
            <a:ext cx="6839763" cy="72246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Priročnik za visokošolske učitelje o kariernem </a:t>
            </a:r>
          </a:p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razvoju s praksami CSL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10</Slides>
  <Notes>10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ELIX_Teachers toolkit_8</dc:title>
  <cp:revision>1</cp:revision>
  <dcterms:created xsi:type="dcterms:W3CDTF">2006-08-16T00:00:00Z</dcterms:created>
  <dcterms:modified xsi:type="dcterms:W3CDTF">2026-09-10T08:25:21Z</dcterms:modified>
  <dc:identifier>DAHTZW-0iv0</dc:identifier>
</cp:coreProperties>
</file>