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77" r:id="rId12"/>
    <p:sldId id="279" r:id="rId13"/>
    <p:sldId id="281" r:id="rId14"/>
    <p:sldId id="283" r:id="rId15"/>
    <p:sldId id="285" r:id="rId16"/>
    <p:sldId id="287" r:id="rId17"/>
    <p:sldId id="289" r:id="rId18"/>
    <p:sldId id="291" r:id="rId19"/>
    <p:sldId id="293" r:id="rId20"/>
    <p:sldId id="295" r:id="rId21"/>
    <p:sldId id="297" r:id="rId22"/>
    <p:sldId id="299" r:id="rId23"/>
    <p:sldId id="301" r:id="rId24"/>
    <p:sldId id="303" r:id="rId25"/>
  </p:sldIdLst>
  <p:sldSz cx="18288000" cy="10287000"/>
  <p:notesSz cx="6858000" cy="9144000"/>
  <p:embeddedFontLst>
    <p:embeddedFont>
      <p:font typeface="Archivo Black" panose="020B060402020202020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(MS)" panose="020B0604020202020204" charset="0"/>
      <p:regular r:id="rId32"/>
    </p:embeddedFont>
    <p:embeddedFont>
      <p:font typeface="Calibri (MS) Bold" panose="020B0604020202020204" charset="0"/>
      <p:regular r:id="rId33"/>
    </p:embeddedFont>
    <p:embeddedFont>
      <p:font typeface="Calibri (MS) Italics" panose="020B0604020202020204" charset="0"/>
      <p:regular r:id="rId34"/>
    </p:embeddedFont>
    <p:embeddedFont>
      <p:font typeface="Montserrat" panose="02000505000000020004" pitchFamily="2" charset="0"/>
      <p:regular r:id="rId35"/>
      <p:bold r:id="rId36"/>
      <p:italic r:id="rId37"/>
      <p:boldItalic r:id="rId38"/>
    </p:embeddedFont>
    <p:embeddedFont>
      <p:font typeface="Montserrat Bold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1430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zt-Rohlf Verena" userId="5ad52cf5-6431-4d6a-8e40-c09e5582a93a" providerId="ADAL" clId="{670348D6-E130-49F1-A11B-3542AF14337C}"/>
    <pc:docChg chg="modSld">
      <pc:chgData name="Liszt-Rohlf Verena" userId="5ad52cf5-6431-4d6a-8e40-c09e5582a93a" providerId="ADAL" clId="{670348D6-E130-49F1-A11B-3542AF14337C}" dt="2026-09-02T11:06:21.731" v="396" actId="20577"/>
      <pc:docMkLst>
        <pc:docMk/>
      </pc:docMkLst>
      <pc:sldChg chg="modSp mod">
        <pc:chgData name="Liszt-Rohlf Verena" userId="5ad52cf5-6431-4d6a-8e40-c09e5582a93a" providerId="ADAL" clId="{670348D6-E130-49F1-A11B-3542AF14337C}" dt="2026-09-02T10:58:52.351" v="49" actId="20577"/>
        <pc:sldMkLst>
          <pc:docMk/>
          <pc:sldMk cId="0" sldId="259"/>
        </pc:sldMkLst>
        <pc:spChg chg="mod">
          <ac:chgData name="Liszt-Rohlf Verena" userId="5ad52cf5-6431-4d6a-8e40-c09e5582a93a" providerId="ADAL" clId="{670348D6-E130-49F1-A11B-3542AF14337C}" dt="2026-09-02T10:58:22.737" v="2" actId="20577"/>
          <ac:spMkLst>
            <pc:docMk/>
            <pc:sldMk cId="0" sldId="259"/>
            <ac:spMk id="16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0:58:27.536" v="14" actId="20577"/>
          <ac:spMkLst>
            <pc:docMk/>
            <pc:sldMk cId="0" sldId="259"/>
            <ac:spMk id="26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0:58:32.972" v="20" actId="20577"/>
          <ac:spMkLst>
            <pc:docMk/>
            <pc:sldMk cId="0" sldId="259"/>
            <ac:spMk id="31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0:58:41.208" v="33" actId="20577"/>
          <ac:spMkLst>
            <pc:docMk/>
            <pc:sldMk cId="0" sldId="259"/>
            <ac:spMk id="41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0:58:46.601" v="41" actId="20577"/>
          <ac:spMkLst>
            <pc:docMk/>
            <pc:sldMk cId="0" sldId="259"/>
            <ac:spMk id="56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0:58:52.351" v="49" actId="20577"/>
          <ac:spMkLst>
            <pc:docMk/>
            <pc:sldMk cId="0" sldId="259"/>
            <ac:spMk id="66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0:59:15.520" v="60" actId="14100"/>
        <pc:sldMkLst>
          <pc:docMk/>
          <pc:sldMk cId="0" sldId="261"/>
        </pc:sldMkLst>
        <pc:spChg chg="mod">
          <ac:chgData name="Liszt-Rohlf Verena" userId="5ad52cf5-6431-4d6a-8e40-c09e5582a93a" providerId="ADAL" clId="{670348D6-E130-49F1-A11B-3542AF14337C}" dt="2026-09-02T10:58:59.523" v="58" actId="20577"/>
          <ac:spMkLst>
            <pc:docMk/>
            <pc:sldMk cId="0" sldId="261"/>
            <ac:spMk id="30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0:59:12.552" v="59" actId="14100"/>
          <ac:spMkLst>
            <pc:docMk/>
            <pc:sldMk cId="0" sldId="261"/>
            <ac:spMk id="63" creationId="{00000000-0000-0000-0000-000000000000}"/>
          </ac:spMkLst>
        </pc:spChg>
        <pc:grpChg chg="mod">
          <ac:chgData name="Liszt-Rohlf Verena" userId="5ad52cf5-6431-4d6a-8e40-c09e5582a93a" providerId="ADAL" clId="{670348D6-E130-49F1-A11B-3542AF14337C}" dt="2026-09-02T10:59:15.520" v="60" actId="14100"/>
          <ac:grpSpMkLst>
            <pc:docMk/>
            <pc:sldMk cId="0" sldId="261"/>
            <ac:grpSpMk id="62" creationId="{00000000-0000-0000-0000-000000000000}"/>
          </ac:grpSpMkLst>
        </pc:grpChg>
      </pc:sldChg>
      <pc:sldChg chg="modSp mod">
        <pc:chgData name="Liszt-Rohlf Verena" userId="5ad52cf5-6431-4d6a-8e40-c09e5582a93a" providerId="ADAL" clId="{670348D6-E130-49F1-A11B-3542AF14337C}" dt="2026-09-02T10:59:32.536" v="65" actId="20577"/>
        <pc:sldMkLst>
          <pc:docMk/>
          <pc:sldMk cId="0" sldId="263"/>
        </pc:sldMkLst>
        <pc:spChg chg="mod">
          <ac:chgData name="Liszt-Rohlf Verena" userId="5ad52cf5-6431-4d6a-8e40-c09e5582a93a" providerId="ADAL" clId="{670348D6-E130-49F1-A11B-3542AF14337C}" dt="2026-09-02T10:59:32.536" v="65" actId="20577"/>
          <ac:spMkLst>
            <pc:docMk/>
            <pc:sldMk cId="0" sldId="263"/>
            <ac:spMk id="35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0:59:50.464" v="80" actId="20577"/>
        <pc:sldMkLst>
          <pc:docMk/>
          <pc:sldMk cId="0" sldId="265"/>
        </pc:sldMkLst>
        <pc:spChg chg="mod">
          <ac:chgData name="Liszt-Rohlf Verena" userId="5ad52cf5-6431-4d6a-8e40-c09e5582a93a" providerId="ADAL" clId="{670348D6-E130-49F1-A11B-3542AF14337C}" dt="2026-09-02T10:59:44.087" v="74" actId="20577"/>
          <ac:spMkLst>
            <pc:docMk/>
            <pc:sldMk cId="0" sldId="265"/>
            <ac:spMk id="27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0:59:50.464" v="80" actId="20577"/>
          <ac:spMkLst>
            <pc:docMk/>
            <pc:sldMk cId="0" sldId="265"/>
            <ac:spMk id="37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0:07.252" v="86" actId="20577"/>
        <pc:sldMkLst>
          <pc:docMk/>
          <pc:sldMk cId="0" sldId="267"/>
        </pc:sldMkLst>
        <pc:spChg chg="mod">
          <ac:chgData name="Liszt-Rohlf Verena" userId="5ad52cf5-6431-4d6a-8e40-c09e5582a93a" providerId="ADAL" clId="{670348D6-E130-49F1-A11B-3542AF14337C}" dt="2026-09-02T11:00:07.252" v="86" actId="20577"/>
          <ac:spMkLst>
            <pc:docMk/>
            <pc:sldMk cId="0" sldId="267"/>
            <ac:spMk id="47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0:19.534" v="95" actId="20577"/>
        <pc:sldMkLst>
          <pc:docMk/>
          <pc:sldMk cId="0" sldId="269"/>
        </pc:sldMkLst>
        <pc:spChg chg="mod">
          <ac:chgData name="Liszt-Rohlf Verena" userId="5ad52cf5-6431-4d6a-8e40-c09e5582a93a" providerId="ADAL" clId="{670348D6-E130-49F1-A11B-3542AF14337C}" dt="2026-09-02T11:00:19.534" v="95" actId="20577"/>
          <ac:spMkLst>
            <pc:docMk/>
            <pc:sldMk cId="0" sldId="269"/>
            <ac:spMk id="21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1:07.467" v="163" actId="20577"/>
        <pc:sldMkLst>
          <pc:docMk/>
          <pc:sldMk cId="0" sldId="271"/>
        </pc:sldMkLst>
        <pc:spChg chg="mod">
          <ac:chgData name="Liszt-Rohlf Verena" userId="5ad52cf5-6431-4d6a-8e40-c09e5582a93a" providerId="ADAL" clId="{670348D6-E130-49F1-A11B-3542AF14337C}" dt="2026-09-02T11:00:52.623" v="150" actId="20577"/>
          <ac:spMkLst>
            <pc:docMk/>
            <pc:sldMk cId="0" sldId="271"/>
            <ac:spMk id="23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0:35.512" v="104" actId="20577"/>
          <ac:spMkLst>
            <pc:docMk/>
            <pc:sldMk cId="0" sldId="271"/>
            <ac:spMk id="28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1:07.467" v="163" actId="20577"/>
          <ac:spMkLst>
            <pc:docMk/>
            <pc:sldMk cId="0" sldId="271"/>
            <ac:spMk id="54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1:27.440" v="177" actId="20577"/>
        <pc:sldMkLst>
          <pc:docMk/>
          <pc:sldMk cId="0" sldId="273"/>
        </pc:sldMkLst>
        <pc:spChg chg="mod">
          <ac:chgData name="Liszt-Rohlf Verena" userId="5ad52cf5-6431-4d6a-8e40-c09e5582a93a" providerId="ADAL" clId="{670348D6-E130-49F1-A11B-3542AF14337C}" dt="2026-09-02T11:01:27.440" v="177" actId="20577"/>
          <ac:spMkLst>
            <pc:docMk/>
            <pc:sldMk cId="0" sldId="273"/>
            <ac:spMk id="26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1:15.734" v="171" actId="20577"/>
          <ac:spMkLst>
            <pc:docMk/>
            <pc:sldMk cId="0" sldId="273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1:42.769" v="182" actId="20577"/>
        <pc:sldMkLst>
          <pc:docMk/>
          <pc:sldMk cId="0" sldId="275"/>
        </pc:sldMkLst>
        <pc:spChg chg="mod">
          <ac:chgData name="Liszt-Rohlf Verena" userId="5ad52cf5-6431-4d6a-8e40-c09e5582a93a" providerId="ADAL" clId="{670348D6-E130-49F1-A11B-3542AF14337C}" dt="2026-09-02T11:01:42.769" v="182" actId="20577"/>
          <ac:spMkLst>
            <pc:docMk/>
            <pc:sldMk cId="0" sldId="275"/>
            <ac:spMk id="56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2:24.041" v="235" actId="20577"/>
        <pc:sldMkLst>
          <pc:docMk/>
          <pc:sldMk cId="0" sldId="277"/>
        </pc:sldMkLst>
        <pc:spChg chg="mod">
          <ac:chgData name="Liszt-Rohlf Verena" userId="5ad52cf5-6431-4d6a-8e40-c09e5582a93a" providerId="ADAL" clId="{670348D6-E130-49F1-A11B-3542AF14337C}" dt="2026-09-02T11:02:24.041" v="235" actId="20577"/>
          <ac:spMkLst>
            <pc:docMk/>
            <pc:sldMk cId="0" sldId="277"/>
            <ac:spMk id="7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2:02.891" v="208" actId="20577"/>
          <ac:spMkLst>
            <pc:docMk/>
            <pc:sldMk cId="0" sldId="277"/>
            <ac:spMk id="14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2:09.029" v="217" actId="20577"/>
          <ac:spMkLst>
            <pc:docMk/>
            <pc:sldMk cId="0" sldId="277"/>
            <ac:spMk id="20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2:16.475" v="227" actId="20577"/>
          <ac:spMkLst>
            <pc:docMk/>
            <pc:sldMk cId="0" sldId="277"/>
            <ac:spMk id="28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2:45.566" v="241" actId="20577"/>
        <pc:sldMkLst>
          <pc:docMk/>
          <pc:sldMk cId="0" sldId="279"/>
        </pc:sldMkLst>
        <pc:spChg chg="mod">
          <ac:chgData name="Liszt-Rohlf Verena" userId="5ad52cf5-6431-4d6a-8e40-c09e5582a93a" providerId="ADAL" clId="{670348D6-E130-49F1-A11B-3542AF14337C}" dt="2026-09-02T11:02:45.566" v="241" actId="20577"/>
          <ac:spMkLst>
            <pc:docMk/>
            <pc:sldMk cId="0" sldId="279"/>
            <ac:spMk id="59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3:03.886" v="257" actId="20577"/>
        <pc:sldMkLst>
          <pc:docMk/>
          <pc:sldMk cId="0" sldId="281"/>
        </pc:sldMkLst>
        <pc:spChg chg="mod">
          <ac:chgData name="Liszt-Rohlf Verena" userId="5ad52cf5-6431-4d6a-8e40-c09e5582a93a" providerId="ADAL" clId="{670348D6-E130-49F1-A11B-3542AF14337C}" dt="2026-09-02T11:03:03.886" v="257" actId="20577"/>
          <ac:spMkLst>
            <pc:docMk/>
            <pc:sldMk cId="0" sldId="281"/>
            <ac:spMk id="56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2:51.158" v="249" actId="20577"/>
          <ac:spMkLst>
            <pc:docMk/>
            <pc:sldMk cId="0" sldId="281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3:34.014" v="275" actId="20577"/>
        <pc:sldMkLst>
          <pc:docMk/>
          <pc:sldMk cId="0" sldId="283"/>
        </pc:sldMkLst>
        <pc:spChg chg="mod">
          <ac:chgData name="Liszt-Rohlf Verena" userId="5ad52cf5-6431-4d6a-8e40-c09e5582a93a" providerId="ADAL" clId="{670348D6-E130-49F1-A11B-3542AF14337C}" dt="2026-09-02T11:03:12.747" v="262" actId="20577"/>
          <ac:spMkLst>
            <pc:docMk/>
            <pc:sldMk cId="0" sldId="283"/>
            <ac:spMk id="12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3:27.139" v="269" actId="20577"/>
          <ac:spMkLst>
            <pc:docMk/>
            <pc:sldMk cId="0" sldId="283"/>
            <ac:spMk id="49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3:34.014" v="275" actId="20577"/>
          <ac:spMkLst>
            <pc:docMk/>
            <pc:sldMk cId="0" sldId="283"/>
            <ac:spMk id="54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3:45.877" v="290" actId="20577"/>
        <pc:sldMkLst>
          <pc:docMk/>
          <pc:sldMk cId="0" sldId="285"/>
        </pc:sldMkLst>
        <pc:spChg chg="mod">
          <ac:chgData name="Liszt-Rohlf Verena" userId="5ad52cf5-6431-4d6a-8e40-c09e5582a93a" providerId="ADAL" clId="{670348D6-E130-49F1-A11B-3542AF14337C}" dt="2026-09-02T11:03:40.610" v="283" actId="20577"/>
          <ac:spMkLst>
            <pc:docMk/>
            <pc:sldMk cId="0" sldId="285"/>
            <ac:spMk id="7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3:45.877" v="290" actId="20577"/>
          <ac:spMkLst>
            <pc:docMk/>
            <pc:sldMk cId="0" sldId="285"/>
            <ac:spMk id="17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4:14.094" v="306" actId="20577"/>
        <pc:sldMkLst>
          <pc:docMk/>
          <pc:sldMk cId="0" sldId="287"/>
        </pc:sldMkLst>
        <pc:spChg chg="mod">
          <ac:chgData name="Liszt-Rohlf Verena" userId="5ad52cf5-6431-4d6a-8e40-c09e5582a93a" providerId="ADAL" clId="{670348D6-E130-49F1-A11B-3542AF14337C}" dt="2026-09-02T11:04:14.094" v="306" actId="20577"/>
          <ac:spMkLst>
            <pc:docMk/>
            <pc:sldMk cId="0" sldId="287"/>
            <ac:spMk id="59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4:22.636" v="314" actId="20577"/>
        <pc:sldMkLst>
          <pc:docMk/>
          <pc:sldMk cId="0" sldId="289"/>
        </pc:sldMkLst>
        <pc:spChg chg="mod">
          <ac:chgData name="Liszt-Rohlf Verena" userId="5ad52cf5-6431-4d6a-8e40-c09e5582a93a" providerId="ADAL" clId="{670348D6-E130-49F1-A11B-3542AF14337C}" dt="2026-09-02T11:04:22.636" v="314" actId="20577"/>
          <ac:spMkLst>
            <pc:docMk/>
            <pc:sldMk cId="0" sldId="289"/>
            <ac:spMk id="7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4:46.162" v="320" actId="20577"/>
        <pc:sldMkLst>
          <pc:docMk/>
          <pc:sldMk cId="0" sldId="291"/>
        </pc:sldMkLst>
        <pc:spChg chg="mod">
          <ac:chgData name="Liszt-Rohlf Verena" userId="5ad52cf5-6431-4d6a-8e40-c09e5582a93a" providerId="ADAL" clId="{670348D6-E130-49F1-A11B-3542AF14337C}" dt="2026-09-02T11:04:46.162" v="320" actId="20577"/>
          <ac:spMkLst>
            <pc:docMk/>
            <pc:sldMk cId="0" sldId="291"/>
            <ac:spMk id="35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5:01.083" v="326" actId="20577"/>
        <pc:sldMkLst>
          <pc:docMk/>
          <pc:sldMk cId="0" sldId="293"/>
        </pc:sldMkLst>
        <pc:spChg chg="mod">
          <ac:chgData name="Liszt-Rohlf Verena" userId="5ad52cf5-6431-4d6a-8e40-c09e5582a93a" providerId="ADAL" clId="{670348D6-E130-49F1-A11B-3542AF14337C}" dt="2026-09-02T11:05:01.083" v="326" actId="20577"/>
          <ac:spMkLst>
            <pc:docMk/>
            <pc:sldMk cId="0" sldId="293"/>
            <ac:spMk id="28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5:15.883" v="332" actId="20577"/>
        <pc:sldMkLst>
          <pc:docMk/>
          <pc:sldMk cId="0" sldId="295"/>
        </pc:sldMkLst>
        <pc:spChg chg="mod">
          <ac:chgData name="Liszt-Rohlf Verena" userId="5ad52cf5-6431-4d6a-8e40-c09e5582a93a" providerId="ADAL" clId="{670348D6-E130-49F1-A11B-3542AF14337C}" dt="2026-09-02T11:05:15.883" v="332" actId="20577"/>
          <ac:spMkLst>
            <pc:docMk/>
            <pc:sldMk cId="0" sldId="295"/>
            <ac:spMk id="27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5:59.676" v="374" actId="20577"/>
        <pc:sldMkLst>
          <pc:docMk/>
          <pc:sldMk cId="0" sldId="297"/>
        </pc:sldMkLst>
        <pc:spChg chg="mod">
          <ac:chgData name="Liszt-Rohlf Verena" userId="5ad52cf5-6431-4d6a-8e40-c09e5582a93a" providerId="ADAL" clId="{670348D6-E130-49F1-A11B-3542AF14337C}" dt="2026-09-02T11:05:30.187" v="340" actId="20577"/>
          <ac:spMkLst>
            <pc:docMk/>
            <pc:sldMk cId="0" sldId="297"/>
            <ac:spMk id="7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5:52.352" v="369" actId="20577"/>
          <ac:spMkLst>
            <pc:docMk/>
            <pc:sldMk cId="0" sldId="297"/>
            <ac:spMk id="32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5:40.374" v="357" actId="20577"/>
          <ac:spMkLst>
            <pc:docMk/>
            <pc:sldMk cId="0" sldId="297"/>
            <ac:spMk id="42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5:47.312" v="363" actId="20577"/>
          <ac:spMkLst>
            <pc:docMk/>
            <pc:sldMk cId="0" sldId="297"/>
            <ac:spMk id="62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5:59.676" v="374" actId="20577"/>
          <ac:spMkLst>
            <pc:docMk/>
            <pc:sldMk cId="0" sldId="297"/>
            <ac:spMk id="72" creationId="{00000000-0000-0000-0000-000000000000}"/>
          </ac:spMkLst>
        </pc:spChg>
      </pc:sldChg>
      <pc:sldChg chg="modSp mod">
        <pc:chgData name="Liszt-Rohlf Verena" userId="5ad52cf5-6431-4d6a-8e40-c09e5582a93a" providerId="ADAL" clId="{670348D6-E130-49F1-A11B-3542AF14337C}" dt="2026-09-02T11:06:21.731" v="396" actId="20577"/>
        <pc:sldMkLst>
          <pc:docMk/>
          <pc:sldMk cId="0" sldId="299"/>
        </pc:sldMkLst>
        <pc:spChg chg="mod">
          <ac:chgData name="Liszt-Rohlf Verena" userId="5ad52cf5-6431-4d6a-8e40-c09e5582a93a" providerId="ADAL" clId="{670348D6-E130-49F1-A11B-3542AF14337C}" dt="2026-09-02T11:06:07.355" v="380" actId="20577"/>
          <ac:spMkLst>
            <pc:docMk/>
            <pc:sldMk cId="0" sldId="299"/>
            <ac:spMk id="29" creationId="{00000000-0000-0000-0000-000000000000}"/>
          </ac:spMkLst>
        </pc:spChg>
        <pc:spChg chg="mod">
          <ac:chgData name="Liszt-Rohlf Verena" userId="5ad52cf5-6431-4d6a-8e40-c09e5582a93a" providerId="ADAL" clId="{670348D6-E130-49F1-A11B-3542AF14337C}" dt="2026-09-02T11:06:21.731" v="396" actId="20577"/>
          <ac:spMkLst>
            <pc:docMk/>
            <pc:sldMk cId="0" sldId="299"/>
            <ac:spMk id="7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8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10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18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20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8.jpe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7.jpeg"/><Relationship Id="rId7" Type="http://schemas.openxmlformats.org/officeDocument/2006/relationships/image" Target="../media/image13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6.png"/><Relationship Id="rId3" Type="http://schemas.openxmlformats.org/officeDocument/2006/relationships/image" Target="../media/image7.jpeg"/><Relationship Id="rId7" Type="http://schemas.openxmlformats.org/officeDocument/2006/relationships/image" Target="../media/image33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4.png"/><Relationship Id="rId5" Type="http://schemas.openxmlformats.org/officeDocument/2006/relationships/image" Target="../media/image25.png"/><Relationship Id="rId10" Type="http://schemas.openxmlformats.org/officeDocument/2006/relationships/image" Target="../media/image10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7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9.png"/><Relationship Id="rId5" Type="http://schemas.openxmlformats.org/officeDocument/2006/relationships/image" Target="../media/image25.png"/><Relationship Id="rId10" Type="http://schemas.openxmlformats.org/officeDocument/2006/relationships/image" Target="../media/image15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8.jpeg"/><Relationship Id="rId9" Type="http://schemas.openxmlformats.org/officeDocument/2006/relationships/image" Target="../media/image4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3" Type="http://schemas.openxmlformats.org/officeDocument/2006/relationships/image" Target="../media/image7.jpeg"/><Relationship Id="rId7" Type="http://schemas.openxmlformats.org/officeDocument/2006/relationships/image" Target="../media/image3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44.png"/><Relationship Id="rId5" Type="http://schemas.openxmlformats.org/officeDocument/2006/relationships/image" Target="../media/image25.png"/><Relationship Id="rId10" Type="http://schemas.openxmlformats.org/officeDocument/2006/relationships/image" Target="../media/image37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46.svg"/><Relationship Id="rId4" Type="http://schemas.openxmlformats.org/officeDocument/2006/relationships/image" Target="../media/image8.jpe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9.png"/><Relationship Id="rId3" Type="http://schemas.openxmlformats.org/officeDocument/2006/relationships/image" Target="../media/image7.jpeg"/><Relationship Id="rId7" Type="http://schemas.openxmlformats.org/officeDocument/2006/relationships/image" Target="../media/image14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48.png"/><Relationship Id="rId5" Type="http://schemas.openxmlformats.org/officeDocument/2006/relationships/image" Target="../media/image25.png"/><Relationship Id="rId10" Type="http://schemas.openxmlformats.org/officeDocument/2006/relationships/image" Target="../media/image47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8.jpeg"/><Relationship Id="rId9" Type="http://schemas.openxmlformats.org/officeDocument/2006/relationships/image" Target="../media/image4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2.png"/><Relationship Id="rId3" Type="http://schemas.openxmlformats.org/officeDocument/2006/relationships/image" Target="../media/image7.jpeg"/><Relationship Id="rId7" Type="http://schemas.openxmlformats.org/officeDocument/2006/relationships/image" Target="../media/image1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50.png"/><Relationship Id="rId5" Type="http://schemas.openxmlformats.org/officeDocument/2006/relationships/image" Target="../media/image25.png"/><Relationship Id="rId10" Type="http://schemas.openxmlformats.org/officeDocument/2006/relationships/image" Target="../media/image47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8.jpeg"/><Relationship Id="rId9" Type="http://schemas.openxmlformats.org/officeDocument/2006/relationships/image" Target="../media/image4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3.png"/><Relationship Id="rId3" Type="http://schemas.openxmlformats.org/officeDocument/2006/relationships/image" Target="../media/image7.jpeg"/><Relationship Id="rId7" Type="http://schemas.openxmlformats.org/officeDocument/2006/relationships/image" Target="../media/image35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49.png"/><Relationship Id="rId5" Type="http://schemas.openxmlformats.org/officeDocument/2006/relationships/image" Target="../media/image25.png"/><Relationship Id="rId10" Type="http://schemas.openxmlformats.org/officeDocument/2006/relationships/image" Target="../media/image44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8.jpeg"/><Relationship Id="rId9" Type="http://schemas.openxmlformats.org/officeDocument/2006/relationships/image" Target="../media/image43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4.png"/><Relationship Id="rId3" Type="http://schemas.openxmlformats.org/officeDocument/2006/relationships/image" Target="../media/image7.jpeg"/><Relationship Id="rId7" Type="http://schemas.openxmlformats.org/officeDocument/2006/relationships/image" Target="../media/image54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15.png"/><Relationship Id="rId5" Type="http://schemas.openxmlformats.org/officeDocument/2006/relationships/image" Target="../media/image25.png"/><Relationship Id="rId10" Type="http://schemas.openxmlformats.org/officeDocument/2006/relationships/image" Target="../media/image11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7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1.png"/><Relationship Id="rId3" Type="http://schemas.openxmlformats.org/officeDocument/2006/relationships/image" Target="../media/image56.jpeg"/><Relationship Id="rId7" Type="http://schemas.openxmlformats.org/officeDocument/2006/relationships/image" Target="../media/image26.sv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7.png"/><Relationship Id="rId5" Type="http://schemas.openxmlformats.org/officeDocument/2006/relationships/image" Target="../media/image8.jpeg"/><Relationship Id="rId10" Type="http://schemas.openxmlformats.org/officeDocument/2006/relationships/image" Target="../media/image28.svg"/><Relationship Id="rId4" Type="http://schemas.openxmlformats.org/officeDocument/2006/relationships/image" Target="../media/image7.jpeg"/><Relationship Id="rId9" Type="http://schemas.openxmlformats.org/officeDocument/2006/relationships/image" Target="../media/image27.png"/><Relationship Id="rId1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7.jpeg"/><Relationship Id="rId7" Type="http://schemas.openxmlformats.org/officeDocument/2006/relationships/image" Target="../media/image57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13.png"/><Relationship Id="rId5" Type="http://schemas.openxmlformats.org/officeDocument/2006/relationships/image" Target="../media/image25.png"/><Relationship Id="rId10" Type="http://schemas.openxmlformats.org/officeDocument/2006/relationships/image" Target="../media/image47.png"/><Relationship Id="rId4" Type="http://schemas.openxmlformats.org/officeDocument/2006/relationships/image" Target="../media/image8.jpeg"/><Relationship Id="rId9" Type="http://schemas.openxmlformats.org/officeDocument/2006/relationships/image" Target="../media/image2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0.png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1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6244304" y="8718356"/>
            <a:ext cx="1079887" cy="1079887"/>
          </a:xfrm>
          <a:custGeom>
            <a:avLst/>
            <a:gdLst/>
            <a:ahLst/>
            <a:cxnLst/>
            <a:rect l="l" t="t" r="r" b="b"/>
            <a:pathLst>
              <a:path w="1079887" h="1079887">
                <a:moveTo>
                  <a:pt x="0" y="0"/>
                </a:moveTo>
                <a:lnTo>
                  <a:pt x="1079888" y="0"/>
                </a:lnTo>
                <a:lnTo>
                  <a:pt x="1079888" y="1079888"/>
                </a:lnTo>
                <a:lnTo>
                  <a:pt x="0" y="10798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11" cy="2676716"/>
            <a:chOff x="0" y="0"/>
            <a:chExt cx="24402415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34" cy="5490686"/>
            <a:chOff x="0" y="0"/>
            <a:chExt cx="9151112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48" cy="640588"/>
            </a:xfrm>
            <a:custGeom>
              <a:avLst/>
              <a:gdLst/>
              <a:ahLst/>
              <a:cxnLst/>
              <a:rect l="l" t="t" r="r" b="b"/>
              <a:pathLst>
                <a:path w="20132548" h="640588">
                  <a:moveTo>
                    <a:pt x="0" y="0"/>
                  </a:moveTo>
                  <a:lnTo>
                    <a:pt x="20132548" y="0"/>
                  </a:lnTo>
                  <a:lnTo>
                    <a:pt x="20132548" y="640588"/>
                  </a:lnTo>
                  <a:lnTo>
                    <a:pt x="0" y="640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1954" b="-56195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23608" y="438131"/>
            <a:ext cx="15099392" cy="509006"/>
            <a:chOff x="0" y="0"/>
            <a:chExt cx="20132523" cy="6786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32523" cy="678674"/>
            </a:xfrm>
            <a:custGeom>
              <a:avLst/>
              <a:gdLst/>
              <a:ahLst/>
              <a:cxnLst/>
              <a:rect l="l" t="t" r="r" b="b"/>
              <a:pathLst>
                <a:path w="20132523" h="678674">
                  <a:moveTo>
                    <a:pt x="0" y="0"/>
                  </a:moveTo>
                  <a:lnTo>
                    <a:pt x="20132523" y="0"/>
                  </a:lnTo>
                  <a:lnTo>
                    <a:pt x="20132523" y="678674"/>
                  </a:lnTo>
                  <a:lnTo>
                    <a:pt x="0" y="678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28013" b="-528013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132523" cy="716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3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3608" y="810711"/>
            <a:ext cx="15648470" cy="642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Methoden zur Integration von CSL in den Unterricht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45752" cy="915162"/>
            </a:xfrm>
            <a:custGeom>
              <a:avLst/>
              <a:gdLst/>
              <a:ahLst/>
              <a:cxnLst/>
              <a:rect l="l" t="t" r="r" b="b"/>
              <a:pathLst>
                <a:path w="22145752" h="915162">
                  <a:moveTo>
                    <a:pt x="0" y="0"/>
                  </a:moveTo>
                  <a:lnTo>
                    <a:pt x="22145752" y="0"/>
                  </a:lnTo>
                  <a:lnTo>
                    <a:pt x="22145752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1187" b="-421183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51059" y="2915526"/>
            <a:ext cx="16609333" cy="722052"/>
            <a:chOff x="0" y="0"/>
            <a:chExt cx="22145777" cy="9627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145777" cy="962735"/>
            </a:xfrm>
            <a:custGeom>
              <a:avLst/>
              <a:gdLst/>
              <a:ahLst/>
              <a:cxnLst/>
              <a:rect l="l" t="t" r="r" b="b"/>
              <a:pathLst>
                <a:path w="22145777" h="962735">
                  <a:moveTo>
                    <a:pt x="0" y="0"/>
                  </a:moveTo>
                  <a:lnTo>
                    <a:pt x="22145777" y="0"/>
                  </a:lnTo>
                  <a:lnTo>
                    <a:pt x="22145777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8213" b="-39821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2145777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612"/>
                </a:lnSpc>
              </a:pP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Ein </a:t>
              </a:r>
              <a:r>
                <a:rPr lang="en-US" sz="217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praktischer</a:t>
              </a: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7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Weg</a:t>
              </a: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von der </a:t>
              </a:r>
              <a:r>
                <a:rPr lang="en-US" sz="217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Konzeption</a:t>
              </a: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7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zur</a:t>
              </a: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7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Umsetzung</a:t>
              </a: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98302" cy="732155"/>
            </a:xfrm>
            <a:custGeom>
              <a:avLst/>
              <a:gdLst/>
              <a:ahLst/>
              <a:cxnLst/>
              <a:rect l="l" t="t" r="r" b="b"/>
              <a:pathLst>
                <a:path w="10798302" h="732155">
                  <a:moveTo>
                    <a:pt x="0" y="0"/>
                  </a:moveTo>
                  <a:lnTo>
                    <a:pt x="10798302" y="0"/>
                  </a:lnTo>
                  <a:lnTo>
                    <a:pt x="1079830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7184" b="-237174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823608" y="4006520"/>
            <a:ext cx="8098765" cy="591932"/>
            <a:chOff x="0" y="0"/>
            <a:chExt cx="10798353" cy="7892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798353" cy="789242"/>
            </a:xfrm>
            <a:custGeom>
              <a:avLst/>
              <a:gdLst/>
              <a:ahLst/>
              <a:cxnLst/>
              <a:rect l="l" t="t" r="r" b="b"/>
              <a:pathLst>
                <a:path w="10798353" h="789242">
                  <a:moveTo>
                    <a:pt x="0" y="0"/>
                  </a:moveTo>
                  <a:lnTo>
                    <a:pt x="10798353" y="0"/>
                  </a:lnTo>
                  <a:lnTo>
                    <a:pt x="10798353" y="789242"/>
                  </a:lnTo>
                  <a:lnTo>
                    <a:pt x="0" y="7892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6592" b="-216592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0798353" cy="846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Was dieses Kapitel erklärt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3608" y="4804353"/>
            <a:ext cx="576548" cy="576548"/>
            <a:chOff x="0" y="0"/>
            <a:chExt cx="768731" cy="76873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73503" y="4954248"/>
            <a:ext cx="276701" cy="276701"/>
            <a:chOff x="0" y="0"/>
            <a:chExt cx="368935" cy="368935"/>
          </a:xfrm>
        </p:grpSpPr>
        <p:sp>
          <p:nvSpPr>
            <p:cNvPr id="25" name="Freeform 25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1647206" y="4659516"/>
            <a:ext cx="7275166" cy="579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Wie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Lehrende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berufsbezogenes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Service-Learning in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reale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Kurse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integrieren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können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823608" y="5929941"/>
            <a:ext cx="576548" cy="576548"/>
            <a:chOff x="0" y="0"/>
            <a:chExt cx="768731" cy="76873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973503" y="6079836"/>
            <a:ext cx="276701" cy="276701"/>
            <a:chOff x="0" y="0"/>
            <a:chExt cx="368935" cy="368935"/>
          </a:xfrm>
        </p:grpSpPr>
        <p:sp>
          <p:nvSpPr>
            <p:cNvPr id="30" name="Freeform 30" descr="/home/claude/work/icons/puzz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1647206" y="5785114"/>
            <a:ext cx="727516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Wie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Herausforderungen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für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zu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Lernaktivitäten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werden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823608" y="7055539"/>
            <a:ext cx="576548" cy="576548"/>
            <a:chOff x="0" y="0"/>
            <a:chExt cx="768731" cy="76873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973503" y="7205434"/>
            <a:ext cx="276701" cy="276701"/>
            <a:chOff x="0" y="0"/>
            <a:chExt cx="368935" cy="368935"/>
          </a:xfrm>
        </p:grpSpPr>
        <p:sp>
          <p:nvSpPr>
            <p:cNvPr id="35" name="Freeform 35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1647206" y="6910702"/>
            <a:ext cx="7275166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Wie Reflexion, Bewertung und Anerkennung die berufliche Entwicklung unterstützen.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823608" y="8181127"/>
            <a:ext cx="576548" cy="576548"/>
            <a:chOff x="0" y="0"/>
            <a:chExt cx="768731" cy="76873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973503" y="8331022"/>
            <a:ext cx="276701" cy="276701"/>
            <a:chOff x="0" y="0"/>
            <a:chExt cx="368935" cy="368935"/>
          </a:xfrm>
        </p:grpSpPr>
        <p:sp>
          <p:nvSpPr>
            <p:cNvPr id="40" name="Freeform 40" descr="/home/claude/work/icons/glob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1647206" y="8036290"/>
            <a:ext cx="727516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Wie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Länderbeispiele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in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übertragbare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Praktiken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umgesetzt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werden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können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615295" cy="732155"/>
            </a:xfrm>
            <a:custGeom>
              <a:avLst/>
              <a:gdLst/>
              <a:ahLst/>
              <a:cxnLst/>
              <a:rect l="l" t="t" r="r" b="b"/>
              <a:pathLst>
                <a:path w="10615295" h="732155">
                  <a:moveTo>
                    <a:pt x="0" y="0"/>
                  </a:moveTo>
                  <a:lnTo>
                    <a:pt x="10615295" y="0"/>
                  </a:lnTo>
                  <a:lnTo>
                    <a:pt x="10615295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317" b="-232307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9471441" y="4006520"/>
            <a:ext cx="7961500" cy="591932"/>
            <a:chOff x="0" y="0"/>
            <a:chExt cx="10615333" cy="78924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15333" cy="789242"/>
            </a:xfrm>
            <a:custGeom>
              <a:avLst/>
              <a:gdLst/>
              <a:ahLst/>
              <a:cxnLst/>
              <a:rect l="l" t="t" r="r" b="b"/>
              <a:pathLst>
                <a:path w="10615333" h="789242">
                  <a:moveTo>
                    <a:pt x="0" y="0"/>
                  </a:moveTo>
                  <a:lnTo>
                    <a:pt x="10615333" y="0"/>
                  </a:lnTo>
                  <a:lnTo>
                    <a:pt x="10615333" y="789242"/>
                  </a:lnTo>
                  <a:lnTo>
                    <a:pt x="0" y="7892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2074" b="-212074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57150"/>
              <a:ext cx="10615333" cy="846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Schlüsselfragen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9471441" y="4804353"/>
            <a:ext cx="576548" cy="576548"/>
            <a:chOff x="0" y="0"/>
            <a:chExt cx="768731" cy="76873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9621336" y="4954248"/>
            <a:ext cx="276701" cy="276701"/>
            <a:chOff x="0" y="0"/>
            <a:chExt cx="368935" cy="368935"/>
          </a:xfrm>
        </p:grpSpPr>
        <p:sp>
          <p:nvSpPr>
            <p:cNvPr id="50" name="Freeform 50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10295039" y="4659516"/>
            <a:ext cx="7137892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Welche CSL-Implementierungsmodelle können im Hochschulbereich eingesetzt werden?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9471441" y="5929941"/>
            <a:ext cx="576548" cy="576548"/>
            <a:chOff x="0" y="0"/>
            <a:chExt cx="768731" cy="768731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9621336" y="6079836"/>
            <a:ext cx="276701" cy="276701"/>
            <a:chOff x="0" y="0"/>
            <a:chExt cx="368935" cy="368935"/>
          </a:xfrm>
        </p:grpSpPr>
        <p:sp>
          <p:nvSpPr>
            <p:cNvPr id="55" name="Freeform 55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6" name="TextBox 56"/>
          <p:cNvSpPr txBox="1"/>
          <p:nvPr/>
        </p:nvSpPr>
        <p:spPr>
          <a:xfrm>
            <a:off x="10295039" y="5785114"/>
            <a:ext cx="7137892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Wie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können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Lehrende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CSL-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basierte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Kurse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Lernziele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gestalten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?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9471441" y="7055539"/>
            <a:ext cx="576548" cy="576548"/>
            <a:chOff x="0" y="0"/>
            <a:chExt cx="768731" cy="768731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9" name="Group 59"/>
          <p:cNvGrpSpPr/>
          <p:nvPr/>
        </p:nvGrpSpPr>
        <p:grpSpPr>
          <a:xfrm>
            <a:off x="9621336" y="7205434"/>
            <a:ext cx="276701" cy="276701"/>
            <a:chOff x="0" y="0"/>
            <a:chExt cx="368935" cy="368935"/>
          </a:xfrm>
        </p:grpSpPr>
        <p:sp>
          <p:nvSpPr>
            <p:cNvPr id="60" name="Freeform 60" descr="/home/claude/work/icons/activity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61" name="TextBox 61"/>
          <p:cNvSpPr txBox="1"/>
          <p:nvPr/>
        </p:nvSpPr>
        <p:spPr>
          <a:xfrm>
            <a:off x="10295039" y="6910702"/>
            <a:ext cx="7137892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Welche Lehrstrategien unterstützen aktives, reflektierendes und berufsbezogenes Lernen?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9471441" y="8181127"/>
            <a:ext cx="576548" cy="576548"/>
            <a:chOff x="0" y="0"/>
            <a:chExt cx="768731" cy="768731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4" name="Group 64"/>
          <p:cNvGrpSpPr/>
          <p:nvPr/>
        </p:nvGrpSpPr>
        <p:grpSpPr>
          <a:xfrm>
            <a:off x="9621336" y="8331022"/>
            <a:ext cx="276701" cy="276701"/>
            <a:chOff x="0" y="0"/>
            <a:chExt cx="368935" cy="368935"/>
          </a:xfrm>
        </p:grpSpPr>
        <p:sp>
          <p:nvSpPr>
            <p:cNvPr id="65" name="Freeform 65" descr="/home/claude/work/icons/map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66" name="TextBox 66"/>
          <p:cNvSpPr txBox="1"/>
          <p:nvPr/>
        </p:nvSpPr>
        <p:spPr>
          <a:xfrm>
            <a:off x="10295039" y="8036290"/>
            <a:ext cx="7137892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Welche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Länderbeispiele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bieten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übertragbare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Erkenntnisse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für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Lehrende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?</a:t>
            </a:r>
          </a:p>
        </p:txBody>
      </p:sp>
      <p:sp>
        <p:nvSpPr>
          <p:cNvPr id="67" name="Freeform 67"/>
          <p:cNvSpPr/>
          <p:nvPr/>
        </p:nvSpPr>
        <p:spPr>
          <a:xfrm>
            <a:off x="15841161" y="479393"/>
            <a:ext cx="3284982" cy="1182595"/>
          </a:xfrm>
          <a:custGeom>
            <a:avLst/>
            <a:gdLst/>
            <a:ahLst/>
            <a:cxnLst/>
            <a:rect l="l" t="t" r="r" b="b"/>
            <a:pathLst>
              <a:path w="3284982" h="1182595">
                <a:moveTo>
                  <a:pt x="0" y="0"/>
                </a:moveTo>
                <a:lnTo>
                  <a:pt x="3284982" y="0"/>
                </a:lnTo>
                <a:lnTo>
                  <a:pt x="3284982" y="1182596"/>
                </a:lnTo>
                <a:lnTo>
                  <a:pt x="0" y="11825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t="-322" b="-321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Kernlogik der CSL-Implementierung</a:t>
            </a:r>
          </a:p>
        </p:txBody>
      </p:sp>
      <p:sp>
        <p:nvSpPr>
          <p:cNvPr id="8" name="Freeform 8"/>
          <p:cNvSpPr/>
          <p:nvPr/>
        </p:nvSpPr>
        <p:spPr>
          <a:xfrm>
            <a:off x="-1661531" y="4796276"/>
            <a:ext cx="6529730" cy="6801803"/>
          </a:xfrm>
          <a:custGeom>
            <a:avLst/>
            <a:gdLst/>
            <a:ahLst/>
            <a:cxnLst/>
            <a:rect l="l" t="t" r="r" b="b"/>
            <a:pathLst>
              <a:path w="6529730" h="6801803">
                <a:moveTo>
                  <a:pt x="0" y="0"/>
                </a:moveTo>
                <a:lnTo>
                  <a:pt x="6529730" y="0"/>
                </a:lnTo>
                <a:lnTo>
                  <a:pt x="6529730" y="6801802"/>
                </a:lnTo>
                <a:lnTo>
                  <a:pt x="0" y="68018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9" b="-2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06920" y="3552263"/>
            <a:ext cx="3835632" cy="4014035"/>
          </a:xfrm>
          <a:custGeom>
            <a:avLst/>
            <a:gdLst/>
            <a:ahLst/>
            <a:cxnLst/>
            <a:rect l="l" t="t" r="r" b="b"/>
            <a:pathLst>
              <a:path w="3835632" h="4014035">
                <a:moveTo>
                  <a:pt x="0" y="0"/>
                </a:moveTo>
                <a:lnTo>
                  <a:pt x="3835632" y="0"/>
                </a:lnTo>
                <a:lnTo>
                  <a:pt x="3835632" y="4014035"/>
                </a:lnTo>
                <a:lnTo>
                  <a:pt x="0" y="40140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057000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2107054" y="2951245"/>
            <a:ext cx="1235402" cy="1235402"/>
            <a:chOff x="0" y="0"/>
            <a:chExt cx="1647203" cy="16472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107054" y="2901239"/>
            <a:ext cx="1235402" cy="1285408"/>
            <a:chOff x="0" y="0"/>
            <a:chExt cx="1647203" cy="171387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9500" y="4453623"/>
            <a:ext cx="3390500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Vorbereitung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98137" y="5669975"/>
            <a:ext cx="3253235" cy="577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Definiere den Umfang, die Lernziele und die Rollen der Studierenden.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598451" y="3568951"/>
            <a:ext cx="480431" cy="3980755"/>
            <a:chOff x="0" y="0"/>
            <a:chExt cx="640575" cy="53076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4598451" y="3497513"/>
            <a:ext cx="480431" cy="4052193"/>
            <a:chOff x="0" y="0"/>
            <a:chExt cx="640575" cy="540292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089655" y="3552263"/>
            <a:ext cx="3835632" cy="4014035"/>
          </a:xfrm>
          <a:custGeom>
            <a:avLst/>
            <a:gdLst/>
            <a:ahLst/>
            <a:cxnLst/>
            <a:rect l="l" t="t" r="r" b="b"/>
            <a:pathLst>
              <a:path w="3835632" h="4014035">
                <a:moveTo>
                  <a:pt x="0" y="0"/>
                </a:moveTo>
                <a:lnTo>
                  <a:pt x="3835632" y="0"/>
                </a:lnTo>
                <a:lnTo>
                  <a:pt x="3835632" y="4014035"/>
                </a:lnTo>
                <a:lnTo>
                  <a:pt x="0" y="40140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339745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6389789" y="2951245"/>
            <a:ext cx="1235402" cy="1235402"/>
            <a:chOff x="0" y="0"/>
            <a:chExt cx="1647203" cy="164720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6389789" y="2901239"/>
            <a:ext cx="1235402" cy="1285408"/>
            <a:chOff x="0" y="0"/>
            <a:chExt cx="1647203" cy="171387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312245" y="4453623"/>
            <a:ext cx="339050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Herausforderung</a:t>
            </a:r>
            <a:endParaRPr lang="en-US" sz="2175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5380873" y="5669975"/>
            <a:ext cx="3253235" cy="843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Wählen Sie ein authentisches, überschaubares Bedürfnis aus der realen Welt.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8881186" y="3568951"/>
            <a:ext cx="480431" cy="3980755"/>
            <a:chOff x="0" y="0"/>
            <a:chExt cx="640575" cy="530767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8881186" y="3497513"/>
            <a:ext cx="480431" cy="4052193"/>
            <a:chOff x="0" y="0"/>
            <a:chExt cx="640575" cy="540292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9372390" y="3552263"/>
            <a:ext cx="3835632" cy="4014035"/>
          </a:xfrm>
          <a:custGeom>
            <a:avLst/>
            <a:gdLst/>
            <a:ahLst/>
            <a:cxnLst/>
            <a:rect l="l" t="t" r="r" b="b"/>
            <a:pathLst>
              <a:path w="3835632" h="4014035">
                <a:moveTo>
                  <a:pt x="0" y="0"/>
                </a:moveTo>
                <a:lnTo>
                  <a:pt x="3835632" y="0"/>
                </a:lnTo>
                <a:lnTo>
                  <a:pt x="3835632" y="4014035"/>
                </a:lnTo>
                <a:lnTo>
                  <a:pt x="0" y="40140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0622480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0672524" y="2951245"/>
            <a:ext cx="1235402" cy="1235402"/>
            <a:chOff x="0" y="0"/>
            <a:chExt cx="1647203" cy="164720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10672524" y="2901239"/>
            <a:ext cx="1235402" cy="1285408"/>
            <a:chOff x="0" y="0"/>
            <a:chExt cx="1647203" cy="171387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9594980" y="4453623"/>
            <a:ext cx="3390500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Spiegelung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663617" y="5669975"/>
            <a:ext cx="3253235" cy="577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Durch strukturierte Reflexion wird Handeln zum Lernen.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13163931" y="3568951"/>
            <a:ext cx="480431" cy="3980755"/>
            <a:chOff x="0" y="0"/>
            <a:chExt cx="640575" cy="530767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13163931" y="3497513"/>
            <a:ext cx="480431" cy="4052193"/>
            <a:chOff x="0" y="0"/>
            <a:chExt cx="640575" cy="540292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51" name="Freeform 51"/>
          <p:cNvSpPr/>
          <p:nvPr/>
        </p:nvSpPr>
        <p:spPr>
          <a:xfrm>
            <a:off x="13655135" y="3552263"/>
            <a:ext cx="3835632" cy="4014035"/>
          </a:xfrm>
          <a:custGeom>
            <a:avLst/>
            <a:gdLst/>
            <a:ahLst/>
            <a:cxnLst/>
            <a:rect l="l" t="t" r="r" b="b"/>
            <a:pathLst>
              <a:path w="3835632" h="4014035">
                <a:moveTo>
                  <a:pt x="0" y="0"/>
                </a:moveTo>
                <a:lnTo>
                  <a:pt x="3835632" y="0"/>
                </a:lnTo>
                <a:lnTo>
                  <a:pt x="3835632" y="4014035"/>
                </a:lnTo>
                <a:lnTo>
                  <a:pt x="0" y="40140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14905215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3" name="Group 53"/>
          <p:cNvGrpSpPr/>
          <p:nvPr/>
        </p:nvGrpSpPr>
        <p:grpSpPr>
          <a:xfrm>
            <a:off x="14955269" y="2951245"/>
            <a:ext cx="1235402" cy="1235402"/>
            <a:chOff x="0" y="0"/>
            <a:chExt cx="1647203" cy="164720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14955269" y="2901239"/>
            <a:ext cx="1235402" cy="1285408"/>
            <a:chOff x="0" y="0"/>
            <a:chExt cx="1647203" cy="1713878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3877715" y="4453623"/>
            <a:ext cx="3390500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Bewertung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3946353" y="5669975"/>
            <a:ext cx="3253235" cy="577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Prozess-, Ergebnis- und Kompetenznachweise auswerten.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823608" y="8098765"/>
            <a:ext cx="16650519" cy="823598"/>
            <a:chOff x="0" y="0"/>
            <a:chExt cx="22200692" cy="1098131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22200743" cy="1098169"/>
            </a:xfrm>
            <a:custGeom>
              <a:avLst/>
              <a:gdLst/>
              <a:ahLst/>
              <a:cxnLst/>
              <a:rect l="l" t="t" r="r" b="b"/>
              <a:pathLst>
                <a:path w="22200743" h="1098169">
                  <a:moveTo>
                    <a:pt x="0" y="0"/>
                  </a:moveTo>
                  <a:lnTo>
                    <a:pt x="22200743" y="0"/>
                  </a:lnTo>
                  <a:lnTo>
                    <a:pt x="22200743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3639" b="-343635"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5078882" y="8027327"/>
            <a:ext cx="12395245" cy="895041"/>
            <a:chOff x="0" y="-47625"/>
            <a:chExt cx="22200692" cy="1193387"/>
          </a:xfrm>
        </p:grpSpPr>
        <p:sp>
          <p:nvSpPr>
            <p:cNvPr id="63" name="Freeform 63"/>
            <p:cNvSpPr/>
            <p:nvPr/>
          </p:nvSpPr>
          <p:spPr>
            <a:xfrm>
              <a:off x="5673699" y="0"/>
              <a:ext cx="16526992" cy="1145755"/>
            </a:xfrm>
            <a:custGeom>
              <a:avLst/>
              <a:gdLst/>
              <a:ahLst/>
              <a:cxnLst/>
              <a:rect l="l" t="t" r="r" b="b"/>
              <a:pathLst>
                <a:path w="22200691" h="1145756">
                  <a:moveTo>
                    <a:pt x="0" y="0"/>
                  </a:moveTo>
                  <a:lnTo>
                    <a:pt x="22200691" y="0"/>
                  </a:lnTo>
                  <a:lnTo>
                    <a:pt x="22200691" y="1145756"/>
                  </a:lnTo>
                  <a:lnTo>
                    <a:pt x="0" y="114575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7550" b="-327551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47625"/>
              <a:ext cx="22200692" cy="11933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341"/>
                </a:lnSpc>
              </a:pP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Die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gleiche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Logik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lässt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sich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auf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Wirtschaft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, Management,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Bildung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, Gesundheit,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Ingenieurwesen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,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Sozialwissenschaften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und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interdisziplinäre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Studiengänge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1950" i="1" dirty="0" err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anwenden</a:t>
              </a:r>
              <a:r>
                <a:rPr lang="en-US" sz="1950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Modelle der CSL-Implementierung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76300" y="2814818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Lehrplanbasiertes CSL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76300" y="3262474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Serviceorientierte Tätigkeiten sind Teil der Kursanforderungen und der Leistungsbewertung.</a:t>
            </a:r>
          </a:p>
        </p:txBody>
      </p:sp>
      <p:sp>
        <p:nvSpPr>
          <p:cNvPr id="15" name="Freeform 15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19" name="Freeform 19" descr="/home/claude/work/icons/box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2476300" y="4206707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Projektbasierte CSL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654363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 Studierenden lösen reale Herausforderungen aus Wirtschaft, öffentlichem Sektor oder Gemeinwesen.</a:t>
            </a:r>
          </a:p>
        </p:txBody>
      </p:sp>
      <p:sp>
        <p:nvSpPr>
          <p:cNvPr id="22" name="Freeform 22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26" name="Freeform 26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2476300" y="5598595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Community-basierte CSL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476300" y="6046251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Studierende arbeiten mit Nichtregierungsorganisationen, Kommunen oder lokalen Gemeinschaften zusammen.</a:t>
            </a:r>
          </a:p>
        </p:txBody>
      </p:sp>
      <p:sp>
        <p:nvSpPr>
          <p:cNvPr id="29" name="Freeform 29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33" name="Freeform 33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2476300" y="6990483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Gemischte oder virtuelle CSL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476300" y="7438139"/>
            <a:ext cx="13995768" cy="29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Werkzeuge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unterstützen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Teamarbeit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Reflexion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die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Einbindung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von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6" name="Freeform 36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7" name="Group 37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40" name="Freeform 40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2476300" y="8382371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Erkennungsorientiertes CSL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476300" y="8830037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 Ergebnisse werden durch Abzeichen oder Mikro-Zertifikate dokumentiert.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KURSDESIGN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Gestaltung von CSL-basierten Kursen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Beginnen Sie mit den Lernzielen des Kurses und den angestrebten Kompetenzen.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Wählen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Herausforderung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authentisch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bewältigbar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ethisch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vertretbar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ist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Definiere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Rollen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erbringenden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Leistungen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Zeitplan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Feedbackpunkte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Vorbereitung, Durchführung und strukturierte Reflexion sollten in den Kursablauf integriert werden.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Beurteilen Sie sowohl den akademischen Prozess als auch die von den Studierenden erbrachten Kompetenznachweise.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KURSDESIGN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Unterrichtsstrategien für CSL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Problemorientiertes Lernen und Fallstudien für authentische Entscheidungsfindung.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box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Projektbasiertes Lernen für interdisziplinäre Teamarbeit und reale Ergebnisse.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Rollenspiele, Simulationen und Mikro-Lehrveranstaltungen zur beruflichen Praxis in sicheren Umgebungen.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Gastvorträge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Exkursionen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Arbeitgeber:innengespräche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Kontextualisierung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Theorie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Digitale Kollaborationswerkzeuge zur Unterstützung von kombinierten oder grenzüberschreitenden CSL-Erlebnissen.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PÄDAGOGISCHER KERN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Reflexion und Bewertung als pädagogischer Kern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76300" y="2814818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Vor dem Handeln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76300" y="3262474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Erwartungen, ethische Richtlinien, Rollenklarheit und persönliche Ziele.</a:t>
            </a:r>
          </a:p>
        </p:txBody>
      </p:sp>
      <p:sp>
        <p:nvSpPr>
          <p:cNvPr id="15" name="Freeform 15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19" name="Freeform 19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2476300" y="4206707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Während der Aktion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654363"/>
            <a:ext cx="13995768" cy="29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Tagebücher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Mentoring,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Kontrollpunkte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Feedback von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Kolleg:innen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Input von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22" name="Freeform 22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26" name="Freeform 26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2476300" y="5598595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Nach der Aktion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476300" y="6046251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Reflexionsberichte, Präsentationen, Selbsteinschätzung und Nachbesprechung.</a:t>
            </a:r>
          </a:p>
        </p:txBody>
      </p:sp>
      <p:sp>
        <p:nvSpPr>
          <p:cNvPr id="29" name="Freeform 29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33" name="Freeform 33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2476300" y="6990483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Nachweis des Lernens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476300" y="7438139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Ergebnisse, Portfolios, Berichte, Videos, Feedback und Kompetenzanalyse.</a:t>
            </a:r>
          </a:p>
        </p:txBody>
      </p:sp>
      <p:sp>
        <p:nvSpPr>
          <p:cNvPr id="36" name="Freeform 36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7" name="Group 37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40" name="Freeform 40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2476300" y="8382371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Erkennung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476300" y="8830037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Noten, Mikro-Zertifikate, Europass-Einträge oder digitale Abzeichen.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LANDBEISPIEL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823036"/>
            <a:ext cx="16609333" cy="718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Österreich: praxisorientiertes CSL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99072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Das österreichische Beispiel zeigt, wie angewandte Hochschulbildung Lehrveranstaltungen mit realen Herausforderungen verknüpft.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06920" y="2934557"/>
            <a:ext cx="8084163" cy="6347660"/>
          </a:xfrm>
          <a:custGeom>
            <a:avLst/>
            <a:gdLst/>
            <a:ahLst/>
            <a:cxnLst/>
            <a:rect l="l" t="t" r="r" b="b"/>
            <a:pathLst>
              <a:path w="8084163" h="6347660">
                <a:moveTo>
                  <a:pt x="0" y="0"/>
                </a:moveTo>
                <a:lnTo>
                  <a:pt x="8084163" y="0"/>
                </a:lnTo>
                <a:lnTo>
                  <a:pt x="8084163" y="6347660"/>
                </a:lnTo>
                <a:lnTo>
                  <a:pt x="0" y="6347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453118" cy="915162"/>
            </a:xfrm>
            <a:custGeom>
              <a:avLst/>
              <a:gdLst/>
              <a:ahLst/>
              <a:cxnLst/>
              <a:rect l="l" t="t" r="r" b="b"/>
              <a:pathLst>
                <a:path w="9453118" h="915162">
                  <a:moveTo>
                    <a:pt x="0" y="0"/>
                  </a:moveTo>
                  <a:lnTo>
                    <a:pt x="9453118" y="0"/>
                  </a:lnTo>
                  <a:lnTo>
                    <a:pt x="9453118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132" b="-151128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304039" y="3292735"/>
            <a:ext cx="7089858" cy="729195"/>
            <a:chOff x="0" y="0"/>
            <a:chExt cx="9453143" cy="9722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453144" cy="972260"/>
            </a:xfrm>
            <a:custGeom>
              <a:avLst/>
              <a:gdLst/>
              <a:ahLst/>
              <a:cxnLst/>
              <a:rect l="l" t="t" r="r" b="b"/>
              <a:pathLst>
                <a:path w="9453144" h="972260">
                  <a:moveTo>
                    <a:pt x="0" y="0"/>
                  </a:moveTo>
                  <a:lnTo>
                    <a:pt x="9453144" y="0"/>
                  </a:lnTo>
                  <a:lnTo>
                    <a:pt x="9453144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9450" b="-139450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9453143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Kontext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04039" y="4282735"/>
            <a:ext cx="466725" cy="466725"/>
            <a:chOff x="0" y="0"/>
            <a:chExt cx="622300" cy="6223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00127" y="4378823"/>
            <a:ext cx="274510" cy="274510"/>
            <a:chOff x="0" y="0"/>
            <a:chExt cx="366014" cy="366014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990373" y="41241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Fachhochschulen und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Hochschulen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für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Angewandte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Wissenschaften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experimentieren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mit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modularem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kompetenzbasiertem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Lernen</a:t>
            </a:r>
            <a:endParaRPr lang="en-US" sz="1800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1304039" y="5884193"/>
            <a:ext cx="466725" cy="466725"/>
            <a:chOff x="0" y="0"/>
            <a:chExt cx="622300" cy="6223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400127" y="5980281"/>
            <a:ext cx="274510" cy="274510"/>
            <a:chOff x="0" y="0"/>
            <a:chExt cx="366014" cy="366014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1990373" y="5725630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Die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Lehrenden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genießen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Autonomie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, die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Abstimmung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erfolgt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über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 die </a:t>
            </a:r>
            <a:r>
              <a:rPr lang="en-US" sz="1800" dirty="0" err="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Studiengangsleiter</a:t>
            </a:r>
            <a:r>
              <a:rPr lang="en-US" sz="1800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304039" y="7485640"/>
            <a:ext cx="466725" cy="466725"/>
            <a:chOff x="0" y="0"/>
            <a:chExt cx="622300" cy="6223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00127" y="7581729"/>
            <a:ext cx="274510" cy="274510"/>
            <a:chOff x="0" y="0"/>
            <a:chExt cx="366014" cy="366014"/>
          </a:xfrm>
        </p:grpSpPr>
        <p:sp>
          <p:nvSpPr>
            <p:cNvPr id="32" name="Freeform 3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33" name="TextBox 33"/>
          <p:cNvSpPr txBox="1"/>
          <p:nvPr/>
        </p:nvSpPr>
        <p:spPr>
          <a:xfrm>
            <a:off x="1990373" y="7327078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CSL verknüpft Beschäftigungsfähigkeit, bürgerschaftliches Engagement und Nachhaltigkeit</a:t>
            </a:r>
          </a:p>
        </p:txBody>
      </p:sp>
      <p:sp>
        <p:nvSpPr>
          <p:cNvPr id="34" name="Freeform 34"/>
          <p:cNvSpPr/>
          <p:nvPr/>
        </p:nvSpPr>
        <p:spPr>
          <a:xfrm>
            <a:off x="9406709" y="2934557"/>
            <a:ext cx="8084163" cy="6347660"/>
          </a:xfrm>
          <a:custGeom>
            <a:avLst/>
            <a:gdLst/>
            <a:ahLst/>
            <a:cxnLst/>
            <a:rect l="l" t="t" r="r" b="b"/>
            <a:pathLst>
              <a:path w="8084163" h="6347660">
                <a:moveTo>
                  <a:pt x="0" y="0"/>
                </a:moveTo>
                <a:lnTo>
                  <a:pt x="8084163" y="0"/>
                </a:lnTo>
                <a:lnTo>
                  <a:pt x="8084163" y="6347660"/>
                </a:lnTo>
                <a:lnTo>
                  <a:pt x="0" y="63476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453118" cy="915162"/>
            </a:xfrm>
            <a:custGeom>
              <a:avLst/>
              <a:gdLst/>
              <a:ahLst/>
              <a:cxnLst/>
              <a:rect l="l" t="t" r="r" b="b"/>
              <a:pathLst>
                <a:path w="9453118" h="915162">
                  <a:moveTo>
                    <a:pt x="0" y="0"/>
                  </a:moveTo>
                  <a:lnTo>
                    <a:pt x="9453118" y="0"/>
                  </a:lnTo>
                  <a:lnTo>
                    <a:pt x="9453118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132" b="-151128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9903828" y="3292735"/>
            <a:ext cx="7089858" cy="729195"/>
            <a:chOff x="0" y="0"/>
            <a:chExt cx="9453143" cy="97226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453144" cy="972260"/>
            </a:xfrm>
            <a:custGeom>
              <a:avLst/>
              <a:gdLst/>
              <a:ahLst/>
              <a:cxnLst/>
              <a:rect l="l" t="t" r="r" b="b"/>
              <a:pathLst>
                <a:path w="9453144" h="972260">
                  <a:moveTo>
                    <a:pt x="0" y="0"/>
                  </a:moveTo>
                  <a:lnTo>
                    <a:pt x="9453144" y="0"/>
                  </a:lnTo>
                  <a:lnTo>
                    <a:pt x="9453144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9450" b="-139450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9453143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Typische CSL-Praktiken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3828" y="4282735"/>
            <a:ext cx="466725" cy="466725"/>
            <a:chOff x="0" y="0"/>
            <a:chExt cx="622300" cy="6223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9999916" y="4378823"/>
            <a:ext cx="274510" cy="274510"/>
            <a:chOff x="0" y="0"/>
            <a:chExt cx="366014" cy="366014"/>
          </a:xfrm>
        </p:grpSpPr>
        <p:sp>
          <p:nvSpPr>
            <p:cNvPr id="43" name="Freeform 4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44" name="TextBox 44"/>
          <p:cNvSpPr txBox="1"/>
          <p:nvPr/>
        </p:nvSpPr>
        <p:spPr>
          <a:xfrm>
            <a:off x="10590171" y="4124182"/>
            <a:ext cx="6472152" cy="3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Vom Unternehmen festgelegte Herausforderungen in Pflichtkursen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3828" y="5483828"/>
            <a:ext cx="466725" cy="466725"/>
            <a:chOff x="0" y="0"/>
            <a:chExt cx="622300" cy="6223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9999916" y="5579916"/>
            <a:ext cx="274510" cy="274510"/>
            <a:chOff x="0" y="0"/>
            <a:chExt cx="366014" cy="366014"/>
          </a:xfrm>
        </p:grpSpPr>
        <p:sp>
          <p:nvSpPr>
            <p:cNvPr id="48" name="Freeform 48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49" name="TextBox 49"/>
          <p:cNvSpPr txBox="1"/>
          <p:nvPr/>
        </p:nvSpPr>
        <p:spPr>
          <a:xfrm>
            <a:off x="10590171" y="5325266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Praxisorientierte Projektmodule mit Bezug zum Arbeitsumfeld der Studierenden.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9903828" y="6684912"/>
            <a:ext cx="466725" cy="466725"/>
            <a:chOff x="0" y="0"/>
            <a:chExt cx="622300" cy="6223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9999916" y="6781000"/>
            <a:ext cx="274510" cy="274510"/>
            <a:chOff x="0" y="0"/>
            <a:chExt cx="366014" cy="366014"/>
          </a:xfrm>
        </p:grpSpPr>
        <p:sp>
          <p:nvSpPr>
            <p:cNvPr id="53" name="Freeform 5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4" name="TextBox 54"/>
          <p:cNvSpPr txBox="1"/>
          <p:nvPr/>
        </p:nvSpPr>
        <p:spPr>
          <a:xfrm>
            <a:off x="10590171" y="6526359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Karrieretag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Alumni-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Webinare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Studierendenclubs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internationale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Buddy-Programme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9903828" y="7886005"/>
            <a:ext cx="466725" cy="466725"/>
            <a:chOff x="0" y="0"/>
            <a:chExt cx="622300" cy="6223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9999916" y="7982093"/>
            <a:ext cx="274510" cy="274510"/>
            <a:chOff x="0" y="0"/>
            <a:chExt cx="366014" cy="366014"/>
          </a:xfrm>
        </p:grpSpPr>
        <p:sp>
          <p:nvSpPr>
            <p:cNvPr id="58" name="Freeform 58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9" name="TextBox 59"/>
          <p:cNvSpPr txBox="1"/>
          <p:nvPr/>
        </p:nvSpPr>
        <p:spPr>
          <a:xfrm>
            <a:off x="10590171" y="7727442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Geschäfts- und Managementprojekte mit Nachhaltigkeits- und Reflexionskomponenten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ÖSTERREICH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1" name="Freeform 11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Verwenden Sie ein reales Kundenbriefing als Ausgangspunkt für studentische Arbeiten.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1" name="Freeform 21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Weisen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klare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Projektrollen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darunter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Projektmanager:in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Kundenvertreter:in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1" name="Freeform 31" descr="/home/claude/work/icons/fl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Strukturieren Sie den Prozess wie folgt: Orientierung, Analyse, Handlung, Reflexion und Präsentation.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1" name="Freeform 41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Reflexionstagebücher, Peer-Feedback und Selbsteinschätzungsraster.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8" name="Group 48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1" name="Freeform 51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6" name="TextBox 5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Unterstützung für die Integration von CSL in MS Teams, Miro, Moodle-Foren oder ähnliche Tools.</a:t>
              </a: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823608" y="937336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Übertragbare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Erkenntnisse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LANDBEISPIEL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851059" y="2099072"/>
            <a:ext cx="16609333" cy="577644"/>
            <a:chOff x="0" y="0"/>
            <a:chExt cx="22145777" cy="7701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Der slowenische Fall zeigt, wie Karrierezentren und Projektbüros die Integration von CSL unterstützen können.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06920" y="2934557"/>
            <a:ext cx="8084163" cy="6347660"/>
          </a:xfrm>
          <a:custGeom>
            <a:avLst/>
            <a:gdLst/>
            <a:ahLst/>
            <a:cxnLst/>
            <a:rect l="l" t="t" r="r" b="b"/>
            <a:pathLst>
              <a:path w="8084163" h="6347660">
                <a:moveTo>
                  <a:pt x="0" y="0"/>
                </a:moveTo>
                <a:lnTo>
                  <a:pt x="8084163" y="0"/>
                </a:lnTo>
                <a:lnTo>
                  <a:pt x="8084163" y="6347660"/>
                </a:lnTo>
                <a:lnTo>
                  <a:pt x="0" y="6347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453118" cy="915162"/>
            </a:xfrm>
            <a:custGeom>
              <a:avLst/>
              <a:gdLst/>
              <a:ahLst/>
              <a:cxnLst/>
              <a:rect l="l" t="t" r="r" b="b"/>
              <a:pathLst>
                <a:path w="9453118" h="915162">
                  <a:moveTo>
                    <a:pt x="0" y="0"/>
                  </a:moveTo>
                  <a:lnTo>
                    <a:pt x="9453118" y="0"/>
                  </a:lnTo>
                  <a:lnTo>
                    <a:pt x="9453118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132" b="-15112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304039" y="3292735"/>
            <a:ext cx="7089858" cy="729195"/>
            <a:chOff x="0" y="0"/>
            <a:chExt cx="9453143" cy="97226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453144" cy="972260"/>
            </a:xfrm>
            <a:custGeom>
              <a:avLst/>
              <a:gdLst/>
              <a:ahLst/>
              <a:cxnLst/>
              <a:rect l="l" t="t" r="r" b="b"/>
              <a:pathLst>
                <a:path w="9453144" h="972260">
                  <a:moveTo>
                    <a:pt x="0" y="0"/>
                  </a:moveTo>
                  <a:lnTo>
                    <a:pt x="9453144" y="0"/>
                  </a:lnTo>
                  <a:lnTo>
                    <a:pt x="9453144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9450" b="-13945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9453143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Kontext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04039" y="4282735"/>
            <a:ext cx="466725" cy="466725"/>
            <a:chOff x="0" y="0"/>
            <a:chExt cx="622300" cy="6223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400127" y="4378823"/>
            <a:ext cx="274510" cy="274510"/>
            <a:chOff x="0" y="0"/>
            <a:chExt cx="366014" cy="366014"/>
          </a:xfrm>
        </p:grpSpPr>
        <p:sp>
          <p:nvSpPr>
            <p:cNvPr id="21" name="Freeform 21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304039" y="5884193"/>
            <a:ext cx="466725" cy="466725"/>
            <a:chOff x="0" y="0"/>
            <a:chExt cx="622300" cy="6223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400127" y="5980281"/>
            <a:ext cx="274510" cy="274510"/>
            <a:chOff x="0" y="0"/>
            <a:chExt cx="366014" cy="366014"/>
          </a:xfrm>
        </p:grpSpPr>
        <p:sp>
          <p:nvSpPr>
            <p:cNvPr id="25" name="Freeform 25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304039" y="7485640"/>
            <a:ext cx="466725" cy="466725"/>
            <a:chOff x="0" y="0"/>
            <a:chExt cx="622300" cy="6223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400127" y="7581729"/>
            <a:ext cx="274510" cy="274510"/>
            <a:chOff x="0" y="0"/>
            <a:chExt cx="366014" cy="366014"/>
          </a:xfrm>
        </p:grpSpPr>
        <p:sp>
          <p:nvSpPr>
            <p:cNvPr id="29" name="Freeform 29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453118" cy="915162"/>
            </a:xfrm>
            <a:custGeom>
              <a:avLst/>
              <a:gdLst/>
              <a:ahLst/>
              <a:cxnLst/>
              <a:rect l="l" t="t" r="r" b="b"/>
              <a:pathLst>
                <a:path w="9453118" h="915162">
                  <a:moveTo>
                    <a:pt x="0" y="0"/>
                  </a:moveTo>
                  <a:lnTo>
                    <a:pt x="9453118" y="0"/>
                  </a:lnTo>
                  <a:lnTo>
                    <a:pt x="9453118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132" b="-151128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9903828" y="3292735"/>
            <a:ext cx="7089858" cy="729195"/>
            <a:chOff x="0" y="0"/>
            <a:chExt cx="9453143" cy="97226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453144" cy="972260"/>
            </a:xfrm>
            <a:custGeom>
              <a:avLst/>
              <a:gdLst/>
              <a:ahLst/>
              <a:cxnLst/>
              <a:rect l="l" t="t" r="r" b="b"/>
              <a:pathLst>
                <a:path w="9453144" h="972260">
                  <a:moveTo>
                    <a:pt x="0" y="0"/>
                  </a:moveTo>
                  <a:lnTo>
                    <a:pt x="9453144" y="0"/>
                  </a:lnTo>
                  <a:lnTo>
                    <a:pt x="9453144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9450" b="-139450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57150"/>
              <a:ext cx="9453143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Typische CSL-Praktiken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903828" y="4282735"/>
            <a:ext cx="466725" cy="466725"/>
            <a:chOff x="0" y="0"/>
            <a:chExt cx="622300" cy="6223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9999916" y="4378823"/>
            <a:ext cx="274510" cy="274510"/>
            <a:chOff x="0" y="0"/>
            <a:chExt cx="366014" cy="366014"/>
          </a:xfrm>
        </p:grpSpPr>
        <p:sp>
          <p:nvSpPr>
            <p:cNvPr id="38" name="Freeform 38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9903828" y="5483828"/>
            <a:ext cx="466725" cy="466725"/>
            <a:chOff x="0" y="0"/>
            <a:chExt cx="622300" cy="6223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10" cy="274510"/>
            <a:chOff x="0" y="0"/>
            <a:chExt cx="366014" cy="366014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9903828" y="6684912"/>
            <a:ext cx="466725" cy="466725"/>
            <a:chOff x="0" y="0"/>
            <a:chExt cx="622300" cy="6223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9999916" y="6781000"/>
            <a:ext cx="274510" cy="274510"/>
            <a:chOff x="0" y="0"/>
            <a:chExt cx="366014" cy="366014"/>
          </a:xfrm>
        </p:grpSpPr>
        <p:sp>
          <p:nvSpPr>
            <p:cNvPr id="46" name="Freeform 46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9903828" y="7886005"/>
            <a:ext cx="466725" cy="466725"/>
            <a:chOff x="0" y="0"/>
            <a:chExt cx="622300" cy="6223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9999916" y="7982093"/>
            <a:ext cx="274510" cy="274510"/>
            <a:chOff x="0" y="0"/>
            <a:chExt cx="366014" cy="366014"/>
          </a:xfrm>
        </p:grpSpPr>
        <p:sp>
          <p:nvSpPr>
            <p:cNvPr id="50" name="Freeform 50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51" name="Freeform 51"/>
          <p:cNvSpPr/>
          <p:nvPr/>
        </p:nvSpPr>
        <p:spPr>
          <a:xfrm>
            <a:off x="15191565" y="7982093"/>
            <a:ext cx="4135479" cy="4114800"/>
          </a:xfrm>
          <a:custGeom>
            <a:avLst/>
            <a:gdLst/>
            <a:ahLst/>
            <a:cxnLst/>
            <a:rect l="l" t="t" r="r" b="b"/>
            <a:pathLst>
              <a:path w="4135479" h="4114800">
                <a:moveTo>
                  <a:pt x="0" y="0"/>
                </a:moveTo>
                <a:lnTo>
                  <a:pt x="4135479" y="0"/>
                </a:lnTo>
                <a:lnTo>
                  <a:pt x="41354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-20" b="-20"/>
            </a:stretch>
          </a:blipFill>
        </p:spPr>
      </p:sp>
      <p:sp>
        <p:nvSpPr>
          <p:cNvPr id="52" name="TextBox 52"/>
          <p:cNvSpPr txBox="1"/>
          <p:nvPr/>
        </p:nvSpPr>
        <p:spPr>
          <a:xfrm>
            <a:off x="823608" y="823036"/>
            <a:ext cx="16609333" cy="718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Slowenien: Karriereentwicklung &amp; lokale Partnerschaften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990373" y="4124182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Mikro-Zertifikate gewinnen im nationalen Hochschulkontext an Bedeutung.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990373" y="5725630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UNM und angewandte Programme verknüpfen Theorie mit praktischer Organisationserfahrung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990373" y="7327078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Karrierezentren und Projektbüros vermitteln die Zusammenarbeit mit externen Interessengruppen.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0590171" y="41241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Zusammenarbeit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mit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lokalen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Arbeitgeber:innen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NGOs und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kommunalen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Diensten</a:t>
            </a:r>
            <a:endParaRPr lang="en-US" sz="1800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10590171" y="5325266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Projekte in Management-, Kommunikations- und Karriereentwicklungskursen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0590171" y="6526359"/>
            <a:ext cx="6472152" cy="3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In Lehrpläne eingebettete und formal bewertete Aktivitäten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0590171" y="7727442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Virtuelle Zusammenarbeit und Online-Reflexion über MS Teams und Moodle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SLOWENIEN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Übertragbare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Erkenntnisse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76300" y="2814818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Vorbereitung und Orientierung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76300" y="3262474"/>
            <a:ext cx="13995768" cy="29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Umfang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Herausforderung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für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die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Lernziele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definieren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15" name="Freeform 15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19" name="Freeform 1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2476300" y="4206707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Zusammenarbeit</a:t>
            </a:r>
            <a:r>
              <a:rPr lang="en-US" sz="2175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7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mit</a:t>
            </a:r>
            <a:r>
              <a:rPr lang="en-US" sz="2175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7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Partner:innen</a:t>
            </a:r>
            <a:endParaRPr lang="en-US" sz="2175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76300" y="4654363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Ermitteln Sie den tatsächlichen Bedarf der Organisation oder der Gemeinschaft.</a:t>
            </a:r>
          </a:p>
        </p:txBody>
      </p:sp>
      <p:sp>
        <p:nvSpPr>
          <p:cNvPr id="22" name="Freeform 22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26" name="Freeform 26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2476300" y="5598595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Aktives Engagement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476300" y="6046251"/>
            <a:ext cx="13995768" cy="29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Gemeinsam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mit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praktische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Lösungen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entwickeln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testen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29" name="Freeform 29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33" name="Freeform 33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2476300" y="6990483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Reflexion und Bewertung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476300" y="7438139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Ergebnisse mit Theorie, Teamarbeit und beruflicher Entwicklung verknüpfen.</a:t>
            </a:r>
          </a:p>
        </p:txBody>
      </p:sp>
      <p:sp>
        <p:nvSpPr>
          <p:cNvPr id="36" name="Freeform 36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7" name="Group 37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40" name="Freeform 40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2476300" y="8382371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 den ELIX-Säulen ausrichten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476300" y="8830037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Berufliche Weiterentwicklung, bürgerschaftliches Engagement und wirkungsvolle Partnerschaften.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LANDBEISPIEL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823036"/>
            <a:ext cx="16609333" cy="718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Serbien: CSL als aufstrebende Praxis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99072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Der serbische Fall zeigt die schrittweise Einführung von gemeinschafts- und karriereorientierten Projekten.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06920" y="2934557"/>
            <a:ext cx="8084163" cy="6347660"/>
          </a:xfrm>
          <a:custGeom>
            <a:avLst/>
            <a:gdLst/>
            <a:ahLst/>
            <a:cxnLst/>
            <a:rect l="l" t="t" r="r" b="b"/>
            <a:pathLst>
              <a:path w="8084163" h="6347660">
                <a:moveTo>
                  <a:pt x="0" y="0"/>
                </a:moveTo>
                <a:lnTo>
                  <a:pt x="8084163" y="0"/>
                </a:lnTo>
                <a:lnTo>
                  <a:pt x="8084163" y="6347660"/>
                </a:lnTo>
                <a:lnTo>
                  <a:pt x="0" y="6347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453118" cy="915162"/>
            </a:xfrm>
            <a:custGeom>
              <a:avLst/>
              <a:gdLst/>
              <a:ahLst/>
              <a:cxnLst/>
              <a:rect l="l" t="t" r="r" b="b"/>
              <a:pathLst>
                <a:path w="9453118" h="915162">
                  <a:moveTo>
                    <a:pt x="0" y="0"/>
                  </a:moveTo>
                  <a:lnTo>
                    <a:pt x="9453118" y="0"/>
                  </a:lnTo>
                  <a:lnTo>
                    <a:pt x="9453118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132" b="-151128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304039" y="3292735"/>
            <a:ext cx="7089858" cy="729195"/>
            <a:chOff x="0" y="0"/>
            <a:chExt cx="9453143" cy="9722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453144" cy="972260"/>
            </a:xfrm>
            <a:custGeom>
              <a:avLst/>
              <a:gdLst/>
              <a:ahLst/>
              <a:cxnLst/>
              <a:rect l="l" t="t" r="r" b="b"/>
              <a:pathLst>
                <a:path w="9453144" h="972260">
                  <a:moveTo>
                    <a:pt x="0" y="0"/>
                  </a:moveTo>
                  <a:lnTo>
                    <a:pt x="9453144" y="0"/>
                  </a:lnTo>
                  <a:lnTo>
                    <a:pt x="9453144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9450" b="-139450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9453143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Kontext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04039" y="4282735"/>
            <a:ext cx="466725" cy="466725"/>
            <a:chOff x="0" y="0"/>
            <a:chExt cx="622300" cy="6223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00127" y="4378823"/>
            <a:ext cx="274510" cy="274510"/>
            <a:chOff x="0" y="0"/>
            <a:chExt cx="366014" cy="366014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990373" y="4124182"/>
            <a:ext cx="6472152" cy="3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CSL ist noch nicht formell in die nationale Hochschulpolitik integriert.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5884193"/>
            <a:ext cx="466725" cy="466725"/>
            <a:chOff x="0" y="0"/>
            <a:chExt cx="622300" cy="6223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400127" y="5980281"/>
            <a:ext cx="274510" cy="274510"/>
            <a:chOff x="0" y="0"/>
            <a:chExt cx="366014" cy="366014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1990373" y="5725630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Universitäten und Berufsfachschulen integrieren gemeindebasierte und berufsbezogene Projekte.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304039" y="7485640"/>
            <a:ext cx="466725" cy="466725"/>
            <a:chOff x="0" y="0"/>
            <a:chExt cx="622300" cy="6223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00127" y="7581729"/>
            <a:ext cx="274510" cy="274510"/>
            <a:chOff x="0" y="0"/>
            <a:chExt cx="366014" cy="366014"/>
          </a:xfrm>
        </p:grpSpPr>
        <p:sp>
          <p:nvSpPr>
            <p:cNvPr id="32" name="Freeform 3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33" name="TextBox 33"/>
          <p:cNvSpPr txBox="1"/>
          <p:nvPr/>
        </p:nvSpPr>
        <p:spPr>
          <a:xfrm>
            <a:off x="1990373" y="7327078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Studierende arbeiten mit lokalen Gemeinschaften, KMU, NGOs und öffentlichen Institutionen zusammen.</a:t>
            </a:r>
          </a:p>
        </p:txBody>
      </p:sp>
      <p:sp>
        <p:nvSpPr>
          <p:cNvPr id="34" name="Freeform 34"/>
          <p:cNvSpPr/>
          <p:nvPr/>
        </p:nvSpPr>
        <p:spPr>
          <a:xfrm>
            <a:off x="9406709" y="2934557"/>
            <a:ext cx="8084163" cy="6347660"/>
          </a:xfrm>
          <a:custGeom>
            <a:avLst/>
            <a:gdLst/>
            <a:ahLst/>
            <a:cxnLst/>
            <a:rect l="l" t="t" r="r" b="b"/>
            <a:pathLst>
              <a:path w="8084163" h="6347660">
                <a:moveTo>
                  <a:pt x="0" y="0"/>
                </a:moveTo>
                <a:lnTo>
                  <a:pt x="8084163" y="0"/>
                </a:lnTo>
                <a:lnTo>
                  <a:pt x="8084163" y="6347660"/>
                </a:lnTo>
                <a:lnTo>
                  <a:pt x="0" y="63476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453118" cy="915162"/>
            </a:xfrm>
            <a:custGeom>
              <a:avLst/>
              <a:gdLst/>
              <a:ahLst/>
              <a:cxnLst/>
              <a:rect l="l" t="t" r="r" b="b"/>
              <a:pathLst>
                <a:path w="9453118" h="915162">
                  <a:moveTo>
                    <a:pt x="0" y="0"/>
                  </a:moveTo>
                  <a:lnTo>
                    <a:pt x="9453118" y="0"/>
                  </a:lnTo>
                  <a:lnTo>
                    <a:pt x="9453118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132" b="-151128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9903828" y="3292735"/>
            <a:ext cx="7089858" cy="729195"/>
            <a:chOff x="0" y="0"/>
            <a:chExt cx="9453143" cy="97226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453144" cy="972260"/>
            </a:xfrm>
            <a:custGeom>
              <a:avLst/>
              <a:gdLst/>
              <a:ahLst/>
              <a:cxnLst/>
              <a:rect l="l" t="t" r="r" b="b"/>
              <a:pathLst>
                <a:path w="9453144" h="972260">
                  <a:moveTo>
                    <a:pt x="0" y="0"/>
                  </a:moveTo>
                  <a:lnTo>
                    <a:pt x="9453144" y="0"/>
                  </a:lnTo>
                  <a:lnTo>
                    <a:pt x="9453144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9450" b="-139450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9453143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Typische CSL-Praktiken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3828" y="4282735"/>
            <a:ext cx="466725" cy="466725"/>
            <a:chOff x="0" y="0"/>
            <a:chExt cx="622300" cy="6223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9999916" y="4378823"/>
            <a:ext cx="274510" cy="274510"/>
            <a:chOff x="0" y="0"/>
            <a:chExt cx="366014" cy="366014"/>
          </a:xfrm>
        </p:grpSpPr>
        <p:sp>
          <p:nvSpPr>
            <p:cNvPr id="43" name="Freeform 4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44" name="TextBox 44"/>
          <p:cNvSpPr txBox="1"/>
          <p:nvPr/>
        </p:nvSpPr>
        <p:spPr>
          <a:xfrm>
            <a:off x="10590171" y="4124182"/>
            <a:ext cx="6472152" cy="3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Lehrplanbasiertes CSL in Verbindung mit Pflichtkursen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3828" y="5483828"/>
            <a:ext cx="466725" cy="466725"/>
            <a:chOff x="0" y="0"/>
            <a:chExt cx="622300" cy="6223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9999916" y="5579916"/>
            <a:ext cx="274510" cy="274510"/>
            <a:chOff x="0" y="0"/>
            <a:chExt cx="366014" cy="366014"/>
          </a:xfrm>
        </p:grpSpPr>
        <p:sp>
          <p:nvSpPr>
            <p:cNvPr id="48" name="Freeform 48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49" name="TextBox 49"/>
          <p:cNvSpPr txBox="1"/>
          <p:nvPr/>
        </p:nvSpPr>
        <p:spPr>
          <a:xfrm>
            <a:off x="10590171" y="5325266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Projektbasiertes CSL unter Anwendung interdisziplinärer Problemlösungsmethoden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9903828" y="6684912"/>
            <a:ext cx="466725" cy="466725"/>
            <a:chOff x="0" y="0"/>
            <a:chExt cx="622300" cy="6223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9999916" y="6781000"/>
            <a:ext cx="274510" cy="274510"/>
            <a:chOff x="0" y="0"/>
            <a:chExt cx="366014" cy="366014"/>
          </a:xfrm>
        </p:grpSpPr>
        <p:sp>
          <p:nvSpPr>
            <p:cNvPr id="53" name="Freeform 5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4" name="TextBox 54"/>
          <p:cNvSpPr txBox="1"/>
          <p:nvPr/>
        </p:nvSpPr>
        <p:spPr>
          <a:xfrm>
            <a:off x="10590171" y="6526359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Projekte zur Überwachung der biologischen Vielfalt und zum Schutz natürlicher Ressourcen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9903828" y="7886005"/>
            <a:ext cx="466725" cy="466725"/>
            <a:chOff x="0" y="0"/>
            <a:chExt cx="622300" cy="6223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9999916" y="7982093"/>
            <a:ext cx="274510" cy="274510"/>
            <a:chOff x="0" y="0"/>
            <a:chExt cx="366014" cy="366014"/>
          </a:xfrm>
        </p:grpSpPr>
        <p:sp>
          <p:nvSpPr>
            <p:cNvPr id="58" name="Freeform 58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9" name="TextBox 59"/>
          <p:cNvSpPr txBox="1"/>
          <p:nvPr/>
        </p:nvSpPr>
        <p:spPr>
          <a:xfrm>
            <a:off x="10590171" y="7727442"/>
            <a:ext cx="647215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Lösungen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für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lokale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Unternehmer:innen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Organisationen</a:t>
            </a:r>
            <a:endParaRPr lang="en-US" sz="1800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SERBIEN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1" name="Freeform 11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Ordnen Sie die CSL-Aktivitäten dem Lehrplan zu: Vorbereitung, Durchführung und Nachbesprechung.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1" name="Freeform 21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Entwickeln Sie Partnerschaften mit gemeinnützigen Organisationen, um sinnvolle Möglichkeiten für soziales Engagement zu schaffen.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1" name="Freeform 31" descr="/home/claude/work/icons/wi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flexible Formate: kurzfristige Projekte, langfristige Partnerschaften oder integrierte Komponenten.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1" name="Freeform 41" descr="/home/claude/work/icons/sca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Gleichgewichtstheorie, praktische Erfahrung, angeleitete Reflexion und Fallanalyse.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8" name="Group 48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1" name="Freeform 51" descr="/home/claude/work/icons/shiel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6" name="TextBox 5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Hindernisse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können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durch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Schulungen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IKT-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Kompetenzen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klarere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Projektziele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beseitigt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werden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823608" y="937336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Übertragbare</a:t>
            </a:r>
            <a:r>
              <a:rPr lang="en-US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Erkenntnisse</a:t>
            </a:r>
            <a:r>
              <a:rPr lang="en-US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LANDBEISPIEL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823036"/>
            <a:ext cx="16609333" cy="718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Slowakei: Professionelle Zusammenarbeit und Beschäftigungsfähigkeit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99072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Das </a:t>
              </a:r>
              <a:r>
                <a:rPr lang="en-US" sz="202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slowakische</a:t>
              </a: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Beispiel</a:t>
              </a: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verknüpft</a:t>
              </a: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universitäre</a:t>
              </a: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Lehre</a:t>
              </a: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mit</a:t>
              </a: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Arbeitgeber:innen</a:t>
              </a: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, </a:t>
              </a:r>
              <a:r>
                <a:rPr lang="en-US" sz="202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Praktika</a:t>
              </a: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und </a:t>
              </a:r>
              <a:r>
                <a:rPr lang="en-US" sz="202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regionaler</a:t>
              </a: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Entwicklung</a:t>
              </a:r>
              <a:r>
                <a:rPr lang="en-US" sz="202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.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06920" y="2934557"/>
            <a:ext cx="8084163" cy="6347660"/>
          </a:xfrm>
          <a:custGeom>
            <a:avLst/>
            <a:gdLst/>
            <a:ahLst/>
            <a:cxnLst/>
            <a:rect l="l" t="t" r="r" b="b"/>
            <a:pathLst>
              <a:path w="8084163" h="6347660">
                <a:moveTo>
                  <a:pt x="0" y="0"/>
                </a:moveTo>
                <a:lnTo>
                  <a:pt x="8084163" y="0"/>
                </a:lnTo>
                <a:lnTo>
                  <a:pt x="8084163" y="6347660"/>
                </a:lnTo>
                <a:lnTo>
                  <a:pt x="0" y="6347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453118" cy="915162"/>
            </a:xfrm>
            <a:custGeom>
              <a:avLst/>
              <a:gdLst/>
              <a:ahLst/>
              <a:cxnLst/>
              <a:rect l="l" t="t" r="r" b="b"/>
              <a:pathLst>
                <a:path w="9453118" h="915162">
                  <a:moveTo>
                    <a:pt x="0" y="0"/>
                  </a:moveTo>
                  <a:lnTo>
                    <a:pt x="9453118" y="0"/>
                  </a:lnTo>
                  <a:lnTo>
                    <a:pt x="9453118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132" b="-151128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304039" y="3292735"/>
            <a:ext cx="7089858" cy="729195"/>
            <a:chOff x="0" y="0"/>
            <a:chExt cx="9453143" cy="9722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453144" cy="972260"/>
            </a:xfrm>
            <a:custGeom>
              <a:avLst/>
              <a:gdLst/>
              <a:ahLst/>
              <a:cxnLst/>
              <a:rect l="l" t="t" r="r" b="b"/>
              <a:pathLst>
                <a:path w="9453144" h="972260">
                  <a:moveTo>
                    <a:pt x="0" y="0"/>
                  </a:moveTo>
                  <a:lnTo>
                    <a:pt x="9453144" y="0"/>
                  </a:lnTo>
                  <a:lnTo>
                    <a:pt x="9453144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9450" b="-139450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9453143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Kontext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04039" y="4282735"/>
            <a:ext cx="466725" cy="466725"/>
            <a:chOff x="0" y="0"/>
            <a:chExt cx="622300" cy="6223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00127" y="4378823"/>
            <a:ext cx="274510" cy="274510"/>
            <a:chOff x="0" y="0"/>
            <a:chExt cx="366014" cy="366014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990373" y="4124182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CSL ist eine aufstrebende Praxis, die auf Innovations- und Beschäftigungsstrategien ausgerichtet ist.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5884193"/>
            <a:ext cx="466725" cy="466725"/>
            <a:chOff x="0" y="0"/>
            <a:chExt cx="622300" cy="6223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400127" y="5980281"/>
            <a:ext cx="274510" cy="274510"/>
            <a:chOff x="0" y="0"/>
            <a:chExt cx="366014" cy="366014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1990373" y="5725630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EUBA hat die Zusammenarbeit mit dem professionellen Bereich ausgebaut.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304039" y="7485640"/>
            <a:ext cx="466725" cy="466725"/>
            <a:chOff x="0" y="0"/>
            <a:chExt cx="622300" cy="6223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00127" y="7581729"/>
            <a:ext cx="274510" cy="274510"/>
            <a:chOff x="0" y="0"/>
            <a:chExt cx="366014" cy="366014"/>
          </a:xfrm>
        </p:grpSpPr>
        <p:sp>
          <p:nvSpPr>
            <p:cNvPr id="32" name="Freeform 3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33" name="TextBox 33"/>
          <p:cNvSpPr txBox="1"/>
          <p:nvPr/>
        </p:nvSpPr>
        <p:spPr>
          <a:xfrm>
            <a:off x="1990373" y="7327078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Die UMB und die Universität Prešov zeigen lehrplan- und projektbasierte CSL-Konzepte.</a:t>
            </a:r>
          </a:p>
        </p:txBody>
      </p:sp>
      <p:sp>
        <p:nvSpPr>
          <p:cNvPr id="34" name="Freeform 34"/>
          <p:cNvSpPr/>
          <p:nvPr/>
        </p:nvSpPr>
        <p:spPr>
          <a:xfrm>
            <a:off x="9406709" y="2934557"/>
            <a:ext cx="8084163" cy="6347660"/>
          </a:xfrm>
          <a:custGeom>
            <a:avLst/>
            <a:gdLst/>
            <a:ahLst/>
            <a:cxnLst/>
            <a:rect l="l" t="t" r="r" b="b"/>
            <a:pathLst>
              <a:path w="8084163" h="6347660">
                <a:moveTo>
                  <a:pt x="0" y="0"/>
                </a:moveTo>
                <a:lnTo>
                  <a:pt x="8084163" y="0"/>
                </a:lnTo>
                <a:lnTo>
                  <a:pt x="8084163" y="6347660"/>
                </a:lnTo>
                <a:lnTo>
                  <a:pt x="0" y="63476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453118" cy="915162"/>
            </a:xfrm>
            <a:custGeom>
              <a:avLst/>
              <a:gdLst/>
              <a:ahLst/>
              <a:cxnLst/>
              <a:rect l="l" t="t" r="r" b="b"/>
              <a:pathLst>
                <a:path w="9453118" h="915162">
                  <a:moveTo>
                    <a:pt x="0" y="0"/>
                  </a:moveTo>
                  <a:lnTo>
                    <a:pt x="9453118" y="0"/>
                  </a:lnTo>
                  <a:lnTo>
                    <a:pt x="9453118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132" b="-151128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9903828" y="3292735"/>
            <a:ext cx="7089858" cy="729195"/>
            <a:chOff x="0" y="0"/>
            <a:chExt cx="9453143" cy="97226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453144" cy="972260"/>
            </a:xfrm>
            <a:custGeom>
              <a:avLst/>
              <a:gdLst/>
              <a:ahLst/>
              <a:cxnLst/>
              <a:rect l="l" t="t" r="r" b="b"/>
              <a:pathLst>
                <a:path w="9453144" h="972260">
                  <a:moveTo>
                    <a:pt x="0" y="0"/>
                  </a:moveTo>
                  <a:lnTo>
                    <a:pt x="9453144" y="0"/>
                  </a:lnTo>
                  <a:lnTo>
                    <a:pt x="9453144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9450" b="-139450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9453143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Typische CSL-Praktiken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3828" y="4282735"/>
            <a:ext cx="466725" cy="466725"/>
            <a:chOff x="0" y="0"/>
            <a:chExt cx="622300" cy="6223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9999916" y="4378823"/>
            <a:ext cx="274510" cy="274510"/>
            <a:chOff x="0" y="0"/>
            <a:chExt cx="366014" cy="366014"/>
          </a:xfrm>
        </p:grpSpPr>
        <p:sp>
          <p:nvSpPr>
            <p:cNvPr id="43" name="Freeform 4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44" name="TextBox 44"/>
          <p:cNvSpPr txBox="1"/>
          <p:nvPr/>
        </p:nvSpPr>
        <p:spPr>
          <a:xfrm>
            <a:off x="10590171" y="4124182"/>
            <a:ext cx="6472152" cy="3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Unternehmertum in der Praxis und wirtschaftsorientierte Projekte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3828" y="5483828"/>
            <a:ext cx="466725" cy="466725"/>
            <a:chOff x="0" y="0"/>
            <a:chExt cx="622300" cy="6223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9999916" y="5579916"/>
            <a:ext cx="274510" cy="274510"/>
            <a:chOff x="0" y="0"/>
            <a:chExt cx="366014" cy="366014"/>
          </a:xfrm>
        </p:grpSpPr>
        <p:sp>
          <p:nvSpPr>
            <p:cNvPr id="48" name="Freeform 48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49" name="TextBox 49"/>
          <p:cNvSpPr txBox="1"/>
          <p:nvPr/>
        </p:nvSpPr>
        <p:spPr>
          <a:xfrm>
            <a:off x="10590171" y="5325266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Studierende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arbeiten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mit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Unternehmen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NGOs und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aus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der Gemeinde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zusammen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9903828" y="6684912"/>
            <a:ext cx="466725" cy="466725"/>
            <a:chOff x="0" y="0"/>
            <a:chExt cx="622300" cy="6223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9999916" y="6781000"/>
            <a:ext cx="274510" cy="274510"/>
            <a:chOff x="0" y="0"/>
            <a:chExt cx="366014" cy="366014"/>
          </a:xfrm>
        </p:grpSpPr>
        <p:sp>
          <p:nvSpPr>
            <p:cNvPr id="53" name="Freeform 5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4" name="TextBox 54"/>
          <p:cNvSpPr txBox="1"/>
          <p:nvPr/>
        </p:nvSpPr>
        <p:spPr>
          <a:xfrm>
            <a:off x="10590171" y="6526359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Aktivitäten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des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Karrierezentrums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Jobmessen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Partner:innenvermittlung</a:t>
            </a:r>
            <a:endParaRPr lang="en-US" sz="1800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55" name="Group 55"/>
          <p:cNvGrpSpPr/>
          <p:nvPr/>
        </p:nvGrpSpPr>
        <p:grpSpPr>
          <a:xfrm>
            <a:off x="9903828" y="7886005"/>
            <a:ext cx="466725" cy="466725"/>
            <a:chOff x="0" y="0"/>
            <a:chExt cx="622300" cy="6223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9999916" y="7982093"/>
            <a:ext cx="274510" cy="274510"/>
            <a:chOff x="0" y="0"/>
            <a:chExt cx="366014" cy="366014"/>
          </a:xfrm>
        </p:grpSpPr>
        <p:sp>
          <p:nvSpPr>
            <p:cNvPr id="58" name="Freeform 58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9" name="TextBox 59"/>
          <p:cNvSpPr txBox="1"/>
          <p:nvPr/>
        </p:nvSpPr>
        <p:spPr>
          <a:xfrm>
            <a:off x="10590171" y="7727442"/>
            <a:ext cx="6472152" cy="3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SARIO-Projekte verbinden Universitäten mit Unternehmen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SLOWAKEI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Übertragbare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Erkenntnisse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Theorieeinheiten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wechseln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Praxiseinheiten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ab, die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Vertreter:innen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Unternehmens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Nichtregierungsorganisation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geleitet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werden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fl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eine semesterlange PBL-Struktur: Problemdefinition, Teambildung, Planung, Durchführung, Validierung und Präsentation.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Entwickeln Sie die 4 Cs: kritisches Denken, Kreativität, Zusammenarbeit und Kommunikation.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Methoden wie Belbin, Systemisches Denken, Design Thinking und Lean Startup.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briefcas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Beschäftigungsfähigkeit soll durch Karrierezentren, Praktika, Jobmessen und Startup-Inkubatoren gestärkt werden.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LANDBEISPIEL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823036"/>
            <a:ext cx="16609333" cy="718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Griechenland: Unterrichtspraxis und gesellschaftliches Engagement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99072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Das griechische Beispiel zeigt die Integration von CSL in Bildung, Sprachenlernen und soziale Inklusion.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06920" y="2934557"/>
            <a:ext cx="8084163" cy="6347660"/>
          </a:xfrm>
          <a:custGeom>
            <a:avLst/>
            <a:gdLst/>
            <a:ahLst/>
            <a:cxnLst/>
            <a:rect l="l" t="t" r="r" b="b"/>
            <a:pathLst>
              <a:path w="8084163" h="6347660">
                <a:moveTo>
                  <a:pt x="0" y="0"/>
                </a:moveTo>
                <a:lnTo>
                  <a:pt x="8084163" y="0"/>
                </a:lnTo>
                <a:lnTo>
                  <a:pt x="8084163" y="6347660"/>
                </a:lnTo>
                <a:lnTo>
                  <a:pt x="0" y="6347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453118" cy="915162"/>
            </a:xfrm>
            <a:custGeom>
              <a:avLst/>
              <a:gdLst/>
              <a:ahLst/>
              <a:cxnLst/>
              <a:rect l="l" t="t" r="r" b="b"/>
              <a:pathLst>
                <a:path w="9453118" h="915162">
                  <a:moveTo>
                    <a:pt x="0" y="0"/>
                  </a:moveTo>
                  <a:lnTo>
                    <a:pt x="9453118" y="0"/>
                  </a:lnTo>
                  <a:lnTo>
                    <a:pt x="9453118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132" b="-151128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304039" y="3292735"/>
            <a:ext cx="7089858" cy="729195"/>
            <a:chOff x="0" y="0"/>
            <a:chExt cx="9453143" cy="9722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453144" cy="972260"/>
            </a:xfrm>
            <a:custGeom>
              <a:avLst/>
              <a:gdLst/>
              <a:ahLst/>
              <a:cxnLst/>
              <a:rect l="l" t="t" r="r" b="b"/>
              <a:pathLst>
                <a:path w="9453144" h="972260">
                  <a:moveTo>
                    <a:pt x="0" y="0"/>
                  </a:moveTo>
                  <a:lnTo>
                    <a:pt x="9453144" y="0"/>
                  </a:lnTo>
                  <a:lnTo>
                    <a:pt x="9453144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9450" b="-139450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9453143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Kontext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04039" y="4282735"/>
            <a:ext cx="466725" cy="466725"/>
            <a:chOff x="0" y="0"/>
            <a:chExt cx="622300" cy="6223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00127" y="4378823"/>
            <a:ext cx="274510" cy="274510"/>
            <a:chOff x="0" y="0"/>
            <a:chExt cx="366014" cy="366014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990373" y="4124182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Mikro-Zertifikate befinden sich noch in einem frühen Stadium, werden aber zunehmend anerkannt.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5884193"/>
            <a:ext cx="466725" cy="466725"/>
            <a:chOff x="0" y="0"/>
            <a:chExt cx="622300" cy="6223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400127" y="5980281"/>
            <a:ext cx="274510" cy="274510"/>
            <a:chOff x="0" y="0"/>
            <a:chExt cx="366014" cy="366014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1990373" y="5725630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CSL wird als Ergänzung zu Beschäftigungsfähigkeit, sozialem Engagement und lebenslangem Lernen betrachtet.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304039" y="7485640"/>
            <a:ext cx="466725" cy="466725"/>
            <a:chOff x="0" y="0"/>
            <a:chExt cx="622300" cy="6223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00127" y="7581729"/>
            <a:ext cx="274510" cy="274510"/>
            <a:chOff x="0" y="0"/>
            <a:chExt cx="366014" cy="366014"/>
          </a:xfrm>
        </p:grpSpPr>
        <p:sp>
          <p:nvSpPr>
            <p:cNvPr id="32" name="Freeform 3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33" name="TextBox 33"/>
          <p:cNvSpPr txBox="1"/>
          <p:nvPr/>
        </p:nvSpPr>
        <p:spPr>
          <a:xfrm>
            <a:off x="1990373" y="7327078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Universitätskurse verbinden Theorie, Praxis und gesellschaftliches Engagement.</a:t>
            </a:r>
          </a:p>
        </p:txBody>
      </p:sp>
      <p:sp>
        <p:nvSpPr>
          <p:cNvPr id="34" name="Freeform 34"/>
          <p:cNvSpPr/>
          <p:nvPr/>
        </p:nvSpPr>
        <p:spPr>
          <a:xfrm>
            <a:off x="9406709" y="2934557"/>
            <a:ext cx="8084163" cy="6347660"/>
          </a:xfrm>
          <a:custGeom>
            <a:avLst/>
            <a:gdLst/>
            <a:ahLst/>
            <a:cxnLst/>
            <a:rect l="l" t="t" r="r" b="b"/>
            <a:pathLst>
              <a:path w="8084163" h="6347660">
                <a:moveTo>
                  <a:pt x="0" y="0"/>
                </a:moveTo>
                <a:lnTo>
                  <a:pt x="8084163" y="0"/>
                </a:lnTo>
                <a:lnTo>
                  <a:pt x="8084163" y="6347660"/>
                </a:lnTo>
                <a:lnTo>
                  <a:pt x="0" y="63476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453118" cy="915162"/>
            </a:xfrm>
            <a:custGeom>
              <a:avLst/>
              <a:gdLst/>
              <a:ahLst/>
              <a:cxnLst/>
              <a:rect l="l" t="t" r="r" b="b"/>
              <a:pathLst>
                <a:path w="9453118" h="915162">
                  <a:moveTo>
                    <a:pt x="0" y="0"/>
                  </a:moveTo>
                  <a:lnTo>
                    <a:pt x="9453118" y="0"/>
                  </a:lnTo>
                  <a:lnTo>
                    <a:pt x="9453118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132" b="-151128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9903828" y="3292735"/>
            <a:ext cx="7089858" cy="729195"/>
            <a:chOff x="0" y="0"/>
            <a:chExt cx="9453143" cy="97226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453144" cy="972260"/>
            </a:xfrm>
            <a:custGeom>
              <a:avLst/>
              <a:gdLst/>
              <a:ahLst/>
              <a:cxnLst/>
              <a:rect l="l" t="t" r="r" b="b"/>
              <a:pathLst>
                <a:path w="9453144" h="972260">
                  <a:moveTo>
                    <a:pt x="0" y="0"/>
                  </a:moveTo>
                  <a:lnTo>
                    <a:pt x="9453144" y="0"/>
                  </a:lnTo>
                  <a:lnTo>
                    <a:pt x="9453144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9450" b="-139450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9453143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Typische CSL-Praktiken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3828" y="4282735"/>
            <a:ext cx="466725" cy="466725"/>
            <a:chOff x="0" y="0"/>
            <a:chExt cx="622300" cy="6223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9999916" y="4378823"/>
            <a:ext cx="274510" cy="274510"/>
            <a:chOff x="0" y="0"/>
            <a:chExt cx="366014" cy="366014"/>
          </a:xfrm>
        </p:grpSpPr>
        <p:sp>
          <p:nvSpPr>
            <p:cNvPr id="43" name="Freeform 4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44" name="TextBox 44"/>
          <p:cNvSpPr txBox="1"/>
          <p:nvPr/>
        </p:nvSpPr>
        <p:spPr>
          <a:xfrm>
            <a:off x="10590171" y="4124182"/>
            <a:ext cx="6472152" cy="3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Lehrpraktikum an der Nationalen und Kapodistrias-Universität Athen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3828" y="5483828"/>
            <a:ext cx="466725" cy="466725"/>
            <a:chOff x="0" y="0"/>
            <a:chExt cx="622300" cy="6223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9999916" y="5579916"/>
            <a:ext cx="274510" cy="274510"/>
            <a:chOff x="0" y="0"/>
            <a:chExt cx="366014" cy="366014"/>
          </a:xfrm>
        </p:grpSpPr>
        <p:sp>
          <p:nvSpPr>
            <p:cNvPr id="48" name="Freeform 48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49" name="TextBox 49"/>
          <p:cNvSpPr txBox="1"/>
          <p:nvPr/>
        </p:nvSpPr>
        <p:spPr>
          <a:xfrm>
            <a:off x="10590171" y="5325266"/>
            <a:ext cx="6472152" cy="57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Gemeindebasierter Englischunterricht und Mikro-Lehrveranstaltungen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9903828" y="6684912"/>
            <a:ext cx="466725" cy="466725"/>
            <a:chOff x="0" y="0"/>
            <a:chExt cx="622300" cy="6223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9999916" y="6781000"/>
            <a:ext cx="274510" cy="274510"/>
            <a:chOff x="0" y="0"/>
            <a:chExt cx="366014" cy="366014"/>
          </a:xfrm>
        </p:grpSpPr>
        <p:sp>
          <p:nvSpPr>
            <p:cNvPr id="53" name="Freeform 5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4" name="TextBox 54"/>
          <p:cNvSpPr txBox="1"/>
          <p:nvPr/>
        </p:nvSpPr>
        <p:spPr>
          <a:xfrm>
            <a:off x="10590171" y="6526359"/>
            <a:ext cx="6472152" cy="312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Bildungs-, Alphabetisierungs- und interkulturelle Dialogprojekte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9903828" y="7886005"/>
            <a:ext cx="466725" cy="466725"/>
            <a:chOff x="0" y="0"/>
            <a:chExt cx="622300" cy="6223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9999916" y="7982093"/>
            <a:ext cx="274510" cy="274510"/>
            <a:chOff x="0" y="0"/>
            <a:chExt cx="366014" cy="366014"/>
          </a:xfrm>
        </p:grpSpPr>
        <p:sp>
          <p:nvSpPr>
            <p:cNvPr id="58" name="Freeform 58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9" name="TextBox 59"/>
          <p:cNvSpPr txBox="1"/>
          <p:nvPr/>
        </p:nvSpPr>
        <p:spPr>
          <a:xfrm>
            <a:off x="10590171" y="772744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</a:pP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NGO-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Kooperationen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zur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Unterstützung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von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Geflüchteten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Migrant:innen</a:t>
            </a:r>
            <a:endParaRPr lang="en-US" sz="1800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GRIECHENLAND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Übertragbare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Erkenntnisse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boo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Bereiten Sie die Studierenden auf die CSL-Theorie, die Projektziele und die ethischen Richtlinien vor.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die Beobachtung in der Gemeinschaft, um authentische Bedürfnisse von Lernenden oder der Gemeinschaft zu ermitteln.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Erfordern praktische Maßnahmen wie Mikro-Lehre, Unterrichtsgestaltung oder Unterstützung durch die Gemeinschaft.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Videoanalysen, Feedback von Gleichaltrigen und reflektierende Essays, um das Lernen zu vertiefen.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Beurteilen Sie den Prozess anhand von Unterrichtsentwürfen, Beobachtungsberichten, Aufzeichnungen und Reflexionen.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SYNTHESE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Länderübergreifender Vergleich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76300" y="2814818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Österreich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76300" y="3262474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Anwendungsorientierte, praxisnahe Kurse mit Einbindung von Unternehmen und professionellen Netzwerken.</a:t>
            </a:r>
          </a:p>
        </p:txBody>
      </p:sp>
      <p:sp>
        <p:nvSpPr>
          <p:cNvPr id="15" name="Freeform 15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19" name="Freeform 19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2476300" y="4206707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Slowenien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654363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Karrierezentren, lokale Partnerschaften und ein klarer vierstufiger CSL-Zyklus.</a:t>
            </a:r>
          </a:p>
        </p:txBody>
      </p:sp>
      <p:sp>
        <p:nvSpPr>
          <p:cNvPr id="22" name="Freeform 22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26" name="Freeform 26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2476300" y="5598595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Serbien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476300" y="6046251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Neue Formen gemeinschaftsbasierter und interdisziplinärer Projektarbeit.</a:t>
            </a:r>
          </a:p>
        </p:txBody>
      </p:sp>
      <p:sp>
        <p:nvSpPr>
          <p:cNvPr id="29" name="Freeform 29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33" name="Freeform 33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2476300" y="6990483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Slowakei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476300" y="7447664"/>
            <a:ext cx="13995768" cy="576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80"/>
              </a:lnSpc>
            </a:pPr>
            <a:r>
              <a:rPr lang="en-US" sz="1782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Arbeitgeber:innenbezogenes</a:t>
            </a:r>
            <a:r>
              <a:rPr lang="en-US" sz="1782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782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problemorientiertes</a:t>
            </a:r>
            <a:r>
              <a:rPr lang="en-US" sz="1782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782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Lernen</a:t>
            </a:r>
            <a:r>
              <a:rPr lang="en-US" sz="1782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(PBL), </a:t>
            </a:r>
            <a:r>
              <a:rPr lang="en-US" sz="1782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Unterstützung</a:t>
            </a:r>
            <a:r>
              <a:rPr lang="en-US" sz="1782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782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durch</a:t>
            </a:r>
            <a:r>
              <a:rPr lang="en-US" sz="1782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782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Karrierezentren</a:t>
            </a:r>
            <a:r>
              <a:rPr lang="en-US" sz="1782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782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Wege</a:t>
            </a:r>
            <a:r>
              <a:rPr lang="en-US" sz="1782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782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zur</a:t>
            </a:r>
            <a:r>
              <a:rPr lang="en-US" sz="1782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782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Verbesserung</a:t>
            </a:r>
            <a:r>
              <a:rPr lang="en-US" sz="1782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der </a:t>
            </a:r>
            <a:r>
              <a:rPr lang="en-US" sz="1782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Beschäftigungsfähigkeit</a:t>
            </a:r>
            <a:r>
              <a:rPr lang="en-US" sz="1782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6" name="Freeform 36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7" name="Group 37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40" name="Freeform 40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2476300" y="8382371"/>
            <a:ext cx="13995768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Griechenland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476300" y="8830037"/>
            <a:ext cx="13995768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Lehrpraktikum, Mikro-Lehre und inklusive Einbindung der Gemeinschaft.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41703"/>
            <a:ext cx="18479700" cy="11265779"/>
            <a:chOff x="0" y="0"/>
            <a:chExt cx="24639600" cy="150210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639651" cy="15021052"/>
            </a:xfrm>
            <a:custGeom>
              <a:avLst/>
              <a:gdLst/>
              <a:ahLst/>
              <a:cxnLst/>
              <a:rect l="l" t="t" r="r" b="b"/>
              <a:pathLst>
                <a:path w="24639651" h="15021052">
                  <a:moveTo>
                    <a:pt x="0" y="0"/>
                  </a:moveTo>
                  <a:lnTo>
                    <a:pt x="24639651" y="0"/>
                  </a:lnTo>
                  <a:lnTo>
                    <a:pt x="24639651" y="15021052"/>
                  </a:lnTo>
                  <a:lnTo>
                    <a:pt x="0" y="15021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7000"/>
              </a:blip>
              <a:stretch>
                <a:fillRect t="-4750" b="-475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SYNTHESE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3" name="Freeform 13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Als Ausgangspunkt für das Lernen werden reale Probleme genutzt.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3" name="Freeform 23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Externe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sorgen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Authentizität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Feedback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berufliche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Relevanz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3" name="Freeform 33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arbeiten aktiv, in der Regel in Teams, an Ergebnissen, die über den Unterricht hinaus Bedeutung haben.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3" name="Freeform 43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Reflexion ist strukturiert und mit akademischer Theorie und beruflicher Entwicklung verknüpft.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3" name="Freeform 53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Beurteilung vereint Lernprozess, praktische Ergebnisse und Kompetenznachweise.</a:t>
              </a:r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Welche Beispiele sind landesweit üblich?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SYNTHESE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1400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Welche Unterschiede gibt es in den verschiedenen Beispielen im ganzen Land?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Institutionalisierungsgrad: von neuen praktischen Ansätzen bis hin zu etablierten Kursmodellen.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Dominante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: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Unternehmen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NGOs,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Kommunen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Schulen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Gemeinschaftsorganisationen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Hauptsektoren: Wirtschaft, Management, Bildung, Sozialarbeit, Umwelt oder digitale Innovation.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Nutzung digitaler Werkzeuge und virtueller CSL-Formate.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Grad der formalen Anerkennung durch Mikro-Zertifikate, Abzeichen oder Bewertungsrahmen.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880186"/>
            <a:ext cx="16609333" cy="63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3"/>
              </a:lnSpc>
            </a:pPr>
            <a:r>
              <a:rPr lang="en-US" sz="42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Praktische</a:t>
            </a:r>
            <a:r>
              <a:rPr lang="en-US" sz="42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Gestaltungsprinzipien</a:t>
            </a:r>
            <a:r>
              <a:rPr lang="en-US" sz="42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42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42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Eine kompakte Checkliste für die Umsetzung von Kapitel 3 in die Unterrichtspraxis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06920" y="2865930"/>
            <a:ext cx="8152648" cy="2041979"/>
          </a:xfrm>
          <a:custGeom>
            <a:avLst/>
            <a:gdLst/>
            <a:ahLst/>
            <a:cxnLst/>
            <a:rect l="l" t="t" r="r" b="b"/>
            <a:pathLst>
              <a:path w="8152648" h="2041979">
                <a:moveTo>
                  <a:pt x="0" y="0"/>
                </a:moveTo>
                <a:lnTo>
                  <a:pt x="8152647" y="0"/>
                </a:lnTo>
                <a:lnTo>
                  <a:pt x="8152647" y="2041979"/>
                </a:lnTo>
                <a:lnTo>
                  <a:pt x="0" y="20419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070686" y="3543786"/>
            <a:ext cx="686372" cy="686372"/>
            <a:chOff x="0" y="0"/>
            <a:chExt cx="915162" cy="91516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249128" y="3722227"/>
            <a:ext cx="329470" cy="329470"/>
            <a:chOff x="0" y="0"/>
            <a:chExt cx="439293" cy="439293"/>
          </a:xfrm>
        </p:grpSpPr>
        <p:sp>
          <p:nvSpPr>
            <p:cNvPr id="17" name="Freeform 1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990373" y="2882608"/>
            <a:ext cx="6678054" cy="2008680"/>
            <a:chOff x="0" y="0"/>
            <a:chExt cx="8904072" cy="26782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904097" cy="2678176"/>
            </a:xfrm>
            <a:custGeom>
              <a:avLst/>
              <a:gdLst/>
              <a:ahLst/>
              <a:cxnLst/>
              <a:rect l="l" t="t" r="r" b="b"/>
              <a:pathLst>
                <a:path w="8904097" h="2678176">
                  <a:moveTo>
                    <a:pt x="0" y="0"/>
                  </a:moveTo>
                  <a:lnTo>
                    <a:pt x="8904097" y="0"/>
                  </a:lnTo>
                  <a:lnTo>
                    <a:pt x="8904097" y="2678176"/>
                  </a:lnTo>
                  <a:lnTo>
                    <a:pt x="0" y="26781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35" b="-14737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990373" y="2854033"/>
            <a:ext cx="6678054" cy="2037255"/>
            <a:chOff x="0" y="0"/>
            <a:chExt cx="8904072" cy="27163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904072" cy="2716341"/>
            </a:xfrm>
            <a:custGeom>
              <a:avLst/>
              <a:gdLst/>
              <a:ahLst/>
              <a:cxnLst/>
              <a:rect l="l" t="t" r="r" b="b"/>
              <a:pathLst>
                <a:path w="8904072" h="2716341">
                  <a:moveTo>
                    <a:pt x="0" y="0"/>
                  </a:moveTo>
                  <a:lnTo>
                    <a:pt x="8904072" y="0"/>
                  </a:lnTo>
                  <a:lnTo>
                    <a:pt x="8904072" y="2716341"/>
                  </a:lnTo>
                  <a:lnTo>
                    <a:pt x="0" y="27163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871" b="-13871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904072" cy="27544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Fangen Sie klein an: Integrieren Sie eine sinnvolle CSL-Aktivität in einen bestehenden Kurs.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9338081" y="2865930"/>
            <a:ext cx="8152648" cy="2041979"/>
          </a:xfrm>
          <a:custGeom>
            <a:avLst/>
            <a:gdLst/>
            <a:ahLst/>
            <a:cxnLst/>
            <a:rect l="l" t="t" r="r" b="b"/>
            <a:pathLst>
              <a:path w="8152648" h="2041979">
                <a:moveTo>
                  <a:pt x="0" y="0"/>
                </a:moveTo>
                <a:lnTo>
                  <a:pt x="8152648" y="0"/>
                </a:lnTo>
                <a:lnTo>
                  <a:pt x="8152648" y="2041979"/>
                </a:lnTo>
                <a:lnTo>
                  <a:pt x="0" y="20419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9601848" y="3543786"/>
            <a:ext cx="686372" cy="686372"/>
            <a:chOff x="0" y="0"/>
            <a:chExt cx="915162" cy="91516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9780289" y="3722227"/>
            <a:ext cx="329470" cy="329470"/>
            <a:chOff x="0" y="0"/>
            <a:chExt cx="439293" cy="439293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10521534" y="2882608"/>
            <a:ext cx="6678054" cy="2008680"/>
            <a:chOff x="0" y="0"/>
            <a:chExt cx="8904072" cy="26782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904097" cy="2678176"/>
            </a:xfrm>
            <a:custGeom>
              <a:avLst/>
              <a:gdLst/>
              <a:ahLst/>
              <a:cxnLst/>
              <a:rect l="l" t="t" r="r" b="b"/>
              <a:pathLst>
                <a:path w="8904097" h="2678176">
                  <a:moveTo>
                    <a:pt x="0" y="0"/>
                  </a:moveTo>
                  <a:lnTo>
                    <a:pt x="8904097" y="0"/>
                  </a:lnTo>
                  <a:lnTo>
                    <a:pt x="8904097" y="2678176"/>
                  </a:lnTo>
                  <a:lnTo>
                    <a:pt x="0" y="26781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35" b="-14737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10521534" y="2854033"/>
            <a:ext cx="6678054" cy="2037255"/>
            <a:chOff x="0" y="0"/>
            <a:chExt cx="8904072" cy="271634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904072" cy="2716341"/>
            </a:xfrm>
            <a:custGeom>
              <a:avLst/>
              <a:gdLst/>
              <a:ahLst/>
              <a:cxnLst/>
              <a:rect l="l" t="t" r="r" b="b"/>
              <a:pathLst>
                <a:path w="8904072" h="2716341">
                  <a:moveTo>
                    <a:pt x="0" y="0"/>
                  </a:moveTo>
                  <a:lnTo>
                    <a:pt x="8904072" y="0"/>
                  </a:lnTo>
                  <a:lnTo>
                    <a:pt x="8904072" y="2716341"/>
                  </a:lnTo>
                  <a:lnTo>
                    <a:pt x="0" y="27163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871" b="-1387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8904072" cy="27544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Wählen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realen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Partner:innenbedarf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der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den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Lernzielen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des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Kurses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passt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806920" y="5121688"/>
            <a:ext cx="8152648" cy="2041979"/>
          </a:xfrm>
          <a:custGeom>
            <a:avLst/>
            <a:gdLst/>
            <a:ahLst/>
            <a:cxnLst/>
            <a:rect l="l" t="t" r="r" b="b"/>
            <a:pathLst>
              <a:path w="8152648" h="2041979">
                <a:moveTo>
                  <a:pt x="0" y="0"/>
                </a:moveTo>
                <a:lnTo>
                  <a:pt x="8152647" y="0"/>
                </a:lnTo>
                <a:lnTo>
                  <a:pt x="8152647" y="2041979"/>
                </a:lnTo>
                <a:lnTo>
                  <a:pt x="0" y="20419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1070686" y="5799544"/>
            <a:ext cx="686372" cy="686372"/>
            <a:chOff x="0" y="0"/>
            <a:chExt cx="915162" cy="91516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249128" y="5977985"/>
            <a:ext cx="329470" cy="329470"/>
            <a:chOff x="0" y="0"/>
            <a:chExt cx="439293" cy="439293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1990373" y="5138366"/>
            <a:ext cx="6678054" cy="2008680"/>
            <a:chOff x="0" y="0"/>
            <a:chExt cx="8904072" cy="26782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904097" cy="2678176"/>
            </a:xfrm>
            <a:custGeom>
              <a:avLst/>
              <a:gdLst/>
              <a:ahLst/>
              <a:cxnLst/>
              <a:rect l="l" t="t" r="r" b="b"/>
              <a:pathLst>
                <a:path w="8904097" h="2678176">
                  <a:moveTo>
                    <a:pt x="0" y="0"/>
                  </a:moveTo>
                  <a:lnTo>
                    <a:pt x="8904097" y="0"/>
                  </a:lnTo>
                  <a:lnTo>
                    <a:pt x="8904097" y="2678176"/>
                  </a:lnTo>
                  <a:lnTo>
                    <a:pt x="0" y="26781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35" b="-14737"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>
            <a:off x="1990373" y="5109791"/>
            <a:ext cx="6678054" cy="2037255"/>
            <a:chOff x="0" y="0"/>
            <a:chExt cx="8904072" cy="271634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904072" cy="2716341"/>
            </a:xfrm>
            <a:custGeom>
              <a:avLst/>
              <a:gdLst/>
              <a:ahLst/>
              <a:cxnLst/>
              <a:rect l="l" t="t" r="r" b="b"/>
              <a:pathLst>
                <a:path w="8904072" h="2716341">
                  <a:moveTo>
                    <a:pt x="0" y="0"/>
                  </a:moveTo>
                  <a:lnTo>
                    <a:pt x="8904072" y="0"/>
                  </a:lnTo>
                  <a:lnTo>
                    <a:pt x="8904072" y="2716341"/>
                  </a:lnTo>
                  <a:lnTo>
                    <a:pt x="0" y="27163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871" b="-1387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904072" cy="27544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Bereiten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Beginn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Zusammenarbeit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9338081" y="5121688"/>
            <a:ext cx="8152648" cy="2041979"/>
          </a:xfrm>
          <a:custGeom>
            <a:avLst/>
            <a:gdLst/>
            <a:ahLst/>
            <a:cxnLst/>
            <a:rect l="l" t="t" r="r" b="b"/>
            <a:pathLst>
              <a:path w="8152648" h="2041979">
                <a:moveTo>
                  <a:pt x="0" y="0"/>
                </a:moveTo>
                <a:lnTo>
                  <a:pt x="8152648" y="0"/>
                </a:lnTo>
                <a:lnTo>
                  <a:pt x="8152648" y="2041979"/>
                </a:lnTo>
                <a:lnTo>
                  <a:pt x="0" y="20419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4" name="Group 44"/>
          <p:cNvGrpSpPr/>
          <p:nvPr/>
        </p:nvGrpSpPr>
        <p:grpSpPr>
          <a:xfrm>
            <a:off x="9601848" y="5799544"/>
            <a:ext cx="686372" cy="686372"/>
            <a:chOff x="0" y="0"/>
            <a:chExt cx="915162" cy="91516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9780289" y="5977985"/>
            <a:ext cx="329470" cy="329470"/>
            <a:chOff x="0" y="0"/>
            <a:chExt cx="439293" cy="439293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10521534" y="5138366"/>
            <a:ext cx="6678054" cy="2008680"/>
            <a:chOff x="0" y="0"/>
            <a:chExt cx="8904072" cy="267824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904097" cy="2678176"/>
            </a:xfrm>
            <a:custGeom>
              <a:avLst/>
              <a:gdLst/>
              <a:ahLst/>
              <a:cxnLst/>
              <a:rect l="l" t="t" r="r" b="b"/>
              <a:pathLst>
                <a:path w="8904097" h="2678176">
                  <a:moveTo>
                    <a:pt x="0" y="0"/>
                  </a:moveTo>
                  <a:lnTo>
                    <a:pt x="8904097" y="0"/>
                  </a:lnTo>
                  <a:lnTo>
                    <a:pt x="8904097" y="2678176"/>
                  </a:lnTo>
                  <a:lnTo>
                    <a:pt x="0" y="26781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35" b="-14737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10521534" y="5109791"/>
            <a:ext cx="6678054" cy="2037255"/>
            <a:chOff x="0" y="0"/>
            <a:chExt cx="8904072" cy="271634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904072" cy="2716341"/>
            </a:xfrm>
            <a:custGeom>
              <a:avLst/>
              <a:gdLst/>
              <a:ahLst/>
              <a:cxnLst/>
              <a:rect l="l" t="t" r="r" b="b"/>
              <a:pathLst>
                <a:path w="8904072" h="2716341">
                  <a:moveTo>
                    <a:pt x="0" y="0"/>
                  </a:moveTo>
                  <a:lnTo>
                    <a:pt x="8904072" y="0"/>
                  </a:lnTo>
                  <a:lnTo>
                    <a:pt x="8904072" y="2716341"/>
                  </a:lnTo>
                  <a:lnTo>
                    <a:pt x="0" y="27163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871" b="-1387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8904072" cy="27544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 soll verpflichtend, angeleitet und mit beruflichen Kompetenzen verknüpft sein.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806920" y="7377446"/>
            <a:ext cx="8152648" cy="2041979"/>
          </a:xfrm>
          <a:custGeom>
            <a:avLst/>
            <a:gdLst/>
            <a:ahLst/>
            <a:cxnLst/>
            <a:rect l="l" t="t" r="r" b="b"/>
            <a:pathLst>
              <a:path w="8152648" h="2041979">
                <a:moveTo>
                  <a:pt x="0" y="0"/>
                </a:moveTo>
                <a:lnTo>
                  <a:pt x="8152647" y="0"/>
                </a:lnTo>
                <a:lnTo>
                  <a:pt x="8152647" y="2041979"/>
                </a:lnTo>
                <a:lnTo>
                  <a:pt x="0" y="20419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4" name="Group 54"/>
          <p:cNvGrpSpPr/>
          <p:nvPr/>
        </p:nvGrpSpPr>
        <p:grpSpPr>
          <a:xfrm>
            <a:off x="1070686" y="8055302"/>
            <a:ext cx="686372" cy="686372"/>
            <a:chOff x="0" y="0"/>
            <a:chExt cx="915162" cy="91516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1249128" y="8233743"/>
            <a:ext cx="329470" cy="329470"/>
            <a:chOff x="0" y="0"/>
            <a:chExt cx="439293" cy="439293"/>
          </a:xfrm>
        </p:grpSpPr>
        <p:sp>
          <p:nvSpPr>
            <p:cNvPr id="57" name="Freeform 5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58" name="Group 58"/>
          <p:cNvGrpSpPr/>
          <p:nvPr/>
        </p:nvGrpSpPr>
        <p:grpSpPr>
          <a:xfrm>
            <a:off x="1990373" y="7394124"/>
            <a:ext cx="6678054" cy="2008680"/>
            <a:chOff x="0" y="0"/>
            <a:chExt cx="8904072" cy="267824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904097" cy="2678176"/>
            </a:xfrm>
            <a:custGeom>
              <a:avLst/>
              <a:gdLst/>
              <a:ahLst/>
              <a:cxnLst/>
              <a:rect l="l" t="t" r="r" b="b"/>
              <a:pathLst>
                <a:path w="8904097" h="2678176">
                  <a:moveTo>
                    <a:pt x="0" y="0"/>
                  </a:moveTo>
                  <a:lnTo>
                    <a:pt x="8904097" y="0"/>
                  </a:lnTo>
                  <a:lnTo>
                    <a:pt x="8904097" y="2678176"/>
                  </a:lnTo>
                  <a:lnTo>
                    <a:pt x="0" y="26781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35" b="-14737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1990373" y="7365549"/>
            <a:ext cx="6678054" cy="2037255"/>
            <a:chOff x="0" y="0"/>
            <a:chExt cx="8904072" cy="271634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904072" cy="2716341"/>
            </a:xfrm>
            <a:custGeom>
              <a:avLst/>
              <a:gdLst/>
              <a:ahLst/>
              <a:cxnLst/>
              <a:rect l="l" t="t" r="r" b="b"/>
              <a:pathLst>
                <a:path w="8904072" h="2716341">
                  <a:moveTo>
                    <a:pt x="0" y="0"/>
                  </a:moveTo>
                  <a:lnTo>
                    <a:pt x="8904072" y="0"/>
                  </a:lnTo>
                  <a:lnTo>
                    <a:pt x="8904072" y="2716341"/>
                  </a:lnTo>
                  <a:lnTo>
                    <a:pt x="0" y="27163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871" b="-1387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8904072" cy="27544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Nachweise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bewerten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: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Prozess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Produkt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Teamarbeit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Partner:innenfeedback</a:t>
              </a:r>
              <a:endPara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63" name="Freeform 63"/>
          <p:cNvSpPr/>
          <p:nvPr/>
        </p:nvSpPr>
        <p:spPr>
          <a:xfrm>
            <a:off x="9338081" y="7377446"/>
            <a:ext cx="8152648" cy="2041979"/>
          </a:xfrm>
          <a:custGeom>
            <a:avLst/>
            <a:gdLst/>
            <a:ahLst/>
            <a:cxnLst/>
            <a:rect l="l" t="t" r="r" b="b"/>
            <a:pathLst>
              <a:path w="8152648" h="2041979">
                <a:moveTo>
                  <a:pt x="0" y="0"/>
                </a:moveTo>
                <a:lnTo>
                  <a:pt x="8152648" y="0"/>
                </a:lnTo>
                <a:lnTo>
                  <a:pt x="8152648" y="2041979"/>
                </a:lnTo>
                <a:lnTo>
                  <a:pt x="0" y="20419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4" name="Group 64"/>
          <p:cNvGrpSpPr/>
          <p:nvPr/>
        </p:nvGrpSpPr>
        <p:grpSpPr>
          <a:xfrm>
            <a:off x="9601848" y="8055302"/>
            <a:ext cx="686372" cy="686372"/>
            <a:chOff x="0" y="0"/>
            <a:chExt cx="915162" cy="91516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6" name="Group 66"/>
          <p:cNvGrpSpPr/>
          <p:nvPr/>
        </p:nvGrpSpPr>
        <p:grpSpPr>
          <a:xfrm>
            <a:off x="9780289" y="8233743"/>
            <a:ext cx="329470" cy="329470"/>
            <a:chOff x="0" y="0"/>
            <a:chExt cx="439293" cy="439293"/>
          </a:xfrm>
        </p:grpSpPr>
        <p:sp>
          <p:nvSpPr>
            <p:cNvPr id="67" name="Freeform 6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68" name="Group 68"/>
          <p:cNvGrpSpPr/>
          <p:nvPr/>
        </p:nvGrpSpPr>
        <p:grpSpPr>
          <a:xfrm>
            <a:off x="10521534" y="7394124"/>
            <a:ext cx="6678054" cy="2008680"/>
            <a:chOff x="0" y="0"/>
            <a:chExt cx="8904072" cy="267824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904097" cy="2678176"/>
            </a:xfrm>
            <a:custGeom>
              <a:avLst/>
              <a:gdLst/>
              <a:ahLst/>
              <a:cxnLst/>
              <a:rect l="l" t="t" r="r" b="b"/>
              <a:pathLst>
                <a:path w="8904097" h="2678176">
                  <a:moveTo>
                    <a:pt x="0" y="0"/>
                  </a:moveTo>
                  <a:lnTo>
                    <a:pt x="8904097" y="0"/>
                  </a:lnTo>
                  <a:lnTo>
                    <a:pt x="8904097" y="2678176"/>
                  </a:lnTo>
                  <a:lnTo>
                    <a:pt x="0" y="26781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35" b="-14737"/>
              </a:stretch>
            </a:blipFill>
          </p:spPr>
        </p:sp>
      </p:grpSp>
      <p:grpSp>
        <p:nvGrpSpPr>
          <p:cNvPr id="70" name="Group 70"/>
          <p:cNvGrpSpPr/>
          <p:nvPr/>
        </p:nvGrpSpPr>
        <p:grpSpPr>
          <a:xfrm>
            <a:off x="10521534" y="7365549"/>
            <a:ext cx="6678054" cy="2037255"/>
            <a:chOff x="0" y="0"/>
            <a:chExt cx="8904072" cy="271634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8904072" cy="2716341"/>
            </a:xfrm>
            <a:custGeom>
              <a:avLst/>
              <a:gdLst/>
              <a:ahLst/>
              <a:cxnLst/>
              <a:rect l="l" t="t" r="r" b="b"/>
              <a:pathLst>
                <a:path w="8904072" h="2716341">
                  <a:moveTo>
                    <a:pt x="0" y="0"/>
                  </a:moveTo>
                  <a:lnTo>
                    <a:pt x="8904072" y="0"/>
                  </a:lnTo>
                  <a:lnTo>
                    <a:pt x="8904072" y="2716341"/>
                  </a:lnTo>
                  <a:lnTo>
                    <a:pt x="0" y="27163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871" b="-1387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38100"/>
              <a:ext cx="8904072" cy="27544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Verbessern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das Modell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nach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jedem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Zyklus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mithilfe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des Feedbacks von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72" cy="9608725"/>
            <a:chOff x="0" y="0"/>
            <a:chExt cx="14641830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30" cy="732155"/>
            </a:xfrm>
            <a:custGeom>
              <a:avLst/>
              <a:gdLst/>
              <a:ahLst/>
              <a:cxnLst/>
              <a:rect l="l" t="t" r="r" b="b"/>
              <a:pathLst>
                <a:path w="14641830" h="732155">
                  <a:moveTo>
                    <a:pt x="0" y="0"/>
                  </a:moveTo>
                  <a:lnTo>
                    <a:pt x="14641830" y="0"/>
                  </a:lnTo>
                  <a:lnTo>
                    <a:pt x="14641830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399" b="-33939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60872" y="787889"/>
            <a:ext cx="10981382" cy="584788"/>
            <a:chOff x="0" y="0"/>
            <a:chExt cx="14641843" cy="779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41843" cy="779717"/>
            </a:xfrm>
            <a:custGeom>
              <a:avLst/>
              <a:gdLst/>
              <a:ahLst/>
              <a:cxnLst/>
              <a:rect l="l" t="t" r="r" b="b"/>
              <a:pathLst>
                <a:path w="14641843" h="779717">
                  <a:moveTo>
                    <a:pt x="0" y="0"/>
                  </a:moveTo>
                  <a:lnTo>
                    <a:pt x="14641843" y="0"/>
                  </a:lnTo>
                  <a:lnTo>
                    <a:pt x="14641843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5897" b="-3158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4641843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3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1647190"/>
            </a:xfrm>
            <a:custGeom>
              <a:avLst/>
              <a:gdLst/>
              <a:ahLst/>
              <a:cxnLst/>
              <a:rect l="l" t="t" r="r" b="b"/>
              <a:pathLst>
                <a:path w="16472027" h="1647190">
                  <a:moveTo>
                    <a:pt x="0" y="0"/>
                  </a:moveTo>
                  <a:lnTo>
                    <a:pt x="16472027" y="0"/>
                  </a:lnTo>
                  <a:lnTo>
                    <a:pt x="16472027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6" b="-1447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33421" y="1259491"/>
            <a:ext cx="12354049" cy="1321127"/>
            <a:chOff x="0" y="0"/>
            <a:chExt cx="16472065" cy="17615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1761503"/>
            </a:xfrm>
            <a:custGeom>
              <a:avLst/>
              <a:gdLst/>
              <a:ahLst/>
              <a:cxnLst/>
              <a:rect l="l" t="t" r="r" b="b"/>
              <a:pathLst>
                <a:path w="16472066" h="1761503">
                  <a:moveTo>
                    <a:pt x="0" y="0"/>
                  </a:moveTo>
                  <a:lnTo>
                    <a:pt x="16472066" y="0"/>
                  </a:lnTo>
                  <a:lnTo>
                    <a:pt x="16472066" y="1761503"/>
                  </a:lnTo>
                  <a:lnTo>
                    <a:pt x="0" y="17615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2207" b="-13220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16472065" cy="18758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5"/>
                </a:lnSpc>
              </a:pPr>
              <a:r>
                <a:rPr lang="en-US" sz="540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Kernaussage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779737" cy="915162"/>
            </a:xfrm>
            <a:custGeom>
              <a:avLst/>
              <a:gdLst/>
              <a:ahLst/>
              <a:cxnLst/>
              <a:rect l="l" t="t" r="r" b="b"/>
              <a:pathLst>
                <a:path w="21779737" h="915162">
                  <a:moveTo>
                    <a:pt x="0" y="0"/>
                  </a:moveTo>
                  <a:lnTo>
                    <a:pt x="21779737" y="0"/>
                  </a:lnTo>
                  <a:lnTo>
                    <a:pt x="2177973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3399" b="-413395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960872" y="2503722"/>
            <a:ext cx="16334804" cy="722052"/>
            <a:chOff x="0" y="0"/>
            <a:chExt cx="21779738" cy="9627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9" cy="962735"/>
            </a:xfrm>
            <a:custGeom>
              <a:avLst/>
              <a:gdLst/>
              <a:ahLst/>
              <a:cxnLst/>
              <a:rect l="l" t="t" r="r" b="b"/>
              <a:pathLst>
                <a:path w="21779739" h="962735">
                  <a:moveTo>
                    <a:pt x="0" y="0"/>
                  </a:moveTo>
                  <a:lnTo>
                    <a:pt x="21779739" y="0"/>
                  </a:lnTo>
                  <a:lnTo>
                    <a:pt x="21779739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0805" b="-390805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21779738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CSL ist keine zusätzliche Aktivität, sondern eine pädagogische Gestaltungslogik.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3431677"/>
            <a:ext cx="16403479" cy="1002030"/>
            <a:chOff x="0" y="0"/>
            <a:chExt cx="21871305" cy="13360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235402" y="3589534"/>
            <a:ext cx="686372" cy="686372"/>
            <a:chOff x="0" y="0"/>
            <a:chExt cx="915162" cy="91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413853" y="3767985"/>
            <a:ext cx="329470" cy="329470"/>
            <a:chOff x="0" y="0"/>
            <a:chExt cx="439293" cy="439293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196274" y="3431677"/>
            <a:ext cx="14962127" cy="1002049"/>
            <a:chOff x="0" y="0"/>
            <a:chExt cx="19949503" cy="133606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2196275" y="3388814"/>
            <a:ext cx="14962127" cy="1044912"/>
            <a:chOff x="0" y="0"/>
            <a:chExt cx="19949503" cy="139321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verbindet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Lehrpläne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externe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Herausforderungen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aus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realen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Welt.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33421" y="4708265"/>
            <a:ext cx="16403479" cy="1002030"/>
            <a:chOff x="0" y="0"/>
            <a:chExt cx="21871305" cy="133604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235402" y="4866122"/>
            <a:ext cx="686372" cy="686372"/>
            <a:chOff x="0" y="0"/>
            <a:chExt cx="915162" cy="91516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413853" y="5044573"/>
            <a:ext cx="329470" cy="329470"/>
            <a:chOff x="0" y="0"/>
            <a:chExt cx="439293" cy="439293"/>
          </a:xfrm>
        </p:grpSpPr>
        <p:sp>
          <p:nvSpPr>
            <p:cNvPr id="35" name="Freeform 3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196274" y="4708265"/>
            <a:ext cx="14962127" cy="1002049"/>
            <a:chOff x="0" y="0"/>
            <a:chExt cx="19949503" cy="133606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196275" y="4665402"/>
            <a:ext cx="14962127" cy="1044912"/>
            <a:chOff x="0" y="0"/>
            <a:chExt cx="19949503" cy="139321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wandelt studentisches Handeln durch strukturierte Reflexion in Lernen um.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3421" y="5984853"/>
            <a:ext cx="16403479" cy="1002030"/>
            <a:chOff x="0" y="0"/>
            <a:chExt cx="21871305" cy="133604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235402" y="6142711"/>
            <a:ext cx="686372" cy="686372"/>
            <a:chOff x="0" y="0"/>
            <a:chExt cx="915162" cy="91516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1413853" y="6321152"/>
            <a:ext cx="329470" cy="329470"/>
            <a:chOff x="0" y="0"/>
            <a:chExt cx="439293" cy="439293"/>
          </a:xfrm>
        </p:grpSpPr>
        <p:sp>
          <p:nvSpPr>
            <p:cNvPr id="46" name="Freeform 4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2196274" y="5984853"/>
            <a:ext cx="14962127" cy="1002049"/>
            <a:chOff x="0" y="0"/>
            <a:chExt cx="19949503" cy="1336065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196275" y="5941990"/>
            <a:ext cx="14962127" cy="1044912"/>
            <a:chOff x="0" y="0"/>
            <a:chExt cx="19949503" cy="139321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51" name="TextBox 51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fördert Beschäftigungsfähigkeit, bürgerschaftliches Engagement und lebenslanges Lernen.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3421" y="7261441"/>
            <a:ext cx="16403479" cy="1002030"/>
            <a:chOff x="0" y="0"/>
            <a:chExt cx="21871305" cy="133604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1235402" y="7419299"/>
            <a:ext cx="686372" cy="686372"/>
            <a:chOff x="0" y="0"/>
            <a:chExt cx="915162" cy="91516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1413853" y="7597740"/>
            <a:ext cx="329470" cy="329470"/>
            <a:chOff x="0" y="0"/>
            <a:chExt cx="439293" cy="439293"/>
          </a:xfrm>
        </p:grpSpPr>
        <p:sp>
          <p:nvSpPr>
            <p:cNvPr id="57" name="Freeform 5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58" name="Group 58"/>
          <p:cNvGrpSpPr/>
          <p:nvPr/>
        </p:nvGrpSpPr>
        <p:grpSpPr>
          <a:xfrm>
            <a:off x="2196274" y="7261441"/>
            <a:ext cx="14962127" cy="1002049"/>
            <a:chOff x="0" y="0"/>
            <a:chExt cx="19949503" cy="133606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196275" y="7218578"/>
            <a:ext cx="14962127" cy="1044912"/>
            <a:chOff x="0" y="0"/>
            <a:chExt cx="19949503" cy="1393215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lässt sich an verschiedene Länder, Disziplinen und institutionelle Kontexte anpassen.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33421" y="8538020"/>
            <a:ext cx="16403479" cy="1002030"/>
            <a:chOff x="0" y="0"/>
            <a:chExt cx="21871305" cy="133604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65" name="Group 65"/>
          <p:cNvGrpSpPr/>
          <p:nvPr/>
        </p:nvGrpSpPr>
        <p:grpSpPr>
          <a:xfrm>
            <a:off x="1235402" y="8695877"/>
            <a:ext cx="686372" cy="686372"/>
            <a:chOff x="0" y="0"/>
            <a:chExt cx="915162" cy="915162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413853" y="8874328"/>
            <a:ext cx="329470" cy="329470"/>
            <a:chOff x="0" y="0"/>
            <a:chExt cx="439293" cy="439293"/>
          </a:xfrm>
        </p:grpSpPr>
        <p:sp>
          <p:nvSpPr>
            <p:cNvPr id="68" name="Freeform 6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196274" y="8538020"/>
            <a:ext cx="14962127" cy="1002049"/>
            <a:chOff x="0" y="0"/>
            <a:chExt cx="19949503" cy="1336065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196275" y="8495157"/>
            <a:ext cx="14962127" cy="1044912"/>
            <a:chOff x="0" y="0"/>
            <a:chExt cx="19949503" cy="1393215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Rolle der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Lehrperson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besteht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darin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das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Lernerlebnis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gestalten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begleiten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bewerten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kontinuierlich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verbessern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63" cy="9608725"/>
            <a:chOff x="0" y="0"/>
            <a:chExt cx="18302351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27" cy="2196338"/>
            </a:xfrm>
            <a:custGeom>
              <a:avLst/>
              <a:gdLst/>
              <a:ahLst/>
              <a:cxnLst/>
              <a:rect l="l" t="t" r="r" b="b"/>
              <a:pathLst>
                <a:path w="16472027" h="2196338">
                  <a:moveTo>
                    <a:pt x="0" y="0"/>
                  </a:moveTo>
                  <a:lnTo>
                    <a:pt x="16472027" y="0"/>
                  </a:lnTo>
                  <a:lnTo>
                    <a:pt x="16472027" y="2196338"/>
                  </a:lnTo>
                  <a:lnTo>
                    <a:pt x="0" y="21963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033" b="-9603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35402" y="3151537"/>
            <a:ext cx="12354049" cy="1815683"/>
            <a:chOff x="0" y="0"/>
            <a:chExt cx="16472065" cy="242091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72066" cy="2420912"/>
            </a:xfrm>
            <a:custGeom>
              <a:avLst/>
              <a:gdLst/>
              <a:ahLst/>
              <a:cxnLst/>
              <a:rect l="l" t="t" r="r" b="b"/>
              <a:pathLst>
                <a:path w="16472066" h="2420912">
                  <a:moveTo>
                    <a:pt x="0" y="0"/>
                  </a:moveTo>
                  <a:lnTo>
                    <a:pt x="16472066" y="0"/>
                  </a:lnTo>
                  <a:lnTo>
                    <a:pt x="16472066" y="2420912"/>
                  </a:lnTo>
                  <a:lnTo>
                    <a:pt x="0" y="2420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3282" b="-8187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0"/>
              <a:ext cx="16472065" cy="2611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0808"/>
                </a:lnSpc>
              </a:pPr>
              <a:r>
                <a:rPr lang="en-US" sz="900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DANKE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915162"/>
            </a:xfrm>
            <a:custGeom>
              <a:avLst/>
              <a:gdLst/>
              <a:ahLst/>
              <a:cxnLst/>
              <a:rect l="l" t="t" r="r" b="b"/>
              <a:pathLst>
                <a:path w="16472027" h="915162">
                  <a:moveTo>
                    <a:pt x="0" y="0"/>
                  </a:moveTo>
                  <a:lnTo>
                    <a:pt x="16472027" y="0"/>
                  </a:lnTo>
                  <a:lnTo>
                    <a:pt x="1647202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471" b="-30046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304039" y="5043173"/>
            <a:ext cx="12354049" cy="722052"/>
            <a:chOff x="0" y="0"/>
            <a:chExt cx="16472065" cy="9627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962735"/>
            </a:xfrm>
            <a:custGeom>
              <a:avLst/>
              <a:gdLst/>
              <a:ahLst/>
              <a:cxnLst/>
              <a:rect l="l" t="t" r="r" b="b"/>
              <a:pathLst>
                <a:path w="16472066" h="962735">
                  <a:moveTo>
                    <a:pt x="0" y="0"/>
                  </a:moveTo>
                  <a:lnTo>
                    <a:pt x="16472066" y="0"/>
                  </a:lnTo>
                  <a:lnTo>
                    <a:pt x="16472066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382" b="-283382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6472065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 das berufsbezogene Service-Learning mit ELIX zu erkunden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6520196"/>
            <a:ext cx="823627" cy="823627"/>
            <a:chOff x="0" y="0"/>
            <a:chExt cx="1098169" cy="10981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18171" y="6734327"/>
            <a:ext cx="395288" cy="395288"/>
            <a:chOff x="0" y="0"/>
            <a:chExt cx="527050" cy="527050"/>
          </a:xfrm>
        </p:grpSpPr>
        <p:sp>
          <p:nvSpPr>
            <p:cNvPr id="17" name="Freeform 17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981436" cy="1098169"/>
            </a:xfrm>
            <a:custGeom>
              <a:avLst/>
              <a:gdLst/>
              <a:ahLst/>
              <a:cxnLst/>
              <a:rect l="l" t="t" r="r" b="b"/>
              <a:pathLst>
                <a:path w="10981436" h="1098169">
                  <a:moveTo>
                    <a:pt x="0" y="0"/>
                  </a:moveTo>
                  <a:lnTo>
                    <a:pt x="10981436" y="0"/>
                  </a:lnTo>
                  <a:lnTo>
                    <a:pt x="10981436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0" b="-144707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333539" y="6484477"/>
            <a:ext cx="8236039" cy="859327"/>
            <a:chOff x="0" y="0"/>
            <a:chExt cx="10981385" cy="114576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981386" cy="1145769"/>
            </a:xfrm>
            <a:custGeom>
              <a:avLst/>
              <a:gdLst/>
              <a:ahLst/>
              <a:cxnLst/>
              <a:rect l="l" t="t" r="r" b="b"/>
              <a:pathLst>
                <a:path w="10981386" h="1145769">
                  <a:moveTo>
                    <a:pt x="0" y="0"/>
                  </a:moveTo>
                  <a:lnTo>
                    <a:pt x="10981386" y="0"/>
                  </a:lnTo>
                  <a:lnTo>
                    <a:pt x="10981386" y="1145769"/>
                  </a:lnTo>
                  <a:lnTo>
                    <a:pt x="0" y="11457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6750" b="-13675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0981385" cy="1193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136470" y="878510"/>
            <a:ext cx="4131754" cy="1638967"/>
            <a:chOff x="0" y="0"/>
            <a:chExt cx="5509006" cy="218528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383558" y="1070686"/>
            <a:ext cx="3637597" cy="1254633"/>
            <a:chOff x="0" y="0"/>
            <a:chExt cx="4850130" cy="1672844"/>
          </a:xfrm>
        </p:grpSpPr>
        <p:sp>
          <p:nvSpPr>
            <p:cNvPr id="26" name="Freeform 26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3301196" y="8647833"/>
            <a:ext cx="3321844" cy="936593"/>
            <a:chOff x="0" y="0"/>
            <a:chExt cx="4429125" cy="124879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3520823" y="8812559"/>
            <a:ext cx="2882646" cy="607124"/>
            <a:chOff x="0" y="0"/>
            <a:chExt cx="3843528" cy="809498"/>
          </a:xfrm>
        </p:grpSpPr>
        <p:sp>
          <p:nvSpPr>
            <p:cNvPr id="30" name="Freeform 30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7" b="-208"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6838274" y="9206141"/>
            <a:ext cx="807510" cy="807510"/>
          </a:xfrm>
          <a:custGeom>
            <a:avLst/>
            <a:gdLst/>
            <a:ahLst/>
            <a:cxnLst/>
            <a:rect l="l" t="t" r="r" b="b"/>
            <a:pathLst>
              <a:path w="807510" h="807510">
                <a:moveTo>
                  <a:pt x="0" y="0"/>
                </a:moveTo>
                <a:lnTo>
                  <a:pt x="807510" y="0"/>
                </a:lnTo>
                <a:lnTo>
                  <a:pt x="807510" y="807511"/>
                </a:lnTo>
                <a:lnTo>
                  <a:pt x="0" y="8075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1879</Words>
  <Application>Microsoft Office PowerPoint</Application>
  <PresentationFormat>Benutzerdefiniert</PresentationFormat>
  <Paragraphs>391</Paragraphs>
  <Slides>24</Slides>
  <Notes>24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3" baseType="lpstr">
      <vt:lpstr>Calibri (MS) Bold</vt:lpstr>
      <vt:lpstr>Arial</vt:lpstr>
      <vt:lpstr>Calibri (MS)</vt:lpstr>
      <vt:lpstr>Montserrat</vt:lpstr>
      <vt:lpstr>Montserrat Bold</vt:lpstr>
      <vt:lpstr>Calibri (MS) Italics</vt:lpstr>
      <vt:lpstr>Archivo Black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toolkit_3.pptx</dc:title>
  <dc:creator>Corcoran David</dc:creator>
  <cp:lastModifiedBy>Liszt-Rohlf Verena</cp:lastModifiedBy>
  <cp:revision>2</cp:revision>
  <dcterms:created xsi:type="dcterms:W3CDTF">2006-08-16T00:00:00Z</dcterms:created>
  <dcterms:modified xsi:type="dcterms:W3CDTF">2026-09-02T11:06:28Z</dcterms:modified>
  <dc:identifier>DAHUB6ezSTQ</dc:identifier>
</cp:coreProperties>
</file>