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8288000" cy="10287000"/>
  <p:notesSz cx="6858000" cy="9144000"/>
  <p:embeddedFontLst>
    <p:embeddedFont>
      <p:font typeface="Archivo Black" panose="020B0604020202020204" charset="0"/>
      <p:regular r:id="rId27"/>
    </p:embeddedFont>
    <p:embeddedFont>
      <p:font typeface="Calibri (MS)" panose="020B0604020202020204" charset="0"/>
      <p:regular r:id="rId28"/>
    </p:embeddedFont>
    <p:embeddedFont>
      <p:font typeface="Calibri (MS) Bold" panose="020B0604020202020204" charset="0"/>
      <p:regular r:id="rId29"/>
    </p:embeddedFont>
    <p:embeddedFont>
      <p:font typeface="Calibri (MS) Italics" panose="020B0604020202020204" charset="0"/>
      <p:regular r:id="rId30"/>
    </p:embeddedFont>
    <p:embeddedFont>
      <p:font typeface="Montserrat" panose="00000500000000000000" pitchFamily="2" charset="0"/>
      <p:regular r:id="rId31"/>
      <p:bold r:id="rId32"/>
      <p:italic r:id="rId33"/>
      <p:boldItalic r:id="rId34"/>
    </p:embeddedFont>
    <p:embeddedFont>
      <p:font typeface="Montserrat Bold" panose="00000800000000000000" charset="0"/>
      <p:regular r:id="rId35"/>
    </p:embeddedFont>
    <p:embeddedFont>
      <p:font typeface="Poppins" panose="00000500000000000000" pitchFamily="2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86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17.09.2026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17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19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6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5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6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6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0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28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9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9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8.png"/><Relationship Id="rId4" Type="http://schemas.openxmlformats.org/officeDocument/2006/relationships/image" Target="../media/image6.jpeg"/><Relationship Id="rId9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6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0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244306" y="8718356"/>
            <a:ext cx="1079888" cy="1079888"/>
          </a:xfrm>
          <a:custGeom>
            <a:avLst/>
            <a:gdLst/>
            <a:ahLst/>
            <a:cxnLst/>
            <a:rect l="l" t="t" r="r" b="b"/>
            <a:pathLst>
              <a:path w="1079888" h="1079888">
                <a:moveTo>
                  <a:pt x="0" y="0"/>
                </a:moveTo>
                <a:lnTo>
                  <a:pt x="1079887" y="0"/>
                </a:lnTo>
                <a:lnTo>
                  <a:pt x="1079887" y="1079888"/>
                </a:lnTo>
                <a:lnTo>
                  <a:pt x="0" y="10798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labour mobility-led Career and Service-Learning System in Higher Education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788931" y="4814184"/>
            <a:ext cx="6839763" cy="11330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l-GR" sz="2131" b="1" dirty="0">
                <a:solidFill>
                  <a:srgbClr val="000000"/>
                </a:solidFill>
                <a:latin typeface="Aptos" panose="020B0004020202020204" pitchFamily="34" charset="0"/>
                <a:ea typeface="Archivo Black"/>
                <a:cs typeface="Archivo Black"/>
                <a:sym typeface="Archivo Black"/>
              </a:rPr>
              <a:t>Εργαλειοθήκη Καθοδήγησης για Εκπαιδευτές ΑΕΙ σχετικά με τη σταδιοδρομία 
Ανάπτυξη μέσω Πρακτικών CSL</a:t>
            </a:r>
            <a:endParaRPr lang="en-US" sz="2131" b="1" dirty="0">
              <a:solidFill>
                <a:srgbClr val="000000"/>
              </a:solidFill>
              <a:latin typeface="Aptos" panose="020B0004020202020204" pitchFamily="34" charset="0"/>
              <a:ea typeface="Archivo Black"/>
              <a:cs typeface="Archivo Black"/>
              <a:sym typeface="Archivo Black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301840" cy="2676716"/>
            <a:chOff x="0" y="0"/>
            <a:chExt cx="24402453" cy="356895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2414" cy="3568954"/>
            </a:xfrm>
            <a:custGeom>
              <a:avLst/>
              <a:gdLst/>
              <a:ahLst/>
              <a:cxnLst/>
              <a:rect l="l" t="t" r="r" b="b"/>
              <a:pathLst>
                <a:path w="24402414" h="3568954">
                  <a:moveTo>
                    <a:pt x="0" y="0"/>
                  </a:moveTo>
                  <a:lnTo>
                    <a:pt x="24402414" y="0"/>
                  </a:lnTo>
                  <a:lnTo>
                    <a:pt x="24402414" y="3568954"/>
                  </a:lnTo>
                  <a:lnTo>
                    <a:pt x="0" y="3568954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 rot="960000">
            <a:off x="13452186" y="-1921745"/>
            <a:ext cx="6863363" cy="5490686"/>
            <a:chOff x="0" y="0"/>
            <a:chExt cx="9151150" cy="732091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51112" cy="7320914"/>
            </a:xfrm>
            <a:custGeom>
              <a:avLst/>
              <a:gdLst/>
              <a:ahLst/>
              <a:cxnLst/>
              <a:rect l="l" t="t" r="r" b="b"/>
              <a:pathLst>
                <a:path w="9151112" h="7320914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lnTo>
                    <a:pt x="8602090" y="0"/>
                  </a:lnTo>
                  <a:cubicBezTo>
                    <a:pt x="8905367" y="0"/>
                    <a:pt x="9151112" y="245872"/>
                    <a:pt x="9151112" y="549021"/>
                  </a:cubicBezTo>
                  <a:lnTo>
                    <a:pt x="9151112" y="6771894"/>
                  </a:lnTo>
                  <a:cubicBezTo>
                    <a:pt x="9151112" y="7075170"/>
                    <a:pt x="8905239" y="7320914"/>
                    <a:pt x="8602090" y="7320914"/>
                  </a:cubicBezTo>
                  <a:lnTo>
                    <a:pt x="549021" y="7320914"/>
                  </a:lnTo>
                  <a:cubicBezTo>
                    <a:pt x="245872" y="7320915"/>
                    <a:pt x="0" y="7075043"/>
                    <a:pt x="0" y="6771894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3608" y="466706"/>
            <a:ext cx="15099392" cy="480431"/>
            <a:chOff x="0" y="0"/>
            <a:chExt cx="20132523" cy="6405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132529" cy="640580"/>
            </a:xfrm>
            <a:custGeom>
              <a:avLst/>
              <a:gdLst/>
              <a:ahLst/>
              <a:cxnLst/>
              <a:rect l="l" t="t" r="r" b="b"/>
              <a:pathLst>
                <a:path w="20132529" h="640580">
                  <a:moveTo>
                    <a:pt x="0" y="0"/>
                  </a:moveTo>
                  <a:lnTo>
                    <a:pt x="20132529" y="0"/>
                  </a:lnTo>
                  <a:lnTo>
                    <a:pt x="20132529" y="640580"/>
                  </a:lnTo>
                  <a:lnTo>
                    <a:pt x="0" y="64058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2387" b="-56238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0132523" cy="6786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3</a:t>
              </a:r>
              <a:endParaRPr lang="en-US" sz="1876" b="1" spc="300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823608" y="858336"/>
            <a:ext cx="15648470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53"/>
              </a:lnSpc>
            </a:pPr>
            <a:r>
              <a:rPr lang="el-GR" sz="39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Μεθοδολογίες για την ενσωμάτωση της CSL στη διδασκαλία</a:t>
            </a:r>
            <a:endParaRPr lang="en-US" sz="39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851059" y="2951245"/>
            <a:ext cx="16609333" cy="686333"/>
            <a:chOff x="0" y="0"/>
            <a:chExt cx="22145777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2145782" cy="915115"/>
            </a:xfrm>
            <a:custGeom>
              <a:avLst/>
              <a:gdLst/>
              <a:ahLst/>
              <a:cxnLst/>
              <a:rect l="l" t="t" r="r" b="b"/>
              <a:pathLst>
                <a:path w="22145782" h="915115">
                  <a:moveTo>
                    <a:pt x="0" y="0"/>
                  </a:moveTo>
                  <a:lnTo>
                    <a:pt x="22145782" y="0"/>
                  </a:lnTo>
                  <a:lnTo>
                    <a:pt x="22145782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21538" b="-4215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2145777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612"/>
                </a:lnSpc>
              </a:pPr>
              <a:r>
                <a:rPr lang="el-GR" sz="217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Μια πρακτική διαδρομή από την ιδέα στην εφαρμογή στην τάξη</a:t>
              </a:r>
              <a:endParaRPr lang="en-US" sz="217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23608" y="4049382"/>
            <a:ext cx="8098765" cy="549069"/>
            <a:chOff x="0" y="0"/>
            <a:chExt cx="10798353" cy="7320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798356" cy="732092"/>
            </a:xfrm>
            <a:custGeom>
              <a:avLst/>
              <a:gdLst/>
              <a:ahLst/>
              <a:cxnLst/>
              <a:rect l="l" t="t" r="r" b="b"/>
              <a:pathLst>
                <a:path w="10798356" h="732092">
                  <a:moveTo>
                    <a:pt x="0" y="0"/>
                  </a:moveTo>
                  <a:lnTo>
                    <a:pt x="10798356" y="0"/>
                  </a:lnTo>
                  <a:lnTo>
                    <a:pt x="10798356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7404" b="-237404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079835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Τι εξηγεί αυτό το κεφάλαιο</a:t>
              </a:r>
              <a:endParaRPr lang="en-US" sz="2251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3608" y="4804353"/>
            <a:ext cx="576520" cy="576520"/>
            <a:chOff x="0" y="0"/>
            <a:chExt cx="768693" cy="7686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73503" y="4954248"/>
            <a:ext cx="276730" cy="276730"/>
            <a:chOff x="0" y="0"/>
            <a:chExt cx="368973" cy="368973"/>
          </a:xfrm>
        </p:grpSpPr>
        <p:sp>
          <p:nvSpPr>
            <p:cNvPr id="19" name="Freeform 19" descr="/home/claude/work/icons/edit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647206" y="4697616"/>
            <a:ext cx="7275166" cy="57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Πώς οι εκπαιδευτικοί μπορούν να σχεδιάσουν την Υπηρεσία Σταδιοδρομίας-Μάθηση σε πραγματικά μαθήματα.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1" name="Group 21"/>
          <p:cNvGrpSpPr/>
          <p:nvPr/>
        </p:nvGrpSpPr>
        <p:grpSpPr>
          <a:xfrm>
            <a:off x="823608" y="5929941"/>
            <a:ext cx="576520" cy="576520"/>
            <a:chOff x="0" y="0"/>
            <a:chExt cx="768693" cy="76869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73503" y="6079836"/>
            <a:ext cx="276730" cy="276730"/>
            <a:chOff x="0" y="0"/>
            <a:chExt cx="368973" cy="368973"/>
          </a:xfrm>
        </p:grpSpPr>
        <p:sp>
          <p:nvSpPr>
            <p:cNvPr id="24" name="Freeform 24" descr="/home/claude/work/icons/puzzl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647206" y="5823214"/>
            <a:ext cx="7275166" cy="284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Πώς οι προκλήσεις των συνεργατών γίνονται μαθησιακές δραστηριότητες.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823608" y="7055539"/>
            <a:ext cx="576520" cy="576520"/>
            <a:chOff x="0" y="0"/>
            <a:chExt cx="768693" cy="76869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73503" y="7205434"/>
            <a:ext cx="276730" cy="276730"/>
            <a:chOff x="0" y="0"/>
            <a:chExt cx="368973" cy="368973"/>
          </a:xfrm>
        </p:grpSpPr>
        <p:sp>
          <p:nvSpPr>
            <p:cNvPr id="29" name="Freeform 29" descr="/home/claude/work/icons/ey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647206" y="6948802"/>
            <a:ext cx="7275166" cy="57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Πώς ο προβληματισμός, η αξιολόγηση και η αναγνώριση υποστηρίζουν την εξέλιξη της σταδιοδρομίας.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1" name="Group 31"/>
          <p:cNvGrpSpPr/>
          <p:nvPr/>
        </p:nvGrpSpPr>
        <p:grpSpPr>
          <a:xfrm>
            <a:off x="823608" y="8181127"/>
            <a:ext cx="576520" cy="576520"/>
            <a:chOff x="0" y="0"/>
            <a:chExt cx="768693" cy="76869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973503" y="8331022"/>
            <a:ext cx="276730" cy="276730"/>
            <a:chOff x="0" y="0"/>
            <a:chExt cx="368973" cy="368973"/>
          </a:xfrm>
        </p:grpSpPr>
        <p:sp>
          <p:nvSpPr>
            <p:cNvPr id="34" name="Freeform 34" descr="/home/claude/work/icons/globe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647206" y="8074390"/>
            <a:ext cx="7275166" cy="57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Πώς τα παραδείγματα χωρών μπορούν να μεταφραστούν σε μεταβιβάσιμη διδακτική πρακτική.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6" name="Group 36"/>
          <p:cNvGrpSpPr/>
          <p:nvPr/>
        </p:nvGrpSpPr>
        <p:grpSpPr>
          <a:xfrm>
            <a:off x="9471441" y="4049382"/>
            <a:ext cx="7961500" cy="549069"/>
            <a:chOff x="0" y="0"/>
            <a:chExt cx="10615333" cy="73209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615333" cy="732092"/>
            </a:xfrm>
            <a:custGeom>
              <a:avLst/>
              <a:gdLst/>
              <a:ahLst/>
              <a:cxnLst/>
              <a:rect l="l" t="t" r="r" b="b"/>
              <a:pathLst>
                <a:path w="10615333" h="732092">
                  <a:moveTo>
                    <a:pt x="0" y="0"/>
                  </a:moveTo>
                  <a:lnTo>
                    <a:pt x="10615333" y="0"/>
                  </a:lnTo>
                  <a:lnTo>
                    <a:pt x="10615333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32533" b="-23253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57150"/>
              <a:ext cx="10615333" cy="7892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702"/>
                </a:lnSpc>
              </a:pPr>
              <a:r>
                <a:rPr lang="en-US" sz="2251" b="1">
                  <a:solidFill>
                    <a:srgbClr val="1C2B33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Key questions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9471441" y="4804353"/>
            <a:ext cx="576520" cy="576520"/>
            <a:chOff x="0" y="0"/>
            <a:chExt cx="768693" cy="768693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621336" y="4954248"/>
            <a:ext cx="276730" cy="276730"/>
            <a:chOff x="0" y="0"/>
            <a:chExt cx="368973" cy="368973"/>
          </a:xfrm>
        </p:grpSpPr>
        <p:sp>
          <p:nvSpPr>
            <p:cNvPr id="42" name="Freeform 42" descr="/home/claude/work/icons/layer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295039" y="4697616"/>
            <a:ext cx="7137892" cy="57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Ποια μοντέλα εφαρμογής CSL μπορούν να χρησιμοποιηθούν στην τριτοβάθμια εκπαίδευση;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9471441" y="5929941"/>
            <a:ext cx="576520" cy="576520"/>
            <a:chOff x="0" y="0"/>
            <a:chExt cx="768693" cy="76869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621336" y="6079836"/>
            <a:ext cx="276730" cy="276730"/>
            <a:chOff x="0" y="0"/>
            <a:chExt cx="368973" cy="368973"/>
          </a:xfrm>
        </p:grpSpPr>
        <p:sp>
          <p:nvSpPr>
            <p:cNvPr id="47" name="Freeform 47" descr="/home/claude/work/icons/compass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295039" y="5823214"/>
            <a:ext cx="7137892" cy="57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Πώς μπορούν οι εκπαιδευτικοί να σχεδιάσουν μαθήματα και μαθησιακά αποτελέσματα που βασίζονται στη CSL;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9" name="Group 49"/>
          <p:cNvGrpSpPr/>
          <p:nvPr/>
        </p:nvGrpSpPr>
        <p:grpSpPr>
          <a:xfrm>
            <a:off x="9471441" y="7055539"/>
            <a:ext cx="576520" cy="576520"/>
            <a:chOff x="0" y="0"/>
            <a:chExt cx="768693" cy="768693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621336" y="7205434"/>
            <a:ext cx="276730" cy="276730"/>
            <a:chOff x="0" y="0"/>
            <a:chExt cx="368973" cy="368973"/>
          </a:xfrm>
        </p:grpSpPr>
        <p:sp>
          <p:nvSpPr>
            <p:cNvPr id="52" name="Freeform 52" descr="/home/claude/work/icons/activity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295039" y="6948802"/>
            <a:ext cx="7137892" cy="57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Ποιες στρατηγικές διδασκαλίας υποστηρίζουν την ενεργητική, αναστοχαστική και προσανατολισμένη στην καριέρα μάθηση;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54" name="Group 54"/>
          <p:cNvGrpSpPr/>
          <p:nvPr/>
        </p:nvGrpSpPr>
        <p:grpSpPr>
          <a:xfrm>
            <a:off x="9471441" y="8181127"/>
            <a:ext cx="576520" cy="576520"/>
            <a:chOff x="0" y="0"/>
            <a:chExt cx="768693" cy="768693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768731" cy="768731"/>
            </a:xfrm>
            <a:custGeom>
              <a:avLst/>
              <a:gdLst/>
              <a:ahLst/>
              <a:cxnLst/>
              <a:rect l="l" t="t" r="r" b="b"/>
              <a:pathLst>
                <a:path w="768731" h="768731">
                  <a:moveTo>
                    <a:pt x="0" y="384302"/>
                  </a:moveTo>
                  <a:cubicBezTo>
                    <a:pt x="0" y="172085"/>
                    <a:pt x="172085" y="0"/>
                    <a:pt x="384302" y="0"/>
                  </a:cubicBezTo>
                  <a:cubicBezTo>
                    <a:pt x="596519" y="0"/>
                    <a:pt x="768731" y="172085"/>
                    <a:pt x="768731" y="384302"/>
                  </a:cubicBezTo>
                  <a:cubicBezTo>
                    <a:pt x="768731" y="596519"/>
                    <a:pt x="596646" y="768731"/>
                    <a:pt x="384302" y="768731"/>
                  </a:cubicBezTo>
                  <a:cubicBezTo>
                    <a:pt x="171958" y="768731"/>
                    <a:pt x="0" y="596646"/>
                    <a:pt x="0" y="384302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621336" y="8331022"/>
            <a:ext cx="276730" cy="276730"/>
            <a:chOff x="0" y="0"/>
            <a:chExt cx="368973" cy="368973"/>
          </a:xfrm>
        </p:grpSpPr>
        <p:sp>
          <p:nvSpPr>
            <p:cNvPr id="57" name="Freeform 57" descr="/home/claude/work/icons/map_w.png"/>
            <p:cNvSpPr/>
            <p:nvPr/>
          </p:nvSpPr>
          <p:spPr>
            <a:xfrm>
              <a:off x="0" y="0"/>
              <a:ext cx="368935" cy="368935"/>
            </a:xfrm>
            <a:custGeom>
              <a:avLst/>
              <a:gdLst/>
              <a:ahLst/>
              <a:cxnLst/>
              <a:rect l="l" t="t" r="r" b="b"/>
              <a:pathLst>
                <a:path w="368935" h="368935">
                  <a:moveTo>
                    <a:pt x="0" y="0"/>
                  </a:moveTo>
                  <a:lnTo>
                    <a:pt x="368935" y="0"/>
                  </a:lnTo>
                  <a:lnTo>
                    <a:pt x="368935" y="368935"/>
                  </a:lnTo>
                  <a:lnTo>
                    <a:pt x="0" y="3689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8" name="TextBox 58"/>
          <p:cNvSpPr txBox="1"/>
          <p:nvPr/>
        </p:nvSpPr>
        <p:spPr>
          <a:xfrm>
            <a:off x="10295039" y="8074390"/>
            <a:ext cx="7137892" cy="57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5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Ποια παραδείγματα χωρών προσφέρουν μεταβιβάσιμα μαθήματα για εκπαιδευτικούς;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59" name="Freeform 59"/>
          <p:cNvSpPr/>
          <p:nvPr/>
        </p:nvSpPr>
        <p:spPr>
          <a:xfrm>
            <a:off x="15841163" y="479390"/>
            <a:ext cx="3284978" cy="1182592"/>
          </a:xfrm>
          <a:custGeom>
            <a:avLst/>
            <a:gdLst/>
            <a:ahLst/>
            <a:cxnLst/>
            <a:rect l="l" t="t" r="r" b="b"/>
            <a:pathLst>
              <a:path w="3284978" h="1182592">
                <a:moveTo>
                  <a:pt x="0" y="0"/>
                </a:moveTo>
                <a:lnTo>
                  <a:pt x="3284978" y="0"/>
                </a:lnTo>
                <a:lnTo>
                  <a:pt x="3284978" y="1182592"/>
                </a:lnTo>
                <a:lnTo>
                  <a:pt x="0" y="118259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3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Βασική λογική υλοποίησης 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</a:t>
            </a:r>
          </a:p>
        </p:txBody>
      </p:sp>
      <p:sp>
        <p:nvSpPr>
          <p:cNvPr id="6" name="Freeform 6"/>
          <p:cNvSpPr/>
          <p:nvPr/>
        </p:nvSpPr>
        <p:spPr>
          <a:xfrm>
            <a:off x="-1661527" y="4796276"/>
            <a:ext cx="6529735" cy="6801807"/>
          </a:xfrm>
          <a:custGeom>
            <a:avLst/>
            <a:gdLst/>
            <a:ahLst/>
            <a:cxnLst/>
            <a:rect l="l" t="t" r="r" b="b"/>
            <a:pathLst>
              <a:path w="6529735" h="6801807">
                <a:moveTo>
                  <a:pt x="0" y="0"/>
                </a:moveTo>
                <a:lnTo>
                  <a:pt x="6529735" y="0"/>
                </a:lnTo>
                <a:lnTo>
                  <a:pt x="6529735" y="6801807"/>
                </a:lnTo>
                <a:lnTo>
                  <a:pt x="0" y="68018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814073" y="3559416"/>
            <a:ext cx="3821363" cy="3999814"/>
            <a:chOff x="0" y="0"/>
            <a:chExt cx="5095151" cy="533308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095113" cy="5332984"/>
            </a:xfrm>
            <a:custGeom>
              <a:avLst/>
              <a:gdLst/>
              <a:ahLst/>
              <a:cxnLst/>
              <a:rect l="l" t="t" r="r" b="b"/>
              <a:pathLst>
                <a:path w="5095113" h="5332984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4911217" y="0"/>
                  </a:lnTo>
                  <a:cubicBezTo>
                    <a:pt x="5012817" y="0"/>
                    <a:pt x="5095113" y="82296"/>
                    <a:pt x="5095113" y="183896"/>
                  </a:cubicBezTo>
                  <a:lnTo>
                    <a:pt x="5095113" y="5149088"/>
                  </a:lnTo>
                  <a:cubicBezTo>
                    <a:pt x="5095113" y="5250688"/>
                    <a:pt x="5012817" y="5332984"/>
                    <a:pt x="4911217" y="5332984"/>
                  </a:cubicBezTo>
                  <a:lnTo>
                    <a:pt x="183896" y="5332984"/>
                  </a:lnTo>
                  <a:cubicBezTo>
                    <a:pt x="82296" y="5332984"/>
                    <a:pt x="0" y="5250688"/>
                    <a:pt x="0" y="51490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2078450" y="2922651"/>
            <a:ext cx="1292600" cy="1292600"/>
            <a:chOff x="0" y="0"/>
            <a:chExt cx="1723466" cy="172346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107054" y="2951245"/>
            <a:ext cx="1235402" cy="1235402"/>
            <a:chOff x="0" y="0"/>
            <a:chExt cx="1647203" cy="164720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1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9500" y="4491723"/>
            <a:ext cx="3390500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Προετοιμασία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98137" y="5717600"/>
            <a:ext cx="3253235" cy="79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l-GR" sz="17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Καθορίστε το πεδίο εφαρμογής, τα μαθησιακά αποτελέσματα και τους ρόλους των μαθητών.</a:t>
            </a:r>
            <a:endParaRPr lang="en-US" sz="172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4598451" y="3568951"/>
            <a:ext cx="480431" cy="3980755"/>
            <a:chOff x="0" y="0"/>
            <a:chExt cx="640575" cy="530767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088" r="-101308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096808" y="3559416"/>
            <a:ext cx="3821363" cy="3999814"/>
            <a:chOff x="0" y="0"/>
            <a:chExt cx="5095151" cy="533308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095113" cy="5332984"/>
            </a:xfrm>
            <a:custGeom>
              <a:avLst/>
              <a:gdLst/>
              <a:ahLst/>
              <a:cxnLst/>
              <a:rect l="l" t="t" r="r" b="b"/>
              <a:pathLst>
                <a:path w="5095113" h="5332984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4911217" y="0"/>
                  </a:lnTo>
                  <a:cubicBezTo>
                    <a:pt x="5012817" y="0"/>
                    <a:pt x="5095113" y="82296"/>
                    <a:pt x="5095113" y="183896"/>
                  </a:cubicBezTo>
                  <a:lnTo>
                    <a:pt x="5095113" y="5149088"/>
                  </a:lnTo>
                  <a:cubicBezTo>
                    <a:pt x="5095113" y="5250688"/>
                    <a:pt x="5012817" y="5332984"/>
                    <a:pt x="4911217" y="5332984"/>
                  </a:cubicBezTo>
                  <a:lnTo>
                    <a:pt x="183896" y="5332984"/>
                  </a:lnTo>
                  <a:cubicBezTo>
                    <a:pt x="82296" y="5332984"/>
                    <a:pt x="0" y="5250688"/>
                    <a:pt x="0" y="51490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361195" y="2922651"/>
            <a:ext cx="1292600" cy="1292600"/>
            <a:chOff x="0" y="0"/>
            <a:chExt cx="1723466" cy="172346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389789" y="2951245"/>
            <a:ext cx="1235402" cy="1235402"/>
            <a:chOff x="0" y="0"/>
            <a:chExt cx="1647203" cy="164720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2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5312245" y="4491723"/>
            <a:ext cx="3390500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Πρόκληση συνεργάτη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5380873" y="5717600"/>
            <a:ext cx="3253235" cy="79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l-GR" sz="17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Επιλέξτε μια αυθεντική, διαχειρίσιμη ανάγκη του πραγματικού κόσμου.</a:t>
            </a:r>
            <a:endParaRPr lang="en-US" sz="172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8" name="Group 28"/>
          <p:cNvGrpSpPr/>
          <p:nvPr/>
        </p:nvGrpSpPr>
        <p:grpSpPr>
          <a:xfrm>
            <a:off x="8881186" y="3568951"/>
            <a:ext cx="480431" cy="3980755"/>
            <a:chOff x="0" y="0"/>
            <a:chExt cx="640575" cy="530767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088" r="-101308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79544" y="3559416"/>
            <a:ext cx="3821363" cy="3999814"/>
            <a:chOff x="0" y="0"/>
            <a:chExt cx="5095151" cy="53330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095113" cy="5332984"/>
            </a:xfrm>
            <a:custGeom>
              <a:avLst/>
              <a:gdLst/>
              <a:ahLst/>
              <a:cxnLst/>
              <a:rect l="l" t="t" r="r" b="b"/>
              <a:pathLst>
                <a:path w="5095113" h="5332984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4911217" y="0"/>
                  </a:lnTo>
                  <a:cubicBezTo>
                    <a:pt x="5012817" y="0"/>
                    <a:pt x="5095113" y="82296"/>
                    <a:pt x="5095113" y="183896"/>
                  </a:cubicBezTo>
                  <a:lnTo>
                    <a:pt x="5095113" y="5149088"/>
                  </a:lnTo>
                  <a:cubicBezTo>
                    <a:pt x="5095113" y="5250688"/>
                    <a:pt x="5012817" y="5332984"/>
                    <a:pt x="4911217" y="5332984"/>
                  </a:cubicBezTo>
                  <a:lnTo>
                    <a:pt x="183896" y="5332984"/>
                  </a:lnTo>
                  <a:cubicBezTo>
                    <a:pt x="82296" y="5332984"/>
                    <a:pt x="0" y="5250688"/>
                    <a:pt x="0" y="51490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0643930" y="2922651"/>
            <a:ext cx="1292600" cy="1292600"/>
            <a:chOff x="0" y="0"/>
            <a:chExt cx="1723466" cy="172346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672524" y="2951245"/>
            <a:ext cx="1235402" cy="1235402"/>
            <a:chOff x="0" y="0"/>
            <a:chExt cx="1647203" cy="164720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3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594980" y="4491723"/>
            <a:ext cx="3390500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Αναστοχασμός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9663617" y="5717600"/>
            <a:ext cx="3253235" cy="529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l-GR" sz="17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Μετατρέψτε τη δράση σε μάθηση μέσω δομημένου προβληματισμού.</a:t>
            </a:r>
            <a:endParaRPr lang="en-US" sz="172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0" name="Group 40"/>
          <p:cNvGrpSpPr/>
          <p:nvPr/>
        </p:nvGrpSpPr>
        <p:grpSpPr>
          <a:xfrm>
            <a:off x="13163931" y="3568951"/>
            <a:ext cx="480431" cy="3980755"/>
            <a:chOff x="0" y="0"/>
            <a:chExt cx="640575" cy="530767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40580" cy="5307667"/>
            </a:xfrm>
            <a:custGeom>
              <a:avLst/>
              <a:gdLst/>
              <a:ahLst/>
              <a:cxnLst/>
              <a:rect l="l" t="t" r="r" b="b"/>
              <a:pathLst>
                <a:path w="640580" h="5307667">
                  <a:moveTo>
                    <a:pt x="0" y="0"/>
                  </a:moveTo>
                  <a:lnTo>
                    <a:pt x="640580" y="0"/>
                  </a:lnTo>
                  <a:lnTo>
                    <a:pt x="640580" y="5307667"/>
                  </a:lnTo>
                  <a:lnTo>
                    <a:pt x="0" y="530766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013088" r="-101308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0" y="-95250"/>
              <a:ext cx="640575" cy="54029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5404"/>
                </a:lnSpc>
              </a:pPr>
              <a:r>
                <a:rPr lang="en-US" sz="4503" b="1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›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3662289" y="3559416"/>
            <a:ext cx="3821363" cy="3999814"/>
            <a:chOff x="0" y="0"/>
            <a:chExt cx="5095151" cy="5333086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5095113" cy="5332984"/>
            </a:xfrm>
            <a:custGeom>
              <a:avLst/>
              <a:gdLst/>
              <a:ahLst/>
              <a:cxnLst/>
              <a:rect l="l" t="t" r="r" b="b"/>
              <a:pathLst>
                <a:path w="5095113" h="5332984">
                  <a:moveTo>
                    <a:pt x="0" y="183896"/>
                  </a:moveTo>
                  <a:cubicBezTo>
                    <a:pt x="0" y="82296"/>
                    <a:pt x="82296" y="0"/>
                    <a:pt x="183896" y="0"/>
                  </a:cubicBezTo>
                  <a:lnTo>
                    <a:pt x="4911217" y="0"/>
                  </a:lnTo>
                  <a:cubicBezTo>
                    <a:pt x="5012817" y="0"/>
                    <a:pt x="5095113" y="82296"/>
                    <a:pt x="5095113" y="183896"/>
                  </a:cubicBezTo>
                  <a:lnTo>
                    <a:pt x="5095113" y="5149088"/>
                  </a:lnTo>
                  <a:cubicBezTo>
                    <a:pt x="5095113" y="5250688"/>
                    <a:pt x="5012817" y="5332984"/>
                    <a:pt x="4911217" y="5332984"/>
                  </a:cubicBezTo>
                  <a:lnTo>
                    <a:pt x="183896" y="5332984"/>
                  </a:lnTo>
                  <a:cubicBezTo>
                    <a:pt x="82296" y="5332984"/>
                    <a:pt x="0" y="5250688"/>
                    <a:pt x="0" y="5149088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4926666" y="2922651"/>
            <a:ext cx="1292600" cy="1292600"/>
            <a:chOff x="0" y="0"/>
            <a:chExt cx="1723466" cy="1723466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723390" cy="1723390"/>
            </a:xfrm>
            <a:custGeom>
              <a:avLst/>
              <a:gdLst/>
              <a:ahLst/>
              <a:cxnLst/>
              <a:rect l="l" t="t" r="r" b="b"/>
              <a:pathLst>
                <a:path w="1723390" h="1723390">
                  <a:moveTo>
                    <a:pt x="0" y="861695"/>
                  </a:moveTo>
                  <a:cubicBezTo>
                    <a:pt x="0" y="385826"/>
                    <a:pt x="385826" y="0"/>
                    <a:pt x="861695" y="0"/>
                  </a:cubicBezTo>
                  <a:cubicBezTo>
                    <a:pt x="1337564" y="0"/>
                    <a:pt x="1723390" y="385826"/>
                    <a:pt x="1723390" y="861695"/>
                  </a:cubicBezTo>
                  <a:cubicBezTo>
                    <a:pt x="1723390" y="1337564"/>
                    <a:pt x="1337564" y="1723390"/>
                    <a:pt x="861695" y="1723390"/>
                  </a:cubicBezTo>
                  <a:cubicBezTo>
                    <a:pt x="385826" y="1723390"/>
                    <a:pt x="0" y="1337691"/>
                    <a:pt x="0" y="861695"/>
                  </a:cubicBezTo>
                  <a:close/>
                </a:path>
              </a:pathLst>
            </a:custGeom>
            <a:solidFill>
              <a:srgbClr val="0D79A2"/>
            </a:solidFill>
            <a:ln w="57195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4955269" y="2951245"/>
            <a:ext cx="1235402" cy="1235402"/>
            <a:chOff x="0" y="0"/>
            <a:chExt cx="1647203" cy="164720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647207" cy="1647207"/>
            </a:xfrm>
            <a:custGeom>
              <a:avLst/>
              <a:gdLst/>
              <a:ahLst/>
              <a:cxnLst/>
              <a:rect l="l" t="t" r="r" b="b"/>
              <a:pathLst>
                <a:path w="1647207" h="1647207">
                  <a:moveTo>
                    <a:pt x="0" y="0"/>
                  </a:moveTo>
                  <a:lnTo>
                    <a:pt x="1647207" y="0"/>
                  </a:lnTo>
                  <a:lnTo>
                    <a:pt x="1647207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78303" r="-7830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66675"/>
              <a:ext cx="1647203" cy="17138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323"/>
                </a:lnSpc>
              </a:pPr>
              <a:r>
                <a:rPr lang="en-US" sz="3602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4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13877715" y="4491723"/>
            <a:ext cx="3390500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1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Αξιολόγηση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13946353" y="5717600"/>
            <a:ext cx="3253235" cy="799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1"/>
              </a:lnSpc>
            </a:pPr>
            <a:r>
              <a:rPr lang="el-GR" sz="17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Αξιολογήστε τα στοιχεία της διαδικασίας, των αποτελεσμάτων και των ικανοτήτων.</a:t>
            </a:r>
            <a:endParaRPr lang="en-US" sz="172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52" name="Group 52"/>
          <p:cNvGrpSpPr/>
          <p:nvPr/>
        </p:nvGrpSpPr>
        <p:grpSpPr>
          <a:xfrm>
            <a:off x="823608" y="8098765"/>
            <a:ext cx="16650519" cy="823603"/>
            <a:chOff x="0" y="0"/>
            <a:chExt cx="22200692" cy="1098138"/>
          </a:xfrm>
        </p:grpSpPr>
        <p:sp>
          <p:nvSpPr>
            <p:cNvPr id="53" name="Freeform 53"/>
            <p:cNvSpPr/>
            <p:nvPr/>
          </p:nvSpPr>
          <p:spPr>
            <a:xfrm>
              <a:off x="0" y="0"/>
              <a:ext cx="22200688" cy="1098132"/>
            </a:xfrm>
            <a:custGeom>
              <a:avLst/>
              <a:gdLst/>
              <a:ahLst/>
              <a:cxnLst/>
              <a:rect l="l" t="t" r="r" b="b"/>
              <a:pathLst>
                <a:path w="22200688" h="1098132">
                  <a:moveTo>
                    <a:pt x="0" y="0"/>
                  </a:moveTo>
                  <a:lnTo>
                    <a:pt x="22200688" y="0"/>
                  </a:lnTo>
                  <a:lnTo>
                    <a:pt x="22200688" y="1098132"/>
                  </a:lnTo>
                  <a:lnTo>
                    <a:pt x="0" y="109813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43924" b="-34392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0" y="-47625"/>
              <a:ext cx="22200692" cy="11457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341"/>
                </a:lnSpc>
              </a:pPr>
              <a:r>
                <a:rPr lang="el-GR" sz="1951" i="1" dirty="0">
                  <a:solidFill>
                    <a:srgbClr val="5A6B73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Η ίδια λογική μπορεί να προσαρμοστεί στις επιχειρήσεις, τη διαχείριση, την εκπαίδευση,  
Υγεία, μηχανική, κοινωνικές επιστήμες και διεπιστημονικά μαθήματα.</a:t>
              </a:r>
              <a:endParaRPr lang="en-US" sz="1951" i="1" dirty="0">
                <a:solidFill>
                  <a:srgbClr val="5A6B73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3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Μοντέλα υλοποίησης της </a:t>
            </a:r>
            <a:r>
              <a:rPr lang="en-US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lay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76300" y="2862443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n-US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 </a:t>
            </a: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βάσει προγράμματος σπουδών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476300" y="3319624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Η δραστηριότητα εξυπηρέτησης αποτελεί μέρος των απαιτήσεων και της αξιολόγησης του μαθήματος.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box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476300" y="4254332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n-US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 </a:t>
            </a: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βάσει έργου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476300" y="4711513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Οι μαθητές επιλύουν πραγματικές επιχειρηματικές, δημόσιες ή κοινοτικές προκλήσεις.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7" name="Freeform 27" descr="/home/claude/work/icons/hear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76300" y="5646220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 με έδρα την κοινότητα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476300" y="6103401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Οι μαθητές συνεργάζονται με ΜΚΟ, δήμους ή τοπικές κοινότητες.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5" name="Freeform 35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476300" y="7038108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Μικτή ή εικονική </a:t>
            </a:r>
            <a:r>
              <a:rPr lang="en-US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476300" y="7495289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Τα ψηφιακά εργαλεία υποστηρίζουν την ομαδική εργασία, τον προβληματισμό και τη δέσμευση των συνεργατών.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8" name="Group 38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3" name="Freeform 43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2476300" y="8429996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n-US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CSL </a:t>
            </a: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προσανατολισμένη στην αναγνώριση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2476300" y="8887187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Τα αποτελέσματα τεκμηριώνονται μέσω σημάτων ή μικροδιαπιστευτηρίων.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ΣΧΕΔΙΑΣΜΟΣ ΜΑΘΗΜΑΤΟΣ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Σχεδιασμός μαθημάτων βασισμένων σε CSL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targe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Ξεκινήστε με τα μαθησιακά αποτελέσματα του μαθήματος και τις ικανότητες-στόχους.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Επιλέξτε μια πρόκληση συνεργάτη που είναι αυθεντική, διαχειρίσιμη και ηθικά κατάλληλη.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Καθορίστε τους ρόλους των μαθητών, τα παραδοτέα, το χρονοδιάγραμμα και τα σημεία ανατροφοδότησης των συνεργατών.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Ενσωματώστε την προετοιμασία, τη δράση και τον δομημένο προβληματισμό στη ροή του μαθήματος.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Αξιολογήστε τόσο την ακαδημαϊκή διαδικασία όσο και τα αποδεικτικά στοιχεία ικανοτήτων που παράγονται από τους μαθητές.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ΣΧΕΔΙΑΣΜΟΣ ΜΑΘΗΜΑΤΟΣ</a:t>
              </a:r>
              <a:endParaRPr lang="en-US" sz="1876" b="1" spc="3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Στρατηγικές διδασκαλίας για τη CSL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Μάθηση με βάση το πρόβλημα και μελέτες περιπτώσεων για αυθεντική λήψη αποφάσεων.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box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Project-Based Learning για διεπιστημονική ομαδική εργασία και πραγματικά αποτελέσματα.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Παιχνίδι ρόλων, προσομοίωση και μικροδιδασκαλία για επαγγελματική πρακτική σε ασφαλή περιβάλλοντα.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Διαλέξεις προσκεκλημένων, επιτόπιες επισκέψεις και πάνελ εργοδοτών για την πλαισίωση της θεωρίας.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Εργαλεία ψηφιακής συνεργασίας για την υποστήριξη μικτών ή διασυνοριακών εμπειριών CSL.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ΠΑΙΔΑΓΩΓΙΚΟΣ ΠΥΡΗΝΑΣ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Ο προβληματισμός και η αξιολόγηση ως παιδαγωγικός πυρήνας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76300" y="2862443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Πριν από τη δράση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476300" y="3319624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Προσδοκίες, ηθικές οδηγίες, σαφήνεια ρόλων και προσωπικοί στόχοι.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476300" y="4254332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Κατά τη διάρκεια της δράσης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476300" y="4711513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Ημερολόγια, καθοδήγηση, σημεία ελέγχου, σχόλια από ομοτίμους και συμβολή συνεργατών.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7" name="Freeform 27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76300" y="5646220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Μετά τη δράση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476300" y="6103401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Αναστοχαστικές εκθέσεις, παρουσιάσεις, αυτοαξιολόγηση και απολογισμός.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5" name="Freeform 35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476300" y="7038108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Αποδεικτικά στοιχεία μάθησης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2476300" y="7495289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Αποτελέσματα, χαρτοφυλάκια, εκθέσεις, βίντεο, ανατροφοδότηση και χαρτογράφηση ικανοτήτων.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8" name="Group 38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3" name="Freeform 43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2476300" y="8429996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Αναγνώριση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2476300" y="8887187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Βαθμοί, μικροδιαπιστευτήρια, καταχωρίσεις Europass ή ψηφιακά σήματα.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ΠΑΡΑΔΕΙΓΜΑ ΧΩΡΑΣ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46861"/>
            <a:ext cx="16609333" cy="622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39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Αυστρία: CSL με γνώμονα την πρακτική</a:t>
            </a:r>
            <a:endParaRPr lang="en-US" sz="39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Το παράδειγμα της Αυστρίας δείχνει πώς η εφαρμοσμένη τριτοβάθμια εκπαίδευση συνδέει τα μαθήματα με τις προκλήσεις του πραγματικού κόσμου</a:t>
              </a:r>
              <a:endParaRPr lang="en-US" sz="202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Πλαίσιο</a:t>
              </a:r>
              <a:endParaRPr lang="en-US" sz="22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7" name="Freeform 1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990373" y="416228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Τα Πανεπιστήμια Εφαρμοσμένων Επιστημών πειραματίζονται με την αρθρωτή μάθηση με βάση τις ικανότητες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90373" y="5763730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Οι καθηγητές έχουν αυτονομία, με ευθυγράμμιση μέσω των διευθυντών προγραμμάτων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990373" y="7365178"/>
            <a:ext cx="6472152" cy="1639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1"/>
              </a:lnSpc>
            </a:pPr>
            <a:r>
              <a:rPr lang="en-US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CSL links employability, civic engagement and sustainability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9413862" y="2941711"/>
            <a:ext cx="8069790" cy="6333353"/>
            <a:chOff x="0" y="0"/>
            <a:chExt cx="10759719" cy="84444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Τυπικές πρακτικές της </a:t>
              </a:r>
              <a:r>
                <a:rPr lang="en-US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CSL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590171" y="416228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Προκλήσεις που καθορίζονται από την εταιρεία στα υποχρεωτικά μαθήματα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590171" y="5363366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Πρακτικές ενότητες εργασιών που συνδέονται με το εργασιακό πλαίσιο των φοιτητών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590171" y="6564459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Ημέρα Καριέρας, διαδικτυακά σεμινάρια αποφοίτων, φοιτητικοί σύλλογοι και διεθνή προγράμματα φίλων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9" name="Group 49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590171" y="776554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Επιχειρηματικά και διοικητικά έργα με στοιχεία βιωσιμότητας και προβληματισμού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ΑΥΣΤΡΙΑ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0" name="Freeform 10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μια πραγματική ενημέρωση πελάτη ως σημείο εκκίνησης για την εργασία των μαθητών.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Αναθέστε σαφείς ρόλους έργου, συμπεριλαμβανομένου του διαχειριστή έργου και του εκπροσώπου πελάτη.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8" name="Freeform 28" descr="/home/claude/work/icons/fl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Δομήστε τη διαδικασία ως προσανατολισμό, ανάλυση, δράση, προβληματισμό και παρουσίαση.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7" name="Freeform 37" descr="/home/claude/work/icons/edi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ημερολόγια αναστοχασμού, ανατροφοδότηση από ομοτίμους και ρουμπρίκες αυτοαξιολόγησης.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6" name="Freeform 46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Υποστηρίξτε το συνδυασμένο CSL με φόρουμ MS Teams, Miro, Moodle ή παρόμοια εργαλεία.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Μεταβιβάσιμα μαθήματα για εκπαιδευτικούς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2251"/>
                </a:lnSpc>
              </a:pPr>
              <a:r>
                <a:rPr lang="en-US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COUNTRY EXAMPLE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Η περίπτωση της Σλοβενίας δείχνει πώς τα κέντρα σταδιοδρομίας και τα γραφεία έργων μπορούν να υποστηρίξουν την ενσωμάτωση της CSL</a:t>
              </a:r>
              <a:endParaRPr lang="en-US" sz="202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Πλαίσιο</a:t>
              </a:r>
              <a:endParaRPr lang="en-US" sz="22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6" name="Freeform 16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0" name="Freeform 20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4" name="Freeform 24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Τυπικές πρακτικές της </a:t>
              </a:r>
              <a:r>
                <a:rPr lang="en-US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CSL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1" name="Freeform 31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35" name="Freeform 35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39" name="Freeform 39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43" name="Freeform 43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Freeform 44"/>
          <p:cNvSpPr/>
          <p:nvPr/>
        </p:nvSpPr>
        <p:spPr>
          <a:xfrm>
            <a:off x="15191561" y="7982093"/>
            <a:ext cx="4135477" cy="4114800"/>
          </a:xfrm>
          <a:custGeom>
            <a:avLst/>
            <a:gdLst/>
            <a:ahLst/>
            <a:cxnLst/>
            <a:rect l="l" t="t" r="r" b="b"/>
            <a:pathLst>
              <a:path w="4135477" h="4114800">
                <a:moveTo>
                  <a:pt x="0" y="0"/>
                </a:moveTo>
                <a:lnTo>
                  <a:pt x="4135478" y="0"/>
                </a:lnTo>
                <a:lnTo>
                  <a:pt x="41354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5" name="TextBox 45"/>
          <p:cNvSpPr txBox="1"/>
          <p:nvPr/>
        </p:nvSpPr>
        <p:spPr>
          <a:xfrm>
            <a:off x="823608" y="946861"/>
            <a:ext cx="16609333" cy="622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39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Σλοβενία: εξέλιξη σταδιοδρομίας και τοπικές εταιρικές σχέσεις</a:t>
            </a:r>
            <a:endParaRPr lang="en-US" sz="39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1990373" y="416228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Τα μικροδιαπιστευτήρια κερδίζουν την προσοχή στο εθνικό πλαίσιο της τριτοβάθμιας εκπαίδευσης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1990373" y="5763730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Το UNM και τα εφαρμοσμένα προγράμματα συνδέουν τη θεωρία με την πρακτική οργανωτική εμπειρία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1990373" y="7365178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Τα κέντρα σταδιοδρομίας και τα γραφεία έργων μεσολαβούν στη συνεργασία με εξωτερικούς ενδιαφερόμενους φορείς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10590171" y="4162282"/>
            <a:ext cx="6472152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Συνεργασία με τοπικούς εργοδότες, ΜΚΟ και δημοτικές υπηρεσίες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10590171" y="5363366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Έργα σε μαθήματα διαχείρισης, επικοινωνίας και επαγγελματικής εξέλιξης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10590171" y="6564459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Δραστηριότητες ενσωματωμένες στα προγράμματα σπουδών και επίσημα αξιολογημένες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10590171" y="776554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Εικονική συνεργασία και διαδικτυακός προβληματισμός μέσω MS Teams και Moodle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ΣΛΟΒΕΝΊΑ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Μεταβιβάσιμα μαθήματα για εκπαιδευτικούς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compas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76300" y="2862443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Προετοιμασία και προσανατολισμός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476300" y="3319624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Καθορίστε το πεδίο εφαρμογής, την πρόκληση του συνεργάτη και τους μαθησιακούς στόχους.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476300" y="4254332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Συνεργασία με εταίρο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476300" y="4711513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Προσδιορίστε τις πραγματικές οργανωτικές ή κοινοτικές ανάγκες.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7" name="Freeform 27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76300" y="5646220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Ενεργή δέσμευση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476300" y="6103401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Σχεδιάστε και δοκιμάστε πρακτικές λύσεις με τον συνεργάτη.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5" name="Freeform 35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476300" y="7038108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Προβληματισμός και αξιολόγηση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2476300" y="7495289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Συνδέστε τα αποτελέσματα με τη θεωρία, την ομαδική εργασία και την εξέλιξη της σταδιοδρομίας.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8" name="Group 38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3" name="Freeform 43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2476300" y="8429996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Ευθυγράμμιση με τους πυλώνες της ELIX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2476300" y="8887187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Εξέλιξη σταδιοδρομίας, συμμετοχή στα κοινά και αποτελεσματικές συνεργασίες.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ΠΑΡΑΔΕΙΓΜΑ ΧΩΡΑΣ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46861"/>
            <a:ext cx="16609333" cy="622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39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Σερβία: Η CSL ως αναδυόμενη πρακτική</a:t>
            </a:r>
            <a:endParaRPr lang="en-US" sz="39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Η περίπτωση της Σερβίας δείχνει τη σταδιακή εισαγωγή προγραμμάτων προσανατολισμένων στην κοινότητα και τη σταδιοδρομία</a:t>
              </a:r>
              <a:endParaRPr lang="en-US" sz="202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Πλαίσιο</a:t>
              </a:r>
              <a:endParaRPr lang="en-US" sz="22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7" name="Freeform 1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990373" y="416228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Η CSL δεν έχει ακόμη ενσωματωθεί επίσημα στην εθνική πολιτική για την τριτοβάθμια εκπαίδευση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90373" y="5763730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Τα πανεπιστήμια και τα επαγγελματικά κολέγια ενσωματώνουν έργα που βασίζονται στην κοινότητα και προσανατολίζονται στην καριέρα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990373" y="7365178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Οι μαθητές συνεργάζονται με τοπικές κοινότητες, ΜΜΕ, ΜΚΟ και δημόσιους φορείς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9" name="Group 29"/>
          <p:cNvGrpSpPr/>
          <p:nvPr/>
        </p:nvGrpSpPr>
        <p:grpSpPr>
          <a:xfrm>
            <a:off x="9413862" y="2941711"/>
            <a:ext cx="8069790" cy="6333353"/>
            <a:chOff x="0" y="0"/>
            <a:chExt cx="10759719" cy="84444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Τυπικές πρακτικές της </a:t>
              </a:r>
              <a:r>
                <a:rPr lang="en-US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CSL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590171" y="416228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 βάσει προγράμματος σπουδών συνδεδεμένο με υποχρεωτικά μαθήματα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590171" y="5363366"/>
            <a:ext cx="6472152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CSL βάσει έργου με χρήση διεπιστημονικής επίλυσης προβλημάτων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590171" y="6564459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Έργα παρακολούθησης της βιοποικιλότητας και προστασίας των φυσικών πόρων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9" name="Group 49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590171" y="7765542"/>
            <a:ext cx="6472152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Ψηφιακές λύσεις για τοπικούς επιχειρηματίες και οργανισμούς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5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ΣΕΡΒΊΑ</a:t>
              </a:r>
              <a:endParaRPr lang="en-US" sz="1876" b="1" spc="3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0" name="Freeform 10" descr="/home/claude/work/icons/map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476300" y="2754906"/>
            <a:ext cx="13995768" cy="1089898"/>
            <a:chOff x="0" y="0"/>
            <a:chExt cx="18661024" cy="14531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Αντιστοιχίστε τις δραστηριότητες της CSL στο αναλυτικό πρόγραμμα: προετοιμασία, δέσμευση και απολογισμός.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Αναπτύξτε συνεργασίες με κοινοτικούς οργανισμούς για ουσιαστικές ευκαιρίες εξυπηρέτησης.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8" name="Freeform 28" descr="/home/claude/work/icons/win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ευέλικτες μορφές: βραχυπρόθεσμα έργα, μακροπρόθεσμες συνεργασίες ή ενσωματωμένα στοιχεία.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7" name="Freeform 37" descr="/home/claude/work/icons/sca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Θεωρία ισορροπίας, πρακτική εμπειρία, καθοδηγούμενος αναστοχασμός και ανάλυση περίπτωσης.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6" name="Freeform 46" descr="/home/claude/work/icons/shiel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Αντιμετώπιση των εμποδίων μέσω της κατάρτισης των εκπαιδευτικών, της ικανότητας ΤΠΕ και σαφέστερων στόχων του έργου.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Μεταβιβάσιμα μαθήματα για εκπαιδευτικούς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ΠΑΡΑΔΕΙΓΜΑ ΧΩΡΑΣ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46861"/>
            <a:ext cx="16609333" cy="622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39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Σλοβακία: επαγγελματική συνεργασία &amp; απασχολησιμότητα</a:t>
            </a:r>
            <a:endParaRPr lang="en-US" sz="39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Το παράδειγμα της Σλοβακίας συνδέει την πανεπιστημιακή διδασκαλία με τους εργοδότες, την πρακτική άσκηση και την περιφερειακή ανάπτυξη</a:t>
              </a:r>
              <a:endParaRPr lang="en-US" sz="202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Πλαίσιο</a:t>
              </a:r>
              <a:endParaRPr lang="en-US" sz="22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7" name="Freeform 1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990373" y="416228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Η CSL είναι μια αναδυόμενη πρακτική που ευθυγραμμίζεται με τις στρατηγικές καινοτομίας και απασχολησιμότητας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90373" y="5763730"/>
            <a:ext cx="6472152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Η EUBA έχει αναπτύξει συνεργασία με τον επαγγελματικό τομέα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990373" y="7365178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Το UMB και το Πανεπιστήμιο του Prešov παρουσιάζουν CSL που βασίζεται σε προγράμματα σπουδών και έργα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9" name="Group 29"/>
          <p:cNvGrpSpPr/>
          <p:nvPr/>
        </p:nvGrpSpPr>
        <p:grpSpPr>
          <a:xfrm>
            <a:off x="9413862" y="2941711"/>
            <a:ext cx="8069790" cy="6333353"/>
            <a:chOff x="0" y="0"/>
            <a:chExt cx="10759719" cy="84444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Τυπικές πρακτικές της </a:t>
              </a:r>
              <a:r>
                <a:rPr lang="en-US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CSL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590171" y="4162282"/>
            <a:ext cx="6472152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Επιχειρηματικότητα στην πράξη και επιχειρηματικά έργα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590171" y="5363366"/>
            <a:ext cx="6472152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Εργασία των φοιτητών με εταιρείες, ΜΚΟ και κοινοτικούς εταίρους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590171" y="6564459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Δραστηριότητες κέντρων σταδιοδρομίας, εκθέσεις εργασίας και αντιστοίχιση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9" name="Group 49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590171" y="7765542"/>
            <a:ext cx="6472152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Έργα SARIO που συνδέουν πανεπιστήμια με εταιρείες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ΣΛΟΒΑΚΊΑ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Μεταβιβάσιμα μαθήματα για εκπαιδευτικούς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cyc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Εναλλακτικές θεωρητικές συνεδρίες με πρακτικές συνεδρίες υπό την καθοδήγηση εκπροσώπων εταιρειών ή ΜΚΟ.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flow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μια δομή PBL διάρκειας εξαμήνου: ορισμός προβλήματος, σχηματισμός ομάδας, σχέδιο, υλοποίηση, επικύρωση και παρουσίαση.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st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Αναπτύξτε τα 4Cs: κριτική σκέψη, δημιουργικότητα, συνεργασία και επικοινωνία.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tool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εργαλεία όπως το </a:t>
              </a:r>
              <a:r>
                <a:rPr lang="en-US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Belbin, </a:t>
              </a: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το </a:t>
              </a:r>
              <a:r>
                <a:rPr lang="en-US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Systems Thinking, </a:t>
              </a: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το </a:t>
              </a:r>
              <a:r>
                <a:rPr lang="en-US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Design Thinking </a:t>
              </a: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και το </a:t>
              </a:r>
              <a:r>
                <a:rPr lang="en-US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Lean Startup.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briefcas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Ενίσχυση της απασχολησιμότητας μέσω κέντρων σταδιοδρομίας, πρακτικής άσκησης, εκθέσεων εργασίας και θερμοκοιτίδων νεοφυών επιχειρήσεων.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ΠΑΡΑΔΕΙΓΜΑ ΧΩΡΑΣ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46861"/>
            <a:ext cx="16609333" cy="622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39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Ελλάδα: διδακτική πρακτική &amp; συμμετοχή της κοινότητας</a:t>
            </a:r>
            <a:endParaRPr lang="en-US" sz="39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51059" y="2127647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Το ελληνικό παράδειγμα δείχνει την ενσωμάτωση της CSL στην εκπαίδευση, την εκμάθηση γλωσσών και την κοινωνική ένταξη</a:t>
              </a:r>
              <a:endParaRPr lang="en-US" sz="202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941711"/>
            <a:ext cx="8069790" cy="6333353"/>
            <a:chOff x="0" y="0"/>
            <a:chExt cx="10759719" cy="84444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0D79A2"/>
            </a:solidFill>
            <a:ln w="19065" cap="sq">
              <a:solidFill>
                <a:srgbClr val="0D79A2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04039" y="3335598"/>
            <a:ext cx="7089858" cy="686333"/>
            <a:chOff x="0" y="0"/>
            <a:chExt cx="9453143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Πλαίσιο</a:t>
              </a:r>
              <a:endParaRPr lang="en-US" sz="2251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04039" y="4282735"/>
            <a:ext cx="466706" cy="466706"/>
            <a:chOff x="0" y="0"/>
            <a:chExt cx="622275" cy="6222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400127" y="4378823"/>
            <a:ext cx="274539" cy="274539"/>
            <a:chOff x="0" y="0"/>
            <a:chExt cx="366052" cy="366052"/>
          </a:xfrm>
        </p:grpSpPr>
        <p:sp>
          <p:nvSpPr>
            <p:cNvPr id="17" name="Freeform 1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990373" y="416228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Τα μικροδιαπιστευτήρια βρίσκονται ακόμη σε πρώιμο στάδιο, αλλά αναγνωρίζονται όλο και περισσότερο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1304039" y="5884193"/>
            <a:ext cx="466706" cy="466706"/>
            <a:chOff x="0" y="0"/>
            <a:chExt cx="622275" cy="62227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400127" y="5980281"/>
            <a:ext cx="274539" cy="274539"/>
            <a:chOff x="0" y="0"/>
            <a:chExt cx="366052" cy="366052"/>
          </a:xfrm>
        </p:grpSpPr>
        <p:sp>
          <p:nvSpPr>
            <p:cNvPr id="22" name="Freeform 22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990373" y="5763730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Η CSL θεωρείται συμπληρωματική της απασχολησιμότητας, της κοινωνικής δέσμευσης και της δια βίου μάθησης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1304039" y="7485640"/>
            <a:ext cx="466706" cy="466706"/>
            <a:chOff x="0" y="0"/>
            <a:chExt cx="622275" cy="62227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00127" y="7581729"/>
            <a:ext cx="274539" cy="274539"/>
            <a:chOff x="0" y="0"/>
            <a:chExt cx="366052" cy="366052"/>
          </a:xfrm>
        </p:grpSpPr>
        <p:sp>
          <p:nvSpPr>
            <p:cNvPr id="27" name="Freeform 27" descr="/home/claude/work/icons/check_t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990373" y="7365178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EAF6FA"/>
                </a:solidFill>
                <a:latin typeface="Calibri (MS)"/>
                <a:ea typeface="Calibri (MS)"/>
                <a:cs typeface="Calibri (MS)"/>
                <a:sym typeface="Calibri (MS)"/>
              </a:rPr>
              <a:t>Τα πανεπιστημιακά μαθήματα συνδέουν τη θεωρία, την πρακτική και τη συμβολή της κοινότητας</a:t>
            </a:r>
            <a:endParaRPr lang="en-US" sz="1801" dirty="0">
              <a:solidFill>
                <a:srgbClr val="EAF6FA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9" name="Group 29"/>
          <p:cNvGrpSpPr/>
          <p:nvPr/>
        </p:nvGrpSpPr>
        <p:grpSpPr>
          <a:xfrm>
            <a:off x="9413862" y="2941711"/>
            <a:ext cx="8069790" cy="6333353"/>
            <a:chOff x="0" y="0"/>
            <a:chExt cx="10759719" cy="844447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0759822" cy="8444485"/>
            </a:xfrm>
            <a:custGeom>
              <a:avLst/>
              <a:gdLst/>
              <a:ahLst/>
              <a:cxnLst/>
              <a:rect l="l" t="t" r="r" b="b"/>
              <a:pathLst>
                <a:path w="10759822" h="8444485">
                  <a:moveTo>
                    <a:pt x="0" y="183642"/>
                  </a:moveTo>
                  <a:cubicBezTo>
                    <a:pt x="0" y="82169"/>
                    <a:pt x="82169" y="0"/>
                    <a:pt x="183642" y="0"/>
                  </a:cubicBezTo>
                  <a:lnTo>
                    <a:pt x="10576179" y="0"/>
                  </a:lnTo>
                  <a:cubicBezTo>
                    <a:pt x="10677525" y="0"/>
                    <a:pt x="10759822" y="82169"/>
                    <a:pt x="10759822" y="183642"/>
                  </a:cubicBezTo>
                  <a:lnTo>
                    <a:pt x="10759822" y="8260842"/>
                  </a:lnTo>
                  <a:cubicBezTo>
                    <a:pt x="10759822" y="8362188"/>
                    <a:pt x="10677652" y="8444485"/>
                    <a:pt x="10576179" y="8444485"/>
                  </a:cubicBezTo>
                  <a:lnTo>
                    <a:pt x="183642" y="8444485"/>
                  </a:lnTo>
                  <a:cubicBezTo>
                    <a:pt x="82169" y="8444484"/>
                    <a:pt x="0" y="8362315"/>
                    <a:pt x="0" y="8260842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903828" y="3335598"/>
            <a:ext cx="7089858" cy="686333"/>
            <a:chOff x="0" y="0"/>
            <a:chExt cx="9453143" cy="915111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453137" cy="915115"/>
            </a:xfrm>
            <a:custGeom>
              <a:avLst/>
              <a:gdLst/>
              <a:ahLst/>
              <a:cxnLst/>
              <a:rect l="l" t="t" r="r" b="b"/>
              <a:pathLst>
                <a:path w="9453137" h="915115">
                  <a:moveTo>
                    <a:pt x="0" y="0"/>
                  </a:moveTo>
                  <a:lnTo>
                    <a:pt x="9453137" y="0"/>
                  </a:lnTo>
                  <a:lnTo>
                    <a:pt x="9453137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51280" b="-1512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57150"/>
              <a:ext cx="9453143" cy="9722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702"/>
                </a:lnSpc>
              </a:pPr>
              <a:r>
                <a:rPr lang="el-GR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Τυπικές πρακτικές της </a:t>
              </a:r>
              <a:r>
                <a:rPr lang="en-US" sz="2251" b="1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CSL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9903828" y="4282735"/>
            <a:ext cx="466706" cy="466706"/>
            <a:chOff x="0" y="0"/>
            <a:chExt cx="622275" cy="6222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999916" y="4378823"/>
            <a:ext cx="274539" cy="274539"/>
            <a:chOff x="0" y="0"/>
            <a:chExt cx="366052" cy="366052"/>
          </a:xfrm>
        </p:grpSpPr>
        <p:sp>
          <p:nvSpPr>
            <p:cNvPr id="37" name="Freeform 3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10590171" y="4162282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Πρακτική Άσκηση στο Εθνικό και Καποδιστριακό Πανεπιστήμιο Αθηνών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9" name="Group 39"/>
          <p:cNvGrpSpPr/>
          <p:nvPr/>
        </p:nvGrpSpPr>
        <p:grpSpPr>
          <a:xfrm>
            <a:off x="9903828" y="5483828"/>
            <a:ext cx="466706" cy="466706"/>
            <a:chOff x="0" y="0"/>
            <a:chExt cx="622275" cy="622275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99916" y="5579916"/>
            <a:ext cx="274539" cy="274539"/>
            <a:chOff x="0" y="0"/>
            <a:chExt cx="366052" cy="366052"/>
          </a:xfrm>
        </p:grpSpPr>
        <p:sp>
          <p:nvSpPr>
            <p:cNvPr id="42" name="Freeform 4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10590171" y="5363366"/>
            <a:ext cx="6472152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Διδασκαλία και μικροδιδασκαλία αγγλικών με βάση την κοινότητα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4" name="Group 44"/>
          <p:cNvGrpSpPr/>
          <p:nvPr/>
        </p:nvGrpSpPr>
        <p:grpSpPr>
          <a:xfrm>
            <a:off x="9903828" y="6684912"/>
            <a:ext cx="466706" cy="466706"/>
            <a:chOff x="0" y="0"/>
            <a:chExt cx="622275" cy="622275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9999916" y="6781000"/>
            <a:ext cx="274539" cy="274539"/>
            <a:chOff x="0" y="0"/>
            <a:chExt cx="366052" cy="366052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8" name="TextBox 48"/>
          <p:cNvSpPr txBox="1"/>
          <p:nvPr/>
        </p:nvSpPr>
        <p:spPr>
          <a:xfrm>
            <a:off x="10590171" y="6564459"/>
            <a:ext cx="6472152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Έργα εκπαιδευτικής προβολής, γραμματισμού και διαπολιτισμικού διαλόγου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49" name="Group 49"/>
          <p:cNvGrpSpPr/>
          <p:nvPr/>
        </p:nvGrpSpPr>
        <p:grpSpPr>
          <a:xfrm>
            <a:off x="9903828" y="7886005"/>
            <a:ext cx="466706" cy="466706"/>
            <a:chOff x="0" y="0"/>
            <a:chExt cx="622275" cy="62227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622300" cy="622300"/>
            </a:xfrm>
            <a:custGeom>
              <a:avLst/>
              <a:gdLst/>
              <a:ahLst/>
              <a:cxnLst/>
              <a:rect l="l" t="t" r="r" b="b"/>
              <a:pathLst>
                <a:path w="622300" h="622300">
                  <a:moveTo>
                    <a:pt x="0" y="311150"/>
                  </a:moveTo>
                  <a:cubicBezTo>
                    <a:pt x="0" y="139319"/>
                    <a:pt x="139319" y="0"/>
                    <a:pt x="311150" y="0"/>
                  </a:cubicBezTo>
                  <a:cubicBezTo>
                    <a:pt x="482981" y="0"/>
                    <a:pt x="622300" y="139319"/>
                    <a:pt x="622300" y="311150"/>
                  </a:cubicBezTo>
                  <a:cubicBezTo>
                    <a:pt x="622300" y="482981"/>
                    <a:pt x="482981" y="622300"/>
                    <a:pt x="311150" y="622300"/>
                  </a:cubicBezTo>
                  <a:cubicBezTo>
                    <a:pt x="139319" y="622300"/>
                    <a:pt x="0" y="482981"/>
                    <a:pt x="0" y="311150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9999916" y="7982093"/>
            <a:ext cx="274539" cy="274539"/>
            <a:chOff x="0" y="0"/>
            <a:chExt cx="366052" cy="366052"/>
          </a:xfrm>
        </p:grpSpPr>
        <p:sp>
          <p:nvSpPr>
            <p:cNvPr id="52" name="Freeform 52" descr="/home/claude/work/icons/check_w.png"/>
            <p:cNvSpPr/>
            <p:nvPr/>
          </p:nvSpPr>
          <p:spPr>
            <a:xfrm>
              <a:off x="0" y="0"/>
              <a:ext cx="366014" cy="366014"/>
            </a:xfrm>
            <a:custGeom>
              <a:avLst/>
              <a:gdLst/>
              <a:ahLst/>
              <a:cxnLst/>
              <a:rect l="l" t="t" r="r" b="b"/>
              <a:pathLst>
                <a:path w="366014" h="366014">
                  <a:moveTo>
                    <a:pt x="0" y="0"/>
                  </a:moveTo>
                  <a:lnTo>
                    <a:pt x="366014" y="0"/>
                  </a:lnTo>
                  <a:lnTo>
                    <a:pt x="366014" y="366014"/>
                  </a:lnTo>
                  <a:lnTo>
                    <a:pt x="0" y="3660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0" b="-10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0590171" y="7765542"/>
            <a:ext cx="6472152" cy="2693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101"/>
              </a:lnSpc>
            </a:pPr>
            <a:r>
              <a:rPr lang="el-GR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Συνεργασίες ΜΚΟ που υποστηρίζουν πρόσφυγες και μετανάστες</a:t>
            </a:r>
            <a:endParaRPr lang="en-US" sz="1801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ΕΛΛΑΔΑ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Μεταβιβάσιμα μαθήματα για εκπαιδευτικούς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oo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Προετοιμάστε τους μαθητές με τη θεωρία της CSL, τους στόχους του έργου και τις δεοντολογικές κατευθυντήριες γραμμές.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την παρατήρηση της κοινότητας για να προσδιορίσετε τις αυθεντικές ανάγκες των μαθητών ή της κοινότητας.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activity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Απαιτούν πρακτική δράση, όπως μικροδιδασκαλία, σχεδιασμό μαθήματος ή υποστήριξη από την κοινότητα.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chat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Χρησιμοποιήστε ανάλυση βίντεο, σχόλια από ομοτίμους και στοχαστικά δοκίμια για να εμβαθύνετε τη μάθηση.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lipbo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Αξιολογήστε τη διαδικασία μέσω σχεδίων μαθήματος, αναφορών παρατήρησης, ηχογραφήσεων και προβληματισμού.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ΣΥΝΘΕΣΗ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Σύγκριση μεταξύ χωρών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476300" y="2862443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Αυστρία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476300" y="3319624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Εφαρμοσμένα, πρακτικά προσανατολισμένα μαθήματα με τη συμβολή της εταιρείας και του επαγγελματικού δικτύου.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14" name="Group 14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19" name="Freeform 19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2476300" y="4254332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Σλοβενία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476300" y="4711513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Κέντρα σταδιοδρομίας, τοπικές συνεργασίες και ένας σαφής κύκλος CSL τεσσάρων σταδίων.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22" name="Group 22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7" name="Freeform 27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476300" y="5646220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Σερβία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2476300" y="6103401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Αναδυόμενη εργασία με βάση την κοινότητα και διεπιστημονική εργασία.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0" name="Group 30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5" name="Freeform 35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2476300" y="7038108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Σλοβακία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2476300" y="7495289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PBL που συνδέεται με τον εργοδότη, υποστήριξη κέντρου σταδιοδρομίας και διαδρομές απασχολησιμότητας.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  <p:grpSp>
        <p:nvGrpSpPr>
          <p:cNvPr id="38" name="Group 38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3" name="Freeform 43" descr="/home/claude/work/icons/flag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2476300" y="8429996"/>
            <a:ext cx="1399576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12"/>
              </a:lnSpc>
            </a:pPr>
            <a:r>
              <a:rPr lang="el-GR" sz="2176" b="1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Ελλάδα</a:t>
            </a:r>
            <a:endParaRPr lang="en-US" sz="2176" b="1" dirty="0">
              <a:solidFill>
                <a:srgbClr val="0D79A2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2476300" y="8887187"/>
            <a:ext cx="13995768" cy="294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401"/>
              </a:lnSpc>
            </a:pPr>
            <a:r>
              <a:rPr lang="el-GR" sz="187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rPr>
              <a:t>Πρακτική άσκηση διδασκαλίας, μικροδιδασκαλία και συμμετοχή της κοινότητας χωρίς αποκλεισμούς.</a:t>
            </a:r>
            <a:endParaRPr lang="en-US" sz="1876" dirty="0">
              <a:solidFill>
                <a:srgbClr val="1C2B33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41700"/>
            <a:ext cx="18479697" cy="11265778"/>
          </a:xfrm>
          <a:custGeom>
            <a:avLst/>
            <a:gdLst/>
            <a:ahLst/>
            <a:cxnLst/>
            <a:rect l="l" t="t" r="r" b="b"/>
            <a:pathLst>
              <a:path w="18479697" h="11265778">
                <a:moveTo>
                  <a:pt x="0" y="0"/>
                </a:moveTo>
                <a:lnTo>
                  <a:pt x="18479697" y="0"/>
                </a:lnTo>
                <a:lnTo>
                  <a:pt x="18479697" y="11265778"/>
                </a:lnTo>
                <a:lnTo>
                  <a:pt x="0" y="112657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7000"/>
            </a:blip>
            <a:stretch>
              <a:fillRect l="-3734" t="-17669" r="-373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ΣΥΝΘΕΣΗ</a:t>
              </a:r>
              <a:endParaRPr lang="en-US" sz="1876" b="1" spc="300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puzzl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Τα προβλήματα του πραγματικού κόσμου χρησιμοποιούνται ως αφετηρία για μάθηση.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εξωτερικοί συνεργάτες παρέχουν αυθεντικότητα, ανατροφοδότηση και συνάφεια σταδιοδρομίας.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us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Οι μαθητές εργάζονται ενεργά, συνήθως σε ομάδες, σε αποτελέσματα που έχουν σημασία πέρα από την τάξη.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eye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 προβληματισμός είναι δομημένος και συνδέεται με την ακαδημαϊκή θεωρία και την εξέλιξη της σταδιοδρομίας.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chec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Η αξιολόγηση συνδυάζει τη μαθησιακή διαδικασία, τα πρακτικά αποτελέσματα και τα αποδεικτικά στοιχεία ικανοτήτων.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Ποια είναι τα κοινά παραδείγματα σε όλη τη χώρα;</a:t>
            </a:r>
            <a:endParaRPr lang="en-US" sz="4503" b="1" dirty="0">
              <a:solidFill>
                <a:srgbClr val="FFFFFF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ΣΥΝΘΕΣΗ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1004011"/>
            <a:ext cx="16609333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3"/>
              </a:lnSpc>
            </a:pPr>
            <a:r>
              <a:rPr lang="el-GR" sz="45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Τι διαφέρει μεταξύ των παραδειγμάτων της χώρας;</a:t>
            </a:r>
            <a:endParaRPr lang="en-US" sz="45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14073" y="2735809"/>
            <a:ext cx="16669579" cy="1108967"/>
            <a:chOff x="0" y="0"/>
            <a:chExt cx="22226105" cy="14786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66774" y="2910068"/>
            <a:ext cx="760457" cy="760457"/>
            <a:chOff x="0" y="0"/>
            <a:chExt cx="1013943" cy="101394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64494" y="3107788"/>
            <a:ext cx="365017" cy="365017"/>
            <a:chOff x="0" y="0"/>
            <a:chExt cx="486689" cy="486689"/>
          </a:xfrm>
        </p:grpSpPr>
        <p:sp>
          <p:nvSpPr>
            <p:cNvPr id="11" name="Freeform 11" descr="/home/claude/work/icons/ba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2476300" y="2745343"/>
            <a:ext cx="13995768" cy="1089898"/>
            <a:chOff x="0" y="0"/>
            <a:chExt cx="18661024" cy="145319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Επίπεδο ιδρυματοποίησης: από την αναδυόμενη πρακτική στα καθιερωμένα μοντέλα μαθημάτων.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4073" y="4127706"/>
            <a:ext cx="16669579" cy="1108967"/>
            <a:chOff x="0" y="0"/>
            <a:chExt cx="22226105" cy="147862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66774" y="4301957"/>
            <a:ext cx="760457" cy="760457"/>
            <a:chOff x="0" y="0"/>
            <a:chExt cx="1013943" cy="101394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4494" y="4499677"/>
            <a:ext cx="365017" cy="365017"/>
            <a:chOff x="0" y="0"/>
            <a:chExt cx="486689" cy="486689"/>
          </a:xfrm>
        </p:grpSpPr>
        <p:sp>
          <p:nvSpPr>
            <p:cNvPr id="20" name="Freeform 20" descr="/home/claude/work/icons/network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476300" y="4137231"/>
            <a:ext cx="13995768" cy="1089898"/>
            <a:chOff x="0" y="0"/>
            <a:chExt cx="18661024" cy="145319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Κυρίαρχοι εταίροι: εταιρείες, ΜΚΟ, δήμοι, σχολεία ή κοινοτικές οργανώσεις.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14073" y="5519595"/>
            <a:ext cx="16669579" cy="1108967"/>
            <a:chOff x="0" y="0"/>
            <a:chExt cx="22226105" cy="147862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66774" y="5693845"/>
            <a:ext cx="760457" cy="760457"/>
            <a:chOff x="0" y="0"/>
            <a:chExt cx="1013943" cy="101394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4494" y="5891565"/>
            <a:ext cx="365017" cy="365017"/>
            <a:chOff x="0" y="0"/>
            <a:chExt cx="486689" cy="486689"/>
          </a:xfrm>
        </p:grpSpPr>
        <p:sp>
          <p:nvSpPr>
            <p:cNvPr id="29" name="Freeform 29" descr="/home/claude/work/icons/layers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2476300" y="5529120"/>
            <a:ext cx="13995768" cy="1089898"/>
            <a:chOff x="0" y="0"/>
            <a:chExt cx="18661024" cy="145319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Κύριοι τομείς: επιχειρήσεις, διαχείριση, εκπαίδευση, κοινωνική εργασία, περιβάλλον ή ψηφιακή καινοτομία.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4073" y="6911483"/>
            <a:ext cx="16669579" cy="1108967"/>
            <a:chOff x="0" y="0"/>
            <a:chExt cx="22226105" cy="1478623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166774" y="7085733"/>
            <a:ext cx="760457" cy="760457"/>
            <a:chOff x="0" y="0"/>
            <a:chExt cx="1013943" cy="101394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364494" y="7283453"/>
            <a:ext cx="365017" cy="365017"/>
            <a:chOff x="0" y="0"/>
            <a:chExt cx="486689" cy="486689"/>
          </a:xfrm>
        </p:grpSpPr>
        <p:sp>
          <p:nvSpPr>
            <p:cNvPr id="38" name="Freeform 38" descr="/home/claude/work/icons/monitor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476300" y="6921017"/>
            <a:ext cx="13995768" cy="1089898"/>
            <a:chOff x="0" y="0"/>
            <a:chExt cx="18661024" cy="145319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Χρήση ψηφιακών εργαλείων και εικονικών μορφών CSL.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814073" y="8303371"/>
            <a:ext cx="16669579" cy="1108967"/>
            <a:chOff x="0" y="0"/>
            <a:chExt cx="22226105" cy="1478623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22226143" cy="1478661"/>
            </a:xfrm>
            <a:custGeom>
              <a:avLst/>
              <a:gdLst/>
              <a:ahLst/>
              <a:cxnLst/>
              <a:rect l="l" t="t" r="r" b="b"/>
              <a:pathLst>
                <a:path w="22226143" h="1478661">
                  <a:moveTo>
                    <a:pt x="0" y="148971"/>
                  </a:moveTo>
                  <a:cubicBezTo>
                    <a:pt x="0" y="66675"/>
                    <a:pt x="66675" y="0"/>
                    <a:pt x="148971" y="0"/>
                  </a:cubicBezTo>
                  <a:lnTo>
                    <a:pt x="22077172" y="0"/>
                  </a:lnTo>
                  <a:cubicBezTo>
                    <a:pt x="22159468" y="0"/>
                    <a:pt x="22226143" y="66675"/>
                    <a:pt x="22226143" y="148971"/>
                  </a:cubicBezTo>
                  <a:lnTo>
                    <a:pt x="22226143" y="1329690"/>
                  </a:lnTo>
                  <a:cubicBezTo>
                    <a:pt x="22226143" y="1411986"/>
                    <a:pt x="22159468" y="1478661"/>
                    <a:pt x="22077172" y="1478661"/>
                  </a:cubicBezTo>
                  <a:lnTo>
                    <a:pt x="148971" y="1478661"/>
                  </a:lnTo>
                  <a:cubicBezTo>
                    <a:pt x="66675" y="1478661"/>
                    <a:pt x="0" y="1411859"/>
                    <a:pt x="0" y="1329690"/>
                  </a:cubicBezTo>
                  <a:close/>
                </a:path>
              </a:pathLst>
            </a:custGeom>
            <a:solidFill>
              <a:srgbClr val="FFFFFF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166774" y="8477621"/>
            <a:ext cx="760457" cy="760457"/>
            <a:chOff x="0" y="0"/>
            <a:chExt cx="1013943" cy="101394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13968" cy="1013968"/>
            </a:xfrm>
            <a:custGeom>
              <a:avLst/>
              <a:gdLst/>
              <a:ahLst/>
              <a:cxnLst/>
              <a:rect l="l" t="t" r="r" b="b"/>
              <a:pathLst>
                <a:path w="1013968" h="1013968">
                  <a:moveTo>
                    <a:pt x="0" y="506984"/>
                  </a:moveTo>
                  <a:cubicBezTo>
                    <a:pt x="0" y="226949"/>
                    <a:pt x="226949" y="0"/>
                    <a:pt x="506984" y="0"/>
                  </a:cubicBezTo>
                  <a:cubicBezTo>
                    <a:pt x="787019" y="0"/>
                    <a:pt x="1013968" y="226949"/>
                    <a:pt x="1013968" y="506984"/>
                  </a:cubicBezTo>
                  <a:cubicBezTo>
                    <a:pt x="1013968" y="787019"/>
                    <a:pt x="787019" y="1013968"/>
                    <a:pt x="506984" y="1013968"/>
                  </a:cubicBezTo>
                  <a:cubicBezTo>
                    <a:pt x="226949" y="1013968"/>
                    <a:pt x="0" y="787019"/>
                    <a:pt x="0" y="506984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1364494" y="8675341"/>
            <a:ext cx="365017" cy="365017"/>
            <a:chOff x="0" y="0"/>
            <a:chExt cx="486689" cy="486689"/>
          </a:xfrm>
        </p:grpSpPr>
        <p:sp>
          <p:nvSpPr>
            <p:cNvPr id="47" name="Freeform 47" descr="/home/claude/work/icons/award_w.png"/>
            <p:cNvSpPr/>
            <p:nvPr/>
          </p:nvSpPr>
          <p:spPr>
            <a:xfrm>
              <a:off x="0" y="0"/>
              <a:ext cx="486664" cy="486664"/>
            </a:xfrm>
            <a:custGeom>
              <a:avLst/>
              <a:gdLst/>
              <a:ahLst/>
              <a:cxnLst/>
              <a:rect l="l" t="t" r="r" b="b"/>
              <a:pathLst>
                <a:path w="486664" h="486664">
                  <a:moveTo>
                    <a:pt x="0" y="0"/>
                  </a:moveTo>
                  <a:lnTo>
                    <a:pt x="486664" y="0"/>
                  </a:lnTo>
                  <a:lnTo>
                    <a:pt x="486664" y="486664"/>
                  </a:lnTo>
                  <a:lnTo>
                    <a:pt x="0" y="4866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5" b="-5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2476300" y="8312906"/>
            <a:ext cx="13995768" cy="1089898"/>
            <a:chOff x="0" y="0"/>
            <a:chExt cx="18661024" cy="145319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8661024" cy="1453203"/>
            </a:xfrm>
            <a:custGeom>
              <a:avLst/>
              <a:gdLst/>
              <a:ahLst/>
              <a:cxnLst/>
              <a:rect l="l" t="t" r="r" b="b"/>
              <a:pathLst>
                <a:path w="18661024" h="1453203">
                  <a:moveTo>
                    <a:pt x="0" y="0"/>
                  </a:moveTo>
                  <a:lnTo>
                    <a:pt x="18661024" y="0"/>
                  </a:lnTo>
                  <a:lnTo>
                    <a:pt x="18661024" y="1453203"/>
                  </a:lnTo>
                  <a:lnTo>
                    <a:pt x="0" y="1453203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0213" b="-20021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47625"/>
              <a:ext cx="18661024" cy="150082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51"/>
                </a:lnSpc>
              </a:pPr>
              <a:r>
                <a:rPr lang="el-GR" sz="2026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Βαθμός επίσημης αναγνώρισης μέσω μικροδιαπιστευτηρίων, σημάτων ή πλαισίων αξιολόγησης.</a:t>
              </a:r>
              <a:endParaRPr lang="en-US" sz="2026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3608" y="631431"/>
            <a:ext cx="16609333" cy="439255"/>
            <a:chOff x="0" y="0"/>
            <a:chExt cx="22145777" cy="58567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145782" cy="585674"/>
            </a:xfrm>
            <a:custGeom>
              <a:avLst/>
              <a:gdLst/>
              <a:ahLst/>
              <a:cxnLst/>
              <a:rect l="l" t="t" r="r" b="b"/>
              <a:pathLst>
                <a:path w="22145782" h="585674">
                  <a:moveTo>
                    <a:pt x="0" y="0"/>
                  </a:moveTo>
                  <a:lnTo>
                    <a:pt x="22145782" y="0"/>
                  </a:lnTo>
                  <a:lnTo>
                    <a:pt x="22145782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86777" b="-68677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2145777" cy="6237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251"/>
                </a:lnSpc>
              </a:pPr>
              <a:r>
                <a:rPr lang="el-GR" sz="1876" b="1" spc="300" dirty="0">
                  <a:solidFill>
                    <a:srgbClr val="0D79A2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3</a:t>
              </a:r>
              <a:endParaRPr lang="en-US" sz="1876" b="1" spc="300" dirty="0">
                <a:solidFill>
                  <a:srgbClr val="0D79A2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23608" y="975436"/>
            <a:ext cx="16609333" cy="632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104"/>
              </a:lnSpc>
            </a:pPr>
            <a:r>
              <a:rPr lang="el-GR" sz="4203" b="1" dirty="0">
                <a:solidFill>
                  <a:srgbClr val="1C2B33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Πρακτικές αρχές σχεδιασμού για εκπαιδευτικούς</a:t>
            </a:r>
            <a:endParaRPr lang="en-US" sz="4203" b="1" dirty="0">
              <a:solidFill>
                <a:srgbClr val="1C2B33"/>
              </a:solidFill>
              <a:latin typeface="Calibri (MS) Bold"/>
              <a:ea typeface="Calibri (MS) Bold"/>
              <a:cs typeface="Calibri (MS) Bold"/>
              <a:sym typeface="Calibri (MS) Bold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51059" y="2059010"/>
            <a:ext cx="16609333" cy="549069"/>
            <a:chOff x="0" y="0"/>
            <a:chExt cx="22145777" cy="7320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145782" cy="732092"/>
            </a:xfrm>
            <a:custGeom>
              <a:avLst/>
              <a:gdLst/>
              <a:ahLst/>
              <a:cxnLst/>
              <a:rect l="l" t="t" r="r" b="b"/>
              <a:pathLst>
                <a:path w="22145782" h="732092">
                  <a:moveTo>
                    <a:pt x="0" y="0"/>
                  </a:moveTo>
                  <a:lnTo>
                    <a:pt x="22145782" y="0"/>
                  </a:lnTo>
                  <a:lnTo>
                    <a:pt x="22145782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39422" b="-53942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2145777" cy="77019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31"/>
                </a:lnSpc>
              </a:pPr>
              <a:r>
                <a:rPr lang="el-GR" sz="2026" i="1" dirty="0">
                  <a:solidFill>
                    <a:srgbClr val="0D79A2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Μια συμπαγής λίστα ελέγχου για τη μεταφορά του Κεφαλαίου 3 στη διδακτική πρακτική</a:t>
              </a:r>
              <a:endParaRPr lang="en-US" sz="2026" i="1" dirty="0">
                <a:solidFill>
                  <a:srgbClr val="0D79A2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14073" y="2873083"/>
            <a:ext cx="8138427" cy="2027739"/>
            <a:chOff x="0" y="0"/>
            <a:chExt cx="10851236" cy="270365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70686" y="3543786"/>
            <a:ext cx="686333" cy="686333"/>
            <a:chOff x="0" y="0"/>
            <a:chExt cx="915111" cy="91511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49128" y="3722227"/>
            <a:ext cx="329441" cy="329441"/>
            <a:chOff x="0" y="0"/>
            <a:chExt cx="439255" cy="439255"/>
          </a:xfrm>
        </p:grpSpPr>
        <p:sp>
          <p:nvSpPr>
            <p:cNvPr id="14" name="Freeform 1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990373" y="2882608"/>
            <a:ext cx="6678054" cy="2008680"/>
            <a:chOff x="0" y="0"/>
            <a:chExt cx="8904072" cy="267824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779" b="-147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Ξεκινήστε από μικρό: ενσωματώστε μια σημαντική δραστηριότητα CSL σε έναν υπάρχοντα κύκλο μαθημάτων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345235" y="2873083"/>
            <a:ext cx="8138427" cy="2027739"/>
            <a:chOff x="0" y="0"/>
            <a:chExt cx="10851236" cy="27036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601848" y="3543786"/>
            <a:ext cx="686333" cy="686333"/>
            <a:chOff x="0" y="0"/>
            <a:chExt cx="915111" cy="915111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780289" y="3722227"/>
            <a:ext cx="329441" cy="329441"/>
            <a:chOff x="0" y="0"/>
            <a:chExt cx="439255" cy="439255"/>
          </a:xfrm>
        </p:grpSpPr>
        <p:sp>
          <p:nvSpPr>
            <p:cNvPr id="23" name="Freeform 23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521534" y="2882608"/>
            <a:ext cx="6678054" cy="2008680"/>
            <a:chOff x="0" y="0"/>
            <a:chExt cx="8904072" cy="267824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779" b="-147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Επιλέξτε μια πραγματική ανάγκη συνεργάτη που ταιριάζει με τα μαθησιακά αποτελέσματα του μαθήματος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14073" y="5128841"/>
            <a:ext cx="8138427" cy="2027739"/>
            <a:chOff x="0" y="0"/>
            <a:chExt cx="10851236" cy="270365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70686" y="5799544"/>
            <a:ext cx="686333" cy="686333"/>
            <a:chOff x="0" y="0"/>
            <a:chExt cx="915111" cy="915111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49128" y="5977985"/>
            <a:ext cx="329441" cy="329441"/>
            <a:chOff x="0" y="0"/>
            <a:chExt cx="439255" cy="439255"/>
          </a:xfrm>
        </p:grpSpPr>
        <p:sp>
          <p:nvSpPr>
            <p:cNvPr id="32" name="Freeform 32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990373" y="5138366"/>
            <a:ext cx="6678054" cy="2008680"/>
            <a:chOff x="0" y="0"/>
            <a:chExt cx="8904072" cy="26782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779" b="-147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Προετοιμάστε τους μαθητές και τους συνεργάτες πριν ξεκινήσει η δέσμευση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9345235" y="5128841"/>
            <a:ext cx="8138427" cy="2027739"/>
            <a:chOff x="0" y="0"/>
            <a:chExt cx="10851236" cy="27036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9601848" y="5799544"/>
            <a:ext cx="686333" cy="686333"/>
            <a:chOff x="0" y="0"/>
            <a:chExt cx="915111" cy="915111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780289" y="5977985"/>
            <a:ext cx="329441" cy="329441"/>
            <a:chOff x="0" y="0"/>
            <a:chExt cx="439255" cy="439255"/>
          </a:xfrm>
        </p:grpSpPr>
        <p:sp>
          <p:nvSpPr>
            <p:cNvPr id="41" name="Freeform 41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0521534" y="5138366"/>
            <a:ext cx="6678054" cy="2008680"/>
            <a:chOff x="0" y="0"/>
            <a:chExt cx="8904072" cy="267824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779" b="-147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Κάντε τον προβληματισμό υποχρεωτικό, καθοδηγούμενο και συνδεδεμένο με τις ικανότητες σταδιοδρομίας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814073" y="7384599"/>
            <a:ext cx="8138427" cy="2027739"/>
            <a:chOff x="0" y="0"/>
            <a:chExt cx="10851236" cy="27036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070686" y="8055302"/>
            <a:ext cx="686333" cy="686333"/>
            <a:chOff x="0" y="0"/>
            <a:chExt cx="915111" cy="915111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1249128" y="8233743"/>
            <a:ext cx="329441" cy="329441"/>
            <a:chOff x="0" y="0"/>
            <a:chExt cx="439255" cy="439255"/>
          </a:xfrm>
        </p:grpSpPr>
        <p:sp>
          <p:nvSpPr>
            <p:cNvPr id="50" name="Freeform 50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990373" y="7394124"/>
            <a:ext cx="6678054" cy="2008680"/>
            <a:chOff x="0" y="0"/>
            <a:chExt cx="8904072" cy="2678240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779" b="-147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Αξιολόγηση αποδεικτικών στοιχείων: διαδικασία, προϊόν, προβληματισμός, ομαδική εργασία και ανατροφοδότηση συνεργατών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9345235" y="7384599"/>
            <a:ext cx="8138427" cy="2027739"/>
            <a:chOff x="0" y="0"/>
            <a:chExt cx="10851236" cy="2703652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0851134" cy="2703576"/>
            </a:xfrm>
            <a:custGeom>
              <a:avLst/>
              <a:gdLst/>
              <a:ahLst/>
              <a:cxnLst/>
              <a:rect l="l" t="t" r="r" b="b"/>
              <a:pathLst>
                <a:path w="10851134" h="2703576">
                  <a:moveTo>
                    <a:pt x="0" y="129286"/>
                  </a:moveTo>
                  <a:cubicBezTo>
                    <a:pt x="0" y="57912"/>
                    <a:pt x="57912" y="0"/>
                    <a:pt x="129286" y="0"/>
                  </a:cubicBezTo>
                  <a:lnTo>
                    <a:pt x="10721848" y="0"/>
                  </a:lnTo>
                  <a:cubicBezTo>
                    <a:pt x="10793222" y="0"/>
                    <a:pt x="10851134" y="57912"/>
                    <a:pt x="10851134" y="129286"/>
                  </a:cubicBezTo>
                  <a:lnTo>
                    <a:pt x="10851134" y="2574290"/>
                  </a:lnTo>
                  <a:cubicBezTo>
                    <a:pt x="10851134" y="2645664"/>
                    <a:pt x="10793222" y="2703576"/>
                    <a:pt x="10721848" y="2703576"/>
                  </a:cubicBezTo>
                  <a:lnTo>
                    <a:pt x="129286" y="2703576"/>
                  </a:lnTo>
                  <a:cubicBezTo>
                    <a:pt x="57912" y="2703703"/>
                    <a:pt x="0" y="2645791"/>
                    <a:pt x="0" y="2574290"/>
                  </a:cubicBezTo>
                  <a:close/>
                </a:path>
              </a:pathLst>
            </a:custGeom>
            <a:solidFill>
              <a:srgbClr val="F4F9FB"/>
            </a:solidFill>
            <a:ln w="19065" cap="sq">
              <a:solidFill>
                <a:srgbClr val="D5E3EA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9601848" y="8055302"/>
            <a:ext cx="686333" cy="686333"/>
            <a:chOff x="0" y="0"/>
            <a:chExt cx="915111" cy="915111"/>
          </a:xfrm>
        </p:grpSpPr>
        <p:sp>
          <p:nvSpPr>
            <p:cNvPr id="57" name="Freeform 57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9780289" y="8233743"/>
            <a:ext cx="329441" cy="329441"/>
            <a:chOff x="0" y="0"/>
            <a:chExt cx="439255" cy="439255"/>
          </a:xfrm>
        </p:grpSpPr>
        <p:sp>
          <p:nvSpPr>
            <p:cNvPr id="59" name="Freeform 59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10521534" y="7394124"/>
            <a:ext cx="6678054" cy="2008680"/>
            <a:chOff x="0" y="0"/>
            <a:chExt cx="8904072" cy="267824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8904068" cy="2678236"/>
            </a:xfrm>
            <a:custGeom>
              <a:avLst/>
              <a:gdLst/>
              <a:ahLst/>
              <a:cxnLst/>
              <a:rect l="l" t="t" r="r" b="b"/>
              <a:pathLst>
                <a:path w="8904068" h="2678236">
                  <a:moveTo>
                    <a:pt x="0" y="0"/>
                  </a:moveTo>
                  <a:lnTo>
                    <a:pt x="8904068" y="0"/>
                  </a:lnTo>
                  <a:lnTo>
                    <a:pt x="8904068" y="2678236"/>
                  </a:lnTo>
                  <a:lnTo>
                    <a:pt x="0" y="267823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779" b="-1478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0" y="-38100"/>
              <a:ext cx="8904072" cy="27163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101"/>
                </a:lnSpc>
              </a:pPr>
              <a:r>
                <a:rPr lang="el-GR" sz="180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Βελτιώστε το μοντέλο μετά από κάθε κύκλο χρησιμοποιώντας σχόλια από μαθητές και συνεργάτες</a:t>
              </a:r>
              <a:endParaRPr lang="en-US" sz="180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1080000">
            <a:off x="11804980" y="-2745343"/>
            <a:ext cx="10981382" cy="9608706"/>
            <a:chOff x="0" y="0"/>
            <a:chExt cx="14641843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641830" cy="12811633"/>
            </a:xfrm>
            <a:custGeom>
              <a:avLst/>
              <a:gdLst/>
              <a:ahLst/>
              <a:cxnLst/>
              <a:rect l="l" t="t" r="r" b="b"/>
              <a:pathLst>
                <a:path w="14641830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3726668" y="0"/>
                  </a:lnTo>
                  <a:cubicBezTo>
                    <a:pt x="14232128" y="0"/>
                    <a:pt x="14641830" y="409702"/>
                    <a:pt x="14641830" y="915162"/>
                  </a:cubicBezTo>
                  <a:lnTo>
                    <a:pt x="14641830" y="11896471"/>
                  </a:lnTo>
                  <a:cubicBezTo>
                    <a:pt x="14641830" y="12401931"/>
                    <a:pt x="14232128" y="12811633"/>
                    <a:pt x="1372666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60872" y="823608"/>
            <a:ext cx="10981382" cy="549069"/>
            <a:chOff x="0" y="0"/>
            <a:chExt cx="14641843" cy="7320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641840" cy="732092"/>
            </a:xfrm>
            <a:custGeom>
              <a:avLst/>
              <a:gdLst/>
              <a:ahLst/>
              <a:cxnLst/>
              <a:rect l="l" t="t" r="r" b="b"/>
              <a:pathLst>
                <a:path w="14641840" h="732092">
                  <a:moveTo>
                    <a:pt x="0" y="0"/>
                  </a:moveTo>
                  <a:lnTo>
                    <a:pt x="14641840" y="0"/>
                  </a:lnTo>
                  <a:lnTo>
                    <a:pt x="14641840" y="732092"/>
                  </a:lnTo>
                  <a:lnTo>
                    <a:pt x="0" y="73209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14641843" cy="77971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21"/>
                </a:lnSpc>
              </a:pPr>
              <a:r>
                <a:rPr lang="el-GR" sz="2101" b="1" spc="450" dirty="0">
                  <a:solidFill>
                    <a:srgbClr val="BFE2EE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ΚΕΦΑΛΑΙΟ 3</a:t>
              </a:r>
              <a:endParaRPr lang="en-US" sz="2101" b="1" spc="450" dirty="0">
                <a:solidFill>
                  <a:srgbClr val="BFE2EE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421" y="1345216"/>
            <a:ext cx="12354049" cy="1235402"/>
            <a:chOff x="0" y="0"/>
            <a:chExt cx="16472065" cy="164720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1647207"/>
            </a:xfrm>
            <a:custGeom>
              <a:avLst/>
              <a:gdLst/>
              <a:ahLst/>
              <a:cxnLst/>
              <a:rect l="l" t="t" r="r" b="b"/>
              <a:pathLst>
                <a:path w="16472069" h="1647207">
                  <a:moveTo>
                    <a:pt x="0" y="0"/>
                  </a:moveTo>
                  <a:lnTo>
                    <a:pt x="16472069" y="0"/>
                  </a:lnTo>
                  <a:lnTo>
                    <a:pt x="16472069" y="1647207"/>
                  </a:lnTo>
                  <a:lnTo>
                    <a:pt x="0" y="164720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14300"/>
              <a:ext cx="16472065" cy="176150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6485"/>
                </a:lnSpc>
              </a:pPr>
              <a:r>
                <a:rPr lang="el-GR" sz="5404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Βασικό μήνυμα</a:t>
              </a:r>
              <a:endParaRPr lang="en-US" sz="5404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0872" y="2539441"/>
            <a:ext cx="16334804" cy="686333"/>
            <a:chOff x="0" y="0"/>
            <a:chExt cx="21779738" cy="91511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779736" cy="915115"/>
            </a:xfrm>
            <a:custGeom>
              <a:avLst/>
              <a:gdLst/>
              <a:ahLst/>
              <a:cxnLst/>
              <a:rect l="l" t="t" r="r" b="b"/>
              <a:pathLst>
                <a:path w="21779736" h="915115">
                  <a:moveTo>
                    <a:pt x="0" y="0"/>
                  </a:moveTo>
                  <a:lnTo>
                    <a:pt x="21779736" y="0"/>
                  </a:lnTo>
                  <a:lnTo>
                    <a:pt x="21779736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13744" b="-413743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21779738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521"/>
                </a:lnSpc>
              </a:pPr>
              <a:r>
                <a:rPr lang="el-GR" sz="2101" i="1" dirty="0">
                  <a:solidFill>
                    <a:srgbClr val="D6EEF6"/>
                  </a:solidFill>
                  <a:latin typeface="Calibri (MS) Italics"/>
                  <a:ea typeface="Calibri (MS) Italics"/>
                  <a:cs typeface="Calibri (MS) Italics"/>
                  <a:sym typeface="Calibri (MS) Italics"/>
                </a:rPr>
                <a:t>Η CSL δεν είναι μια πρόσθετη δραστηριότητα. Είναι μια παιδαγωγική σχεδιαστική λογική</a:t>
              </a:r>
              <a:endParaRPr lang="en-US" sz="2101" i="1" dirty="0">
                <a:solidFill>
                  <a:srgbClr val="D6EEF6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21" y="3431677"/>
            <a:ext cx="16403431" cy="1002049"/>
            <a:chOff x="0" y="0"/>
            <a:chExt cx="21871242" cy="133606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5402" y="3589534"/>
            <a:ext cx="686333" cy="686333"/>
            <a:chOff x="0" y="0"/>
            <a:chExt cx="915111" cy="91511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13853" y="3767985"/>
            <a:ext cx="329441" cy="329441"/>
            <a:chOff x="0" y="0"/>
            <a:chExt cx="439255" cy="439255"/>
          </a:xfrm>
        </p:grpSpPr>
        <p:sp>
          <p:nvSpPr>
            <p:cNvPr id="18" name="Freeform 18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2196274" y="3431677"/>
            <a:ext cx="14962127" cy="1002049"/>
            <a:chOff x="0" y="0"/>
            <a:chExt cx="19949503" cy="133606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195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Συνδέει το πρόγραμμα σπουδών, τους εξωτερικούς συνεργάτες και τις προκλήσεις του πραγματικού κόσμου.</a:t>
              </a:r>
              <a:endParaRPr lang="en-US" sz="195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33421" y="4708265"/>
            <a:ext cx="16403431" cy="1002049"/>
            <a:chOff x="0" y="0"/>
            <a:chExt cx="21871242" cy="1336065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235402" y="4866122"/>
            <a:ext cx="686333" cy="686333"/>
            <a:chOff x="0" y="0"/>
            <a:chExt cx="915111" cy="91511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13853" y="5044573"/>
            <a:ext cx="329441" cy="329441"/>
            <a:chOff x="0" y="0"/>
            <a:chExt cx="439255" cy="439255"/>
          </a:xfrm>
        </p:grpSpPr>
        <p:sp>
          <p:nvSpPr>
            <p:cNvPr id="27" name="Freeform 27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2196274" y="4708265"/>
            <a:ext cx="14962127" cy="1002049"/>
            <a:chOff x="0" y="0"/>
            <a:chExt cx="19949503" cy="1336065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195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Μετατρέπει τη δράση των μαθητών σε μάθηση μέσω δομημένου προβληματισμού.</a:t>
              </a:r>
              <a:endParaRPr lang="en-US" sz="195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33421" y="5984853"/>
            <a:ext cx="16403431" cy="1002049"/>
            <a:chOff x="0" y="0"/>
            <a:chExt cx="21871242" cy="1336065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1235402" y="6142711"/>
            <a:ext cx="686333" cy="686333"/>
            <a:chOff x="0" y="0"/>
            <a:chExt cx="915111" cy="91511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13853" y="6321152"/>
            <a:ext cx="329441" cy="329441"/>
            <a:chOff x="0" y="0"/>
            <a:chExt cx="439255" cy="439255"/>
          </a:xfrm>
        </p:grpSpPr>
        <p:sp>
          <p:nvSpPr>
            <p:cNvPr id="36" name="Freeform 36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2196274" y="5984853"/>
            <a:ext cx="14962127" cy="1002049"/>
            <a:chOff x="0" y="0"/>
            <a:chExt cx="19949503" cy="1336065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195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Υποστηρίζει την απασχολησιμότητα, τη συμμετοχή στα κοινά και τη διά βίου μάθηση.</a:t>
              </a:r>
              <a:endParaRPr lang="en-US" sz="195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933421" y="7261441"/>
            <a:ext cx="16403431" cy="1002049"/>
            <a:chOff x="0" y="0"/>
            <a:chExt cx="21871242" cy="1336065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235402" y="7419299"/>
            <a:ext cx="686333" cy="686333"/>
            <a:chOff x="0" y="0"/>
            <a:chExt cx="915111" cy="915111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413853" y="7597740"/>
            <a:ext cx="329441" cy="329441"/>
            <a:chOff x="0" y="0"/>
            <a:chExt cx="439255" cy="439255"/>
          </a:xfrm>
        </p:grpSpPr>
        <p:sp>
          <p:nvSpPr>
            <p:cNvPr id="45" name="Freeform 45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2196274" y="7261441"/>
            <a:ext cx="14962127" cy="1002049"/>
            <a:chOff x="0" y="0"/>
            <a:chExt cx="19949503" cy="1336065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195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Μπορεί να προσαρμοστεί σε διάφορες χώρες, επιστημονικούς κλάδους και θεσμικά πλαίσια.</a:t>
              </a:r>
              <a:endParaRPr lang="en-US" sz="195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933421" y="8538020"/>
            <a:ext cx="16403431" cy="1002049"/>
            <a:chOff x="0" y="0"/>
            <a:chExt cx="21871242" cy="1336065"/>
          </a:xfrm>
        </p:grpSpPr>
        <p:sp>
          <p:nvSpPr>
            <p:cNvPr id="50" name="Freeform 50"/>
            <p:cNvSpPr/>
            <p:nvPr/>
          </p:nvSpPr>
          <p:spPr>
            <a:xfrm>
              <a:off x="0" y="0"/>
              <a:ext cx="21871305" cy="1336040"/>
            </a:xfrm>
            <a:custGeom>
              <a:avLst/>
              <a:gdLst/>
              <a:ahLst/>
              <a:cxnLst/>
              <a:rect l="l" t="t" r="r" b="b"/>
              <a:pathLst>
                <a:path w="21871305" h="1336040">
                  <a:moveTo>
                    <a:pt x="0" y="146431"/>
                  </a:moveTo>
                  <a:cubicBezTo>
                    <a:pt x="0" y="65532"/>
                    <a:pt x="65532" y="0"/>
                    <a:pt x="146431" y="0"/>
                  </a:cubicBezTo>
                  <a:lnTo>
                    <a:pt x="21724874" y="0"/>
                  </a:lnTo>
                  <a:cubicBezTo>
                    <a:pt x="21805773" y="0"/>
                    <a:pt x="21871305" y="65532"/>
                    <a:pt x="21871305" y="146431"/>
                  </a:cubicBezTo>
                  <a:lnTo>
                    <a:pt x="21871305" y="1189609"/>
                  </a:lnTo>
                  <a:cubicBezTo>
                    <a:pt x="21871305" y="1270508"/>
                    <a:pt x="21805773" y="1336040"/>
                    <a:pt x="21724874" y="1336040"/>
                  </a:cubicBezTo>
                  <a:lnTo>
                    <a:pt x="146431" y="1336040"/>
                  </a:lnTo>
                  <a:cubicBezTo>
                    <a:pt x="65532" y="1336040"/>
                    <a:pt x="0" y="1270508"/>
                    <a:pt x="0" y="1189609"/>
                  </a:cubicBezTo>
                  <a:close/>
                </a:path>
              </a:pathLst>
            </a:custGeom>
            <a:solidFill>
              <a:srgbClr val="FFFFFF">
                <a:alpha val="84314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35402" y="8695877"/>
            <a:ext cx="686333" cy="686333"/>
            <a:chOff x="0" y="0"/>
            <a:chExt cx="915111" cy="915111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915162" cy="915162"/>
            </a:xfrm>
            <a:custGeom>
              <a:avLst/>
              <a:gdLst/>
              <a:ahLst/>
              <a:cxnLst/>
              <a:rect l="l" t="t" r="r" b="b"/>
              <a:pathLst>
                <a:path w="915162" h="915162">
                  <a:moveTo>
                    <a:pt x="0" y="457581"/>
                  </a:moveTo>
                  <a:cubicBezTo>
                    <a:pt x="0" y="204851"/>
                    <a:pt x="204851" y="0"/>
                    <a:pt x="457581" y="0"/>
                  </a:cubicBezTo>
                  <a:cubicBezTo>
                    <a:pt x="710311" y="0"/>
                    <a:pt x="915162" y="204851"/>
                    <a:pt x="915162" y="457581"/>
                  </a:cubicBezTo>
                  <a:cubicBezTo>
                    <a:pt x="915162" y="710311"/>
                    <a:pt x="710311" y="915162"/>
                    <a:pt x="457581" y="915162"/>
                  </a:cubicBezTo>
                  <a:cubicBezTo>
                    <a:pt x="204851" y="915162"/>
                    <a:pt x="0" y="710311"/>
                    <a:pt x="0" y="457581"/>
                  </a:cubicBezTo>
                  <a:close/>
                </a:path>
              </a:pathLst>
            </a:custGeom>
            <a:solidFill>
              <a:srgbClr val="F2A9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413853" y="8874328"/>
            <a:ext cx="329441" cy="329441"/>
            <a:chOff x="0" y="0"/>
            <a:chExt cx="439255" cy="439255"/>
          </a:xfrm>
        </p:grpSpPr>
        <p:sp>
          <p:nvSpPr>
            <p:cNvPr id="54" name="Freeform 54" descr="/home/claude/work/icons/check_w.png"/>
            <p:cNvSpPr/>
            <p:nvPr/>
          </p:nvSpPr>
          <p:spPr>
            <a:xfrm>
              <a:off x="0" y="0"/>
              <a:ext cx="439293" cy="439293"/>
            </a:xfrm>
            <a:custGeom>
              <a:avLst/>
              <a:gdLst/>
              <a:ahLst/>
              <a:cxnLst/>
              <a:rect l="l" t="t" r="r" b="b"/>
              <a:pathLst>
                <a:path w="439293" h="439293">
                  <a:moveTo>
                    <a:pt x="0" y="0"/>
                  </a:moveTo>
                  <a:lnTo>
                    <a:pt x="439293" y="0"/>
                  </a:lnTo>
                  <a:lnTo>
                    <a:pt x="439293" y="439293"/>
                  </a:lnTo>
                  <a:lnTo>
                    <a:pt x="0" y="4392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8" b="8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2196274" y="8538020"/>
            <a:ext cx="14962127" cy="1002049"/>
            <a:chOff x="0" y="0"/>
            <a:chExt cx="19949503" cy="1336065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9949506" cy="1336068"/>
            </a:xfrm>
            <a:custGeom>
              <a:avLst/>
              <a:gdLst/>
              <a:ahLst/>
              <a:cxnLst/>
              <a:rect l="l" t="t" r="r" b="b"/>
              <a:pathLst>
                <a:path w="19949506" h="1336068">
                  <a:moveTo>
                    <a:pt x="0" y="0"/>
                  </a:moveTo>
                  <a:lnTo>
                    <a:pt x="19949506" y="0"/>
                  </a:lnTo>
                  <a:lnTo>
                    <a:pt x="19949506" y="1336068"/>
                  </a:lnTo>
                  <a:lnTo>
                    <a:pt x="0" y="13360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0941" b="-24094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57150"/>
              <a:ext cx="19949503" cy="1393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2401"/>
                </a:lnSpc>
              </a:pPr>
              <a:r>
                <a:rPr lang="el-GR" sz="1951" dirty="0">
                  <a:solidFill>
                    <a:srgbClr val="1C2B33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Ο ρόλος του εκπαιδευτικού είναι να σχεδιάζει, να διευκολύνει, να αξιολογεί και να βελτιώνει συνεχώς τη μαθησιακή εμπειρία.</a:t>
              </a:r>
              <a:endParaRPr lang="en-US" sz="1951" dirty="0">
                <a:solidFill>
                  <a:srgbClr val="1C2B33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79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720000">
            <a:off x="-3431677" y="5216157"/>
            <a:ext cx="13726725" cy="9608706"/>
            <a:chOff x="0" y="0"/>
            <a:chExt cx="18302300" cy="1281160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302351" cy="12811633"/>
            </a:xfrm>
            <a:custGeom>
              <a:avLst/>
              <a:gdLst/>
              <a:ahLst/>
              <a:cxnLst/>
              <a:rect l="l" t="t" r="r" b="b"/>
              <a:pathLst>
                <a:path w="18302351" h="12811633">
                  <a:moveTo>
                    <a:pt x="0" y="915162"/>
                  </a:moveTo>
                  <a:cubicBezTo>
                    <a:pt x="0" y="409702"/>
                    <a:pt x="409702" y="0"/>
                    <a:pt x="915162" y="0"/>
                  </a:cubicBezTo>
                  <a:lnTo>
                    <a:pt x="17387188" y="0"/>
                  </a:lnTo>
                  <a:cubicBezTo>
                    <a:pt x="17892649" y="0"/>
                    <a:pt x="18302351" y="409702"/>
                    <a:pt x="18302351" y="915162"/>
                  </a:cubicBezTo>
                  <a:lnTo>
                    <a:pt x="18302351" y="11896471"/>
                  </a:lnTo>
                  <a:cubicBezTo>
                    <a:pt x="18302351" y="12401931"/>
                    <a:pt x="17892649" y="12811633"/>
                    <a:pt x="17387188" y="12811633"/>
                  </a:cubicBezTo>
                  <a:lnTo>
                    <a:pt x="915162" y="12811633"/>
                  </a:lnTo>
                  <a:cubicBezTo>
                    <a:pt x="409702" y="12811633"/>
                    <a:pt x="0" y="12401931"/>
                    <a:pt x="0" y="11896471"/>
                  </a:cubicBezTo>
                  <a:close/>
                </a:path>
              </a:pathLst>
            </a:custGeom>
            <a:solidFill>
              <a:srgbClr val="0A5F8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35402" y="3294412"/>
            <a:ext cx="12354049" cy="1647206"/>
            <a:chOff x="0" y="0"/>
            <a:chExt cx="16472065" cy="219627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472069" cy="2196276"/>
            </a:xfrm>
            <a:custGeom>
              <a:avLst/>
              <a:gdLst/>
              <a:ahLst/>
              <a:cxnLst/>
              <a:rect l="l" t="t" r="r" b="b"/>
              <a:pathLst>
                <a:path w="16472069" h="2196276">
                  <a:moveTo>
                    <a:pt x="0" y="0"/>
                  </a:moveTo>
                  <a:lnTo>
                    <a:pt x="16472069" y="0"/>
                  </a:lnTo>
                  <a:lnTo>
                    <a:pt x="16472069" y="2196276"/>
                  </a:lnTo>
                  <a:lnTo>
                    <a:pt x="0" y="219627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96137" b="-9613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0"/>
              <a:ext cx="16472065" cy="23867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10808"/>
                </a:lnSpc>
              </a:pPr>
              <a:r>
                <a:rPr lang="el-GR" sz="9007" b="1" dirty="0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ΕΥΧΑΡΙΣΤΩ</a:t>
              </a:r>
              <a:endParaRPr lang="en-US" sz="9007" b="1" dirty="0">
                <a:solidFill>
                  <a:srgbClr val="FFFFFF"/>
                </a:solidFill>
                <a:latin typeface="Calibri (MS) Bold"/>
                <a:ea typeface="Calibri (MS) Bold"/>
                <a:cs typeface="Calibri (MS) Bold"/>
                <a:sym typeface="Calibri (MS) Bold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4039" y="5078892"/>
            <a:ext cx="12354049" cy="686333"/>
            <a:chOff x="0" y="0"/>
            <a:chExt cx="16472065" cy="91511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472069" cy="915115"/>
            </a:xfrm>
            <a:custGeom>
              <a:avLst/>
              <a:gdLst/>
              <a:ahLst/>
              <a:cxnLst/>
              <a:rect l="l" t="t" r="r" b="b"/>
              <a:pathLst>
                <a:path w="16472069" h="915115">
                  <a:moveTo>
                    <a:pt x="0" y="0"/>
                  </a:moveTo>
                  <a:lnTo>
                    <a:pt x="16472069" y="0"/>
                  </a:lnTo>
                  <a:lnTo>
                    <a:pt x="16472069" y="915115"/>
                  </a:lnTo>
                  <a:lnTo>
                    <a:pt x="0" y="915115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0730" b="-30073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16472065" cy="96273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3062"/>
                </a:lnSpc>
              </a:pPr>
              <a:r>
                <a:rPr lang="el-GR" sz="2551" dirty="0">
                  <a:solidFill>
                    <a:srgbClr val="D6EEF6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Για τη διερεύνηση της Υπηρεσίας Σταδιοδρομίας-Μάθησης με την ΕΛΙΞ</a:t>
              </a:r>
              <a:endParaRPr lang="en-US" sz="2551" dirty="0">
                <a:solidFill>
                  <a:srgbClr val="D6EEF6"/>
                </a:solidFill>
                <a:latin typeface="Calibri (MS)"/>
                <a:ea typeface="Calibri (MS)"/>
                <a:cs typeface="Calibri (MS)"/>
                <a:sym typeface="Calibri (MS)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4039" y="6520196"/>
            <a:ext cx="823608" cy="823608"/>
            <a:chOff x="0" y="0"/>
            <a:chExt cx="1098144" cy="1098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98169" cy="1098169"/>
            </a:xfrm>
            <a:custGeom>
              <a:avLst/>
              <a:gdLst/>
              <a:ahLst/>
              <a:cxnLst/>
              <a:rect l="l" t="t" r="r" b="b"/>
              <a:pathLst>
                <a:path w="1098169" h="1098169">
                  <a:moveTo>
                    <a:pt x="0" y="549021"/>
                  </a:moveTo>
                  <a:cubicBezTo>
                    <a:pt x="0" y="245872"/>
                    <a:pt x="245872" y="0"/>
                    <a:pt x="549021" y="0"/>
                  </a:cubicBezTo>
                  <a:cubicBezTo>
                    <a:pt x="852170" y="0"/>
                    <a:pt x="1098169" y="245872"/>
                    <a:pt x="1098169" y="549021"/>
                  </a:cubicBezTo>
                  <a:cubicBezTo>
                    <a:pt x="1098169" y="852170"/>
                    <a:pt x="852297" y="1098169"/>
                    <a:pt x="549021" y="1098169"/>
                  </a:cubicBezTo>
                  <a:cubicBezTo>
                    <a:pt x="245745" y="1098169"/>
                    <a:pt x="0" y="852297"/>
                    <a:pt x="0" y="54902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18171" y="6734327"/>
            <a:ext cx="395326" cy="395326"/>
            <a:chOff x="0" y="0"/>
            <a:chExt cx="527101" cy="527101"/>
          </a:xfrm>
        </p:grpSpPr>
        <p:sp>
          <p:nvSpPr>
            <p:cNvPr id="13" name="Freeform 13" descr="/home/claude/work/icons/globe_t.png"/>
            <p:cNvSpPr/>
            <p:nvPr/>
          </p:nvSpPr>
          <p:spPr>
            <a:xfrm>
              <a:off x="0" y="0"/>
              <a:ext cx="527050" cy="527050"/>
            </a:xfrm>
            <a:custGeom>
              <a:avLst/>
              <a:gdLst/>
              <a:ahLst/>
              <a:cxnLst/>
              <a:rect l="l" t="t" r="r" b="b"/>
              <a:pathLst>
                <a:path w="527050" h="527050">
                  <a:moveTo>
                    <a:pt x="0" y="0"/>
                  </a:moveTo>
                  <a:lnTo>
                    <a:pt x="527050" y="0"/>
                  </a:lnTo>
                  <a:lnTo>
                    <a:pt x="527050" y="527050"/>
                  </a:lnTo>
                  <a:lnTo>
                    <a:pt x="0" y="5270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9" b="-9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333539" y="6520196"/>
            <a:ext cx="8236039" cy="823608"/>
            <a:chOff x="0" y="0"/>
            <a:chExt cx="10981385" cy="10981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981379" cy="1098138"/>
            </a:xfrm>
            <a:custGeom>
              <a:avLst/>
              <a:gdLst/>
              <a:ahLst/>
              <a:cxnLst/>
              <a:rect l="l" t="t" r="r" b="b"/>
              <a:pathLst>
                <a:path w="10981379" h="1098138">
                  <a:moveTo>
                    <a:pt x="0" y="0"/>
                  </a:moveTo>
                  <a:lnTo>
                    <a:pt x="10981379" y="0"/>
                  </a:lnTo>
                  <a:lnTo>
                    <a:pt x="10981379" y="1098138"/>
                  </a:lnTo>
                  <a:lnTo>
                    <a:pt x="0" y="109813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47625"/>
              <a:ext cx="10981385" cy="114576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2"/>
                </a:lnSpc>
              </a:pPr>
              <a:r>
                <a:rPr lang="en-US" sz="2551" b="1">
                  <a:solidFill>
                    <a:srgbClr val="FFFFF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www.elix-project.eu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3136470" y="878510"/>
            <a:ext cx="4131745" cy="1638957"/>
            <a:chOff x="0" y="0"/>
            <a:chExt cx="5508993" cy="218527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509006" cy="2185289"/>
            </a:xfrm>
            <a:custGeom>
              <a:avLst/>
              <a:gdLst/>
              <a:ahLst/>
              <a:cxnLst/>
              <a:rect l="l" t="t" r="r" b="b"/>
              <a:pathLst>
                <a:path w="5509006" h="2185289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5325999" y="0"/>
                  </a:lnTo>
                  <a:cubicBezTo>
                    <a:pt x="5427091" y="0"/>
                    <a:pt x="5509006" y="81915"/>
                    <a:pt x="5509006" y="183007"/>
                  </a:cubicBezTo>
                  <a:lnTo>
                    <a:pt x="5509006" y="2002282"/>
                  </a:lnTo>
                  <a:cubicBezTo>
                    <a:pt x="5509006" y="2103374"/>
                    <a:pt x="5427091" y="2185289"/>
                    <a:pt x="5325999" y="2185289"/>
                  </a:cubicBezTo>
                  <a:lnTo>
                    <a:pt x="183007" y="2185289"/>
                  </a:lnTo>
                  <a:cubicBezTo>
                    <a:pt x="81915" y="2185289"/>
                    <a:pt x="0" y="2103374"/>
                    <a:pt x="0" y="2002282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383558" y="1070686"/>
            <a:ext cx="3637578" cy="1254614"/>
            <a:chOff x="0" y="0"/>
            <a:chExt cx="4850105" cy="1672819"/>
          </a:xfrm>
        </p:grpSpPr>
        <p:sp>
          <p:nvSpPr>
            <p:cNvPr id="20" name="Freeform 20" descr="/home/claude/work/assets/elix_logo.png"/>
            <p:cNvSpPr/>
            <p:nvPr/>
          </p:nvSpPr>
          <p:spPr>
            <a:xfrm>
              <a:off x="0" y="0"/>
              <a:ext cx="4850130" cy="1672844"/>
            </a:xfrm>
            <a:custGeom>
              <a:avLst/>
              <a:gdLst/>
              <a:ahLst/>
              <a:cxnLst/>
              <a:rect l="l" t="t" r="r" b="b"/>
              <a:pathLst>
                <a:path w="4850130" h="1672844">
                  <a:moveTo>
                    <a:pt x="0" y="0"/>
                  </a:moveTo>
                  <a:lnTo>
                    <a:pt x="4850130" y="0"/>
                  </a:lnTo>
                  <a:lnTo>
                    <a:pt x="4850130" y="1672844"/>
                  </a:lnTo>
                  <a:lnTo>
                    <a:pt x="0" y="1672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301196" y="8647833"/>
            <a:ext cx="3321863" cy="936584"/>
            <a:chOff x="0" y="0"/>
            <a:chExt cx="4429150" cy="124877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429125" cy="1248791"/>
            </a:xfrm>
            <a:custGeom>
              <a:avLst/>
              <a:gdLst/>
              <a:ahLst/>
              <a:cxnLst/>
              <a:rect l="l" t="t" r="r" b="b"/>
              <a:pathLst>
                <a:path w="4429125" h="1248791">
                  <a:moveTo>
                    <a:pt x="0" y="183007"/>
                  </a:moveTo>
                  <a:cubicBezTo>
                    <a:pt x="0" y="81915"/>
                    <a:pt x="81915" y="0"/>
                    <a:pt x="183007" y="0"/>
                  </a:cubicBezTo>
                  <a:lnTo>
                    <a:pt x="4246118" y="0"/>
                  </a:lnTo>
                  <a:cubicBezTo>
                    <a:pt x="4347210" y="0"/>
                    <a:pt x="4429125" y="81915"/>
                    <a:pt x="4429125" y="183007"/>
                  </a:cubicBezTo>
                  <a:lnTo>
                    <a:pt x="4429125" y="1065784"/>
                  </a:lnTo>
                  <a:cubicBezTo>
                    <a:pt x="4429125" y="1166876"/>
                    <a:pt x="4347210" y="1248791"/>
                    <a:pt x="4246118" y="1248791"/>
                  </a:cubicBezTo>
                  <a:lnTo>
                    <a:pt x="183007" y="1248791"/>
                  </a:lnTo>
                  <a:cubicBezTo>
                    <a:pt x="81915" y="1248791"/>
                    <a:pt x="0" y="1166876"/>
                    <a:pt x="0" y="1065784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20823" y="8812559"/>
            <a:ext cx="2882608" cy="607143"/>
            <a:chOff x="0" y="0"/>
            <a:chExt cx="3843477" cy="809523"/>
          </a:xfrm>
        </p:grpSpPr>
        <p:sp>
          <p:nvSpPr>
            <p:cNvPr id="24" name="Freeform 24" descr="/home/claude/work/assets/eu_funded.png"/>
            <p:cNvSpPr/>
            <p:nvPr/>
          </p:nvSpPr>
          <p:spPr>
            <a:xfrm>
              <a:off x="0" y="0"/>
              <a:ext cx="3843528" cy="809498"/>
            </a:xfrm>
            <a:custGeom>
              <a:avLst/>
              <a:gdLst/>
              <a:ahLst/>
              <a:cxnLst/>
              <a:rect l="l" t="t" r="r" b="b"/>
              <a:pathLst>
                <a:path w="3843528" h="809498">
                  <a:moveTo>
                    <a:pt x="0" y="0"/>
                  </a:moveTo>
                  <a:lnTo>
                    <a:pt x="3843528" y="0"/>
                  </a:lnTo>
                  <a:lnTo>
                    <a:pt x="3843528" y="809498"/>
                  </a:lnTo>
                  <a:lnTo>
                    <a:pt x="0" y="8094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0367" y="0"/>
            <a:ext cx="8305800" cy="10287000"/>
            <a:chOff x="0" y="0"/>
            <a:chExt cx="110744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74400" cy="13716000"/>
            </a:xfrm>
            <a:custGeom>
              <a:avLst/>
              <a:gdLst/>
              <a:ahLst/>
              <a:cxnLst/>
              <a:rect l="l" t="t" r="r" b="b"/>
              <a:pathLst>
                <a:path w="11074400" h="13716000">
                  <a:moveTo>
                    <a:pt x="0" y="0"/>
                  </a:moveTo>
                  <a:lnTo>
                    <a:pt x="11074400" y="0"/>
                  </a:lnTo>
                  <a:lnTo>
                    <a:pt x="110744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3082" r="-53082" b="-11111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7965433" y="6039005"/>
            <a:ext cx="11468100" cy="1085850"/>
            <a:chOff x="0" y="0"/>
            <a:chExt cx="15290800" cy="1447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290800" cy="1447800"/>
            </a:xfrm>
            <a:custGeom>
              <a:avLst/>
              <a:gdLst/>
              <a:ahLst/>
              <a:cxnLst/>
              <a:rect l="l" t="t" r="r" b="b"/>
              <a:pathLst>
                <a:path w="15290800" h="1447800">
                  <a:moveTo>
                    <a:pt x="0" y="0"/>
                  </a:moveTo>
                  <a:lnTo>
                    <a:pt x="15290800" y="0"/>
                  </a:lnTo>
                  <a:lnTo>
                    <a:pt x="15290800" y="1447800"/>
                  </a:lnTo>
                  <a:lnTo>
                    <a:pt x="0" y="1447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D79A2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00481" y="7992685"/>
            <a:ext cx="7020159" cy="984397"/>
            <a:chOff x="0" y="0"/>
            <a:chExt cx="15849600" cy="22225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849600" cy="2222500"/>
            </a:xfrm>
            <a:custGeom>
              <a:avLst/>
              <a:gdLst/>
              <a:ahLst/>
              <a:cxnLst/>
              <a:rect l="l" t="t" r="r" b="b"/>
              <a:pathLst>
                <a:path w="15849600" h="2222500">
                  <a:moveTo>
                    <a:pt x="0" y="0"/>
                  </a:moveTo>
                  <a:lnTo>
                    <a:pt x="15849600" y="0"/>
                  </a:lnTo>
                  <a:lnTo>
                    <a:pt x="15849600" y="2222500"/>
                  </a:lnTo>
                  <a:lnTo>
                    <a:pt x="0" y="222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Freeform 8"/>
          <p:cNvSpPr/>
          <p:nvPr/>
        </p:nvSpPr>
        <p:spPr>
          <a:xfrm>
            <a:off x="11719067" y="9258300"/>
            <a:ext cx="3350128" cy="703189"/>
          </a:xfrm>
          <a:custGeom>
            <a:avLst/>
            <a:gdLst/>
            <a:ahLst/>
            <a:cxnLst/>
            <a:rect l="l" t="t" r="r" b="b"/>
            <a:pathLst>
              <a:path w="3350128" h="703189">
                <a:moveTo>
                  <a:pt x="0" y="0"/>
                </a:moveTo>
                <a:lnTo>
                  <a:pt x="3350128" y="0"/>
                </a:lnTo>
                <a:lnTo>
                  <a:pt x="3350128" y="703189"/>
                </a:lnTo>
                <a:lnTo>
                  <a:pt x="0" y="7031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9" name="Group 9"/>
          <p:cNvGrpSpPr/>
          <p:nvPr/>
        </p:nvGrpSpPr>
        <p:grpSpPr>
          <a:xfrm>
            <a:off x="12129787" y="629343"/>
            <a:ext cx="6158213" cy="2115212"/>
            <a:chOff x="0" y="0"/>
            <a:chExt cx="5842000" cy="20066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842000" cy="2006600"/>
            </a:xfrm>
            <a:custGeom>
              <a:avLst/>
              <a:gdLst/>
              <a:ahLst/>
              <a:cxnLst/>
              <a:rect l="l" t="t" r="r" b="b"/>
              <a:pathLst>
                <a:path w="5842000" h="2006600">
                  <a:moveTo>
                    <a:pt x="0" y="0"/>
                  </a:moveTo>
                  <a:lnTo>
                    <a:pt x="5842000" y="0"/>
                  </a:lnTo>
                  <a:lnTo>
                    <a:pt x="58420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838278" y="9206137"/>
            <a:ext cx="807515" cy="807515"/>
          </a:xfrm>
          <a:custGeom>
            <a:avLst/>
            <a:gdLst/>
            <a:ahLst/>
            <a:cxnLst/>
            <a:rect l="l" t="t" r="r" b="b"/>
            <a:pathLst>
              <a:path w="807515" h="807515">
                <a:moveTo>
                  <a:pt x="0" y="0"/>
                </a:moveTo>
                <a:lnTo>
                  <a:pt x="807515" y="0"/>
                </a:lnTo>
                <a:lnTo>
                  <a:pt x="807515" y="807515"/>
                </a:lnTo>
                <a:lnTo>
                  <a:pt x="0" y="807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17476099" y="3271571"/>
            <a:ext cx="110585" cy="593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76"/>
              </a:lnSpc>
            </a:pPr>
            <a:r>
              <a:rPr lang="en-US" sz="319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41227" y="6323086"/>
            <a:ext cx="9689484" cy="4700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3"/>
              </a:lnSpc>
            </a:pPr>
            <a:r>
              <a:rPr lang="en-US" sz="2852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Number: 2024-1-SI01-KA220-HED-000252281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73691" y="7276797"/>
            <a:ext cx="6132642" cy="430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91"/>
              </a:lnSpc>
              <a:spcBef>
                <a:spcPct val="0"/>
              </a:spcBef>
            </a:pPr>
            <a:r>
              <a:rPr lang="en-US" sz="2565" b="1">
                <a:solidFill>
                  <a:srgbClr val="0D79A2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www.elix-project.eu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957936" y="3211280"/>
            <a:ext cx="8357021" cy="1667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4"/>
              </a:lnSpc>
            </a:pPr>
            <a:r>
              <a:rPr lang="en-US" sz="3167">
                <a:solidFill>
                  <a:srgbClr val="0D79A2"/>
                </a:solidFill>
                <a:latin typeface="Montserrat"/>
                <a:ea typeface="Montserrat"/>
                <a:cs typeface="Montserrat"/>
                <a:sym typeface="Montserrat"/>
              </a:rPr>
              <a:t>European labour mobility-led Career and Service-Learning System in Higher Education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676194" y="5030791"/>
            <a:ext cx="6839763" cy="722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Toolkit Guidance for HEI Educators on Career </a:t>
            </a:r>
          </a:p>
          <a:p>
            <a:pPr algn="ctr">
              <a:lnSpc>
                <a:spcPts val="2983"/>
              </a:lnSpc>
              <a:spcBef>
                <a:spcPct val="0"/>
              </a:spcBef>
            </a:pPr>
            <a:r>
              <a:rPr lang="en-US" sz="2131">
                <a:solidFill>
                  <a:srgbClr val="000000"/>
                </a:solidFill>
                <a:latin typeface="Archivo Black"/>
                <a:ea typeface="Archivo Black"/>
                <a:cs typeface="Archivo Black"/>
                <a:sym typeface="Archivo Black"/>
              </a:rPr>
              <a:t>Development through CSL Practices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2029</Words>
  <Application>Microsoft Office PowerPoint</Application>
  <PresentationFormat>Custom</PresentationFormat>
  <Paragraphs>298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Montserrat</vt:lpstr>
      <vt:lpstr>Archivo Black</vt:lpstr>
      <vt:lpstr>Montserrat Bold</vt:lpstr>
      <vt:lpstr>Arial</vt:lpstr>
      <vt:lpstr>Calibri (MS)</vt:lpstr>
      <vt:lpstr>Poppins</vt:lpstr>
      <vt:lpstr>Calibri</vt:lpstr>
      <vt:lpstr>Calibri (MS) Italics</vt:lpstr>
      <vt:lpstr>Calibri (MS) Bold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ELIX_Teachers toolkit_3</dc:title>
  <dc:creator>Kalliopi Evropa</dc:creator>
  <cp:lastModifiedBy>Kalliopi Evropa</cp:lastModifiedBy>
  <cp:revision>2</cp:revision>
  <dcterms:created xsi:type="dcterms:W3CDTF">2006-08-16T00:00:00Z</dcterms:created>
  <dcterms:modified xsi:type="dcterms:W3CDTF">2026-09-17T08:12:21Z</dcterms:modified>
  <dc:identifier>DAHTZQ0g0lY</dc:identifier>
</cp:coreProperties>
</file>