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5" r:id="rId16"/>
    <p:sldId id="287" r:id="rId17"/>
    <p:sldId id="289" r:id="rId18"/>
  </p:sldIdLst>
  <p:sldSz cx="18288000" cy="10287000"/>
  <p:notesSz cx="6858000" cy="9144000"/>
  <p:embeddedFontLst>
    <p:embeddedFont>
      <p:font typeface="Archivo Black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libri (MS) Italics" panose="020B0604020202020204" charset="0"/>
      <p:regular r:id="rId27"/>
    </p:embeddedFont>
    <p:embeddedFont>
      <p:font typeface="Montserrat" panose="02000505000000020004" pitchFamily="2" charset="0"/>
      <p:regular r:id="rId28"/>
      <p:bold r:id="rId29"/>
      <p:italic r:id="rId30"/>
      <p:boldItalic r:id="rId31"/>
    </p:embeddedFont>
    <p:embeddedFont>
      <p:font typeface="Montserrat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29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zt-Rohlf Verena" userId="5ad52cf5-6431-4d6a-8e40-c09e5582a93a" providerId="ADAL" clId="{D546C104-B834-43CE-9AB1-452A7D5FCBD8}"/>
    <pc:docChg chg="modSld">
      <pc:chgData name="Liszt-Rohlf Verena" userId="5ad52cf5-6431-4d6a-8e40-c09e5582a93a" providerId="ADAL" clId="{D546C104-B834-43CE-9AB1-452A7D5FCBD8}" dt="2026-09-02T11:12:58.362" v="294" actId="20577"/>
      <pc:docMkLst>
        <pc:docMk/>
      </pc:docMkLst>
      <pc:sldChg chg="modSp mod">
        <pc:chgData name="Liszt-Rohlf Verena" userId="5ad52cf5-6431-4d6a-8e40-c09e5582a93a" providerId="ADAL" clId="{D546C104-B834-43CE-9AB1-452A7D5FCBD8}" dt="2026-09-02T11:07:36.127" v="37" actId="20577"/>
        <pc:sldMkLst>
          <pc:docMk/>
          <pc:sldMk cId="0" sldId="259"/>
        </pc:sldMkLst>
        <pc:spChg chg="mod">
          <ac:chgData name="Liszt-Rohlf Verena" userId="5ad52cf5-6431-4d6a-8e40-c09e5582a93a" providerId="ADAL" clId="{D546C104-B834-43CE-9AB1-452A7D5FCBD8}" dt="2026-09-02T11:07:23.176" v="7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07:29.233" v="22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07:36.127" v="37" actId="20577"/>
          <ac:spMkLst>
            <pc:docMk/>
            <pc:sldMk cId="0" sldId="259"/>
            <ac:spMk id="26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07:51.648" v="52" actId="20577"/>
        <pc:sldMkLst>
          <pc:docMk/>
          <pc:sldMk cId="0" sldId="261"/>
        </pc:sldMkLst>
        <pc:spChg chg="mod">
          <ac:chgData name="Liszt-Rohlf Verena" userId="5ad52cf5-6431-4d6a-8e40-c09e5582a93a" providerId="ADAL" clId="{D546C104-B834-43CE-9AB1-452A7D5FCBD8}" dt="2026-09-02T11:07:51.648" v="52" actId="20577"/>
          <ac:spMkLst>
            <pc:docMk/>
            <pc:sldMk cId="0" sldId="261"/>
            <ac:spMk id="28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08:09.773" v="59" actId="20577"/>
        <pc:sldMkLst>
          <pc:docMk/>
          <pc:sldMk cId="0" sldId="263"/>
        </pc:sldMkLst>
        <pc:spChg chg="mod">
          <ac:chgData name="Liszt-Rohlf Verena" userId="5ad52cf5-6431-4d6a-8e40-c09e5582a93a" providerId="ADAL" clId="{D546C104-B834-43CE-9AB1-452A7D5FCBD8}" dt="2026-09-02T11:08:09.773" v="59" actId="20577"/>
          <ac:spMkLst>
            <pc:docMk/>
            <pc:sldMk cId="0" sldId="263"/>
            <ac:spMk id="41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08:42.650" v="80" actId="20577"/>
        <pc:sldMkLst>
          <pc:docMk/>
          <pc:sldMk cId="0" sldId="265"/>
        </pc:sldMkLst>
        <pc:spChg chg="mod">
          <ac:chgData name="Liszt-Rohlf Verena" userId="5ad52cf5-6431-4d6a-8e40-c09e5582a93a" providerId="ADAL" clId="{D546C104-B834-43CE-9AB1-452A7D5FCBD8}" dt="2026-09-02T11:08:22.368" v="68" actId="20577"/>
          <ac:spMkLst>
            <pc:docMk/>
            <pc:sldMk cId="0" sldId="265"/>
            <ac:spMk id="3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08:42.650" v="80" actId="20577"/>
          <ac:spMkLst>
            <pc:docMk/>
            <pc:sldMk cId="0" sldId="265"/>
            <ac:spMk id="73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08:58.792" v="91" actId="20577"/>
        <pc:sldMkLst>
          <pc:docMk/>
          <pc:sldMk cId="0" sldId="267"/>
        </pc:sldMkLst>
        <pc:spChg chg="mod">
          <ac:chgData name="Liszt-Rohlf Verena" userId="5ad52cf5-6431-4d6a-8e40-c09e5582a93a" providerId="ADAL" clId="{D546C104-B834-43CE-9AB1-452A7D5FCBD8}" dt="2026-09-02T11:08:53.248" v="86" actId="20577"/>
          <ac:spMkLst>
            <pc:docMk/>
            <pc:sldMk cId="0" sldId="267"/>
            <ac:spMk id="3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08:58.792" v="91" actId="20577"/>
          <ac:spMkLst>
            <pc:docMk/>
            <pc:sldMk cId="0" sldId="267"/>
            <ac:spMk id="53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09:27.318" v="116" actId="20577"/>
        <pc:sldMkLst>
          <pc:docMk/>
          <pc:sldMk cId="0" sldId="269"/>
        </pc:sldMkLst>
        <pc:spChg chg="mod">
          <ac:chgData name="Liszt-Rohlf Verena" userId="5ad52cf5-6431-4d6a-8e40-c09e5582a93a" providerId="ADAL" clId="{D546C104-B834-43CE-9AB1-452A7D5FCBD8}" dt="2026-09-02T11:09:16.708" v="101" actId="20577"/>
          <ac:spMkLst>
            <pc:docMk/>
            <pc:sldMk cId="0" sldId="269"/>
            <ac:spMk id="3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09:20.967" v="110" actId="20577"/>
          <ac:spMkLst>
            <pc:docMk/>
            <pc:sldMk cId="0" sldId="269"/>
            <ac:spMk id="4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09:27.318" v="116" actId="20577"/>
          <ac:spMkLst>
            <pc:docMk/>
            <pc:sldMk cId="0" sldId="269"/>
            <ac:spMk id="53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09:44.487" v="121" actId="20577"/>
        <pc:sldMkLst>
          <pc:docMk/>
          <pc:sldMk cId="0" sldId="271"/>
        </pc:sldMkLst>
        <pc:spChg chg="mod">
          <ac:chgData name="Liszt-Rohlf Verena" userId="5ad52cf5-6431-4d6a-8e40-c09e5582a93a" providerId="ADAL" clId="{D546C104-B834-43CE-9AB1-452A7D5FCBD8}" dt="2026-09-02T11:09:44.487" v="121" actId="20577"/>
          <ac:spMkLst>
            <pc:docMk/>
            <pc:sldMk cId="0" sldId="271"/>
            <ac:spMk id="53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10:16.964" v="142" actId="20577"/>
        <pc:sldMkLst>
          <pc:docMk/>
          <pc:sldMk cId="0" sldId="273"/>
        </pc:sldMkLst>
        <pc:spChg chg="mod">
          <ac:chgData name="Liszt-Rohlf Verena" userId="5ad52cf5-6431-4d6a-8e40-c09e5582a93a" providerId="ADAL" clId="{D546C104-B834-43CE-9AB1-452A7D5FCBD8}" dt="2026-09-02T11:10:16.964" v="142" actId="20577"/>
          <ac:spMkLst>
            <pc:docMk/>
            <pc:sldMk cId="0" sldId="273"/>
            <ac:spMk id="2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0:06.589" v="127" actId="20577"/>
          <ac:spMkLst>
            <pc:docMk/>
            <pc:sldMk cId="0" sldId="273"/>
            <ac:spMk id="37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0:12.946" v="133" actId="20577"/>
          <ac:spMkLst>
            <pc:docMk/>
            <pc:sldMk cId="0" sldId="273"/>
            <ac:spMk id="51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10:52.186" v="176" actId="20577"/>
        <pc:sldMkLst>
          <pc:docMk/>
          <pc:sldMk cId="0" sldId="275"/>
        </pc:sldMkLst>
        <pc:spChg chg="mod">
          <ac:chgData name="Liszt-Rohlf Verena" userId="5ad52cf5-6431-4d6a-8e40-c09e5582a93a" providerId="ADAL" clId="{D546C104-B834-43CE-9AB1-452A7D5FCBD8}" dt="2026-09-02T11:10:35.406" v="153" actId="20577"/>
          <ac:spMkLst>
            <pc:docMk/>
            <pc:sldMk cId="0" sldId="275"/>
            <ac:spMk id="4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0:52.186" v="176" actId="20577"/>
          <ac:spMkLst>
            <pc:docMk/>
            <pc:sldMk cId="0" sldId="275"/>
            <ac:spMk id="63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11:21.211" v="219" actId="20577"/>
        <pc:sldMkLst>
          <pc:docMk/>
          <pc:sldMk cId="0" sldId="277"/>
        </pc:sldMkLst>
        <pc:spChg chg="mod">
          <ac:chgData name="Liszt-Rohlf Verena" userId="5ad52cf5-6431-4d6a-8e40-c09e5582a93a" providerId="ADAL" clId="{D546C104-B834-43CE-9AB1-452A7D5FCBD8}" dt="2026-09-02T11:11:04.435" v="187" actId="20577"/>
          <ac:spMkLst>
            <pc:docMk/>
            <pc:sldMk cId="0" sldId="277"/>
            <ac:spMk id="1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1:08.556" v="199" actId="20577"/>
          <ac:spMkLst>
            <pc:docMk/>
            <pc:sldMk cId="0" sldId="277"/>
            <ac:spMk id="34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1:12.017" v="210" actId="20577"/>
          <ac:spMkLst>
            <pc:docMk/>
            <pc:sldMk cId="0" sldId="277"/>
            <ac:spMk id="44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1:21.211" v="219" actId="20577"/>
          <ac:spMkLst>
            <pc:docMk/>
            <pc:sldMk cId="0" sldId="277"/>
            <ac:spMk id="64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11:45.823" v="230" actId="20577"/>
        <pc:sldMkLst>
          <pc:docMk/>
          <pc:sldMk cId="0" sldId="279"/>
        </pc:sldMkLst>
        <pc:spChg chg="mod">
          <ac:chgData name="Liszt-Rohlf Verena" userId="5ad52cf5-6431-4d6a-8e40-c09e5582a93a" providerId="ADAL" clId="{D546C104-B834-43CE-9AB1-452A7D5FCBD8}" dt="2026-09-02T11:11:45.823" v="230" actId="20577"/>
          <ac:spMkLst>
            <pc:docMk/>
            <pc:sldMk cId="0" sldId="279"/>
            <ac:spMk id="23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12:06.246" v="246" actId="20577"/>
        <pc:sldMkLst>
          <pc:docMk/>
          <pc:sldMk cId="0" sldId="281"/>
        </pc:sldMkLst>
        <pc:spChg chg="mod">
          <ac:chgData name="Liszt-Rohlf Verena" userId="5ad52cf5-6431-4d6a-8e40-c09e5582a93a" providerId="ADAL" clId="{D546C104-B834-43CE-9AB1-452A7D5FCBD8}" dt="2026-09-02T11:11:52.724" v="234" actId="20577"/>
          <ac:spMkLst>
            <pc:docMk/>
            <pc:sldMk cId="0" sldId="281"/>
            <ac:spMk id="12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1:57.628" v="240" actId="20577"/>
          <ac:spMkLst>
            <pc:docMk/>
            <pc:sldMk cId="0" sldId="281"/>
            <ac:spMk id="33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2:06.246" v="246" actId="20577"/>
          <ac:spMkLst>
            <pc:docMk/>
            <pc:sldMk cId="0" sldId="281"/>
            <ac:spMk id="63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12:36.876" v="278" actId="20577"/>
        <pc:sldMkLst>
          <pc:docMk/>
          <pc:sldMk cId="0" sldId="283"/>
        </pc:sldMkLst>
        <pc:spChg chg="mod">
          <ac:chgData name="Liszt-Rohlf Verena" userId="5ad52cf5-6431-4d6a-8e40-c09e5582a93a" providerId="ADAL" clId="{D546C104-B834-43CE-9AB1-452A7D5FCBD8}" dt="2026-09-02T11:12:19.787" v="254" actId="20577"/>
          <ac:spMkLst>
            <pc:docMk/>
            <pc:sldMk cId="0" sldId="283"/>
            <ac:spMk id="7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2:36.876" v="278" actId="20577"/>
          <ac:spMkLst>
            <pc:docMk/>
            <pc:sldMk cId="0" sldId="283"/>
            <ac:spMk id="32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2:25.486" v="265" actId="20577"/>
          <ac:spMkLst>
            <pc:docMk/>
            <pc:sldMk cId="0" sldId="283"/>
            <ac:spMk id="42" creationId="{00000000-0000-0000-0000-000000000000}"/>
          </ac:spMkLst>
        </pc:spChg>
        <pc:spChg chg="mod">
          <ac:chgData name="Liszt-Rohlf Verena" userId="5ad52cf5-6431-4d6a-8e40-c09e5582a93a" providerId="ADAL" clId="{D546C104-B834-43CE-9AB1-452A7D5FCBD8}" dt="2026-09-02T11:12:30.464" v="272" actId="20577"/>
          <ac:spMkLst>
            <pc:docMk/>
            <pc:sldMk cId="0" sldId="283"/>
            <ac:spMk id="82" creationId="{00000000-0000-0000-0000-000000000000}"/>
          </ac:spMkLst>
        </pc:spChg>
      </pc:sldChg>
      <pc:sldChg chg="modSp mod">
        <pc:chgData name="Liszt-Rohlf Verena" userId="5ad52cf5-6431-4d6a-8e40-c09e5582a93a" providerId="ADAL" clId="{D546C104-B834-43CE-9AB1-452A7D5FCBD8}" dt="2026-09-02T11:12:58.362" v="294" actId="20577"/>
        <pc:sldMkLst>
          <pc:docMk/>
          <pc:sldMk cId="0" sldId="285"/>
        </pc:sldMkLst>
        <pc:spChg chg="mod">
          <ac:chgData name="Liszt-Rohlf Verena" userId="5ad52cf5-6431-4d6a-8e40-c09e5582a93a" providerId="ADAL" clId="{D546C104-B834-43CE-9AB1-452A7D5FCBD8}" dt="2026-09-02T11:12:58.362" v="294" actId="20577"/>
          <ac:spMkLst>
            <pc:docMk/>
            <pc:sldMk cId="0" sldId="285"/>
            <ac:spMk id="7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5.jpeg"/><Relationship Id="rId7" Type="http://schemas.openxmlformats.org/officeDocument/2006/relationships/image" Target="../media/image1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17.svg"/><Relationship Id="rId4" Type="http://schemas.openxmlformats.org/officeDocument/2006/relationships/image" Target="../media/image6.jpe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5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image" Target="../media/image5.jpeg"/><Relationship Id="rId7" Type="http://schemas.openxmlformats.org/officeDocument/2006/relationships/image" Target="../media/image23.sv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image" Target="../media/image6.jpeg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2.png"/><Relationship Id="rId3" Type="http://schemas.openxmlformats.org/officeDocument/2006/relationships/image" Target="../media/image5.jpeg"/><Relationship Id="rId7" Type="http://schemas.openxmlformats.org/officeDocument/2006/relationships/image" Target="../media/image23.sv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7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image" Target="../media/image6.jpeg"/><Relationship Id="rId9" Type="http://schemas.openxmlformats.org/officeDocument/2006/relationships/image" Target="../media/image25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6.png"/><Relationship Id="rId3" Type="http://schemas.openxmlformats.org/officeDocument/2006/relationships/image" Target="../media/image5.jpeg"/><Relationship Id="rId7" Type="http://schemas.openxmlformats.org/officeDocument/2006/relationships/image" Target="../media/image23.sv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image" Target="../media/image6.jpeg"/><Relationship Id="rId9" Type="http://schemas.openxmlformats.org/officeDocument/2006/relationships/image" Target="../media/image25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9.png"/><Relationship Id="rId3" Type="http://schemas.openxmlformats.org/officeDocument/2006/relationships/image" Target="../media/image5.jpeg"/><Relationship Id="rId7" Type="http://schemas.openxmlformats.org/officeDocument/2006/relationships/image" Target="../media/image23.sv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34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image" Target="../media/image6.jpeg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29.png"/><Relationship Id="rId3" Type="http://schemas.openxmlformats.org/officeDocument/2006/relationships/image" Target="../media/image5.jpe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13.png"/><Relationship Id="rId10" Type="http://schemas.openxmlformats.org/officeDocument/2006/relationships/image" Target="../media/image44.svg"/><Relationship Id="rId4" Type="http://schemas.openxmlformats.org/officeDocument/2006/relationships/image" Target="../media/image6.jpe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34.png"/><Relationship Id="rId3" Type="http://schemas.openxmlformats.org/officeDocument/2006/relationships/image" Target="../media/image5.jpeg"/><Relationship Id="rId7" Type="http://schemas.openxmlformats.org/officeDocument/2006/relationships/image" Target="../media/image23.sv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image" Target="../media/image6.jpeg"/><Relationship Id="rId9" Type="http://schemas.openxmlformats.org/officeDocument/2006/relationships/image" Target="../media/image25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4.png"/><Relationship Id="rId3" Type="http://schemas.openxmlformats.org/officeDocument/2006/relationships/image" Target="../media/image47.jpeg"/><Relationship Id="rId7" Type="http://schemas.openxmlformats.org/officeDocument/2006/relationships/image" Target="../media/image22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6.svg"/><Relationship Id="rId5" Type="http://schemas.openxmlformats.org/officeDocument/2006/relationships/image" Target="../media/image6.jpeg"/><Relationship Id="rId15" Type="http://schemas.openxmlformats.org/officeDocument/2006/relationships/image" Target="../media/image49.png"/><Relationship Id="rId10" Type="http://schemas.openxmlformats.org/officeDocument/2006/relationships/image" Target="../media/image25.png"/><Relationship Id="rId4" Type="http://schemas.openxmlformats.org/officeDocument/2006/relationships/image" Target="../media/image5.jpeg"/><Relationship Id="rId9" Type="http://schemas.openxmlformats.org/officeDocument/2006/relationships/image" Target="../media/image27.png"/><Relationship Id="rId1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11.png"/><Relationship Id="rId3" Type="http://schemas.openxmlformats.org/officeDocument/2006/relationships/image" Target="../media/image5.jpeg"/><Relationship Id="rId7" Type="http://schemas.openxmlformats.org/officeDocument/2006/relationships/image" Target="../media/image23.sv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51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image" Target="../media/image6.jpeg"/><Relationship Id="rId9" Type="http://schemas.openxmlformats.org/officeDocument/2006/relationships/image" Target="../media/image25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4.png"/><Relationship Id="rId3" Type="http://schemas.openxmlformats.org/officeDocument/2006/relationships/image" Target="../media/image5.jpeg"/><Relationship Id="rId7" Type="http://schemas.openxmlformats.org/officeDocument/2006/relationships/image" Target="../media/image23.sv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7.png"/><Relationship Id="rId5" Type="http://schemas.openxmlformats.org/officeDocument/2006/relationships/image" Target="../media/image13.png"/><Relationship Id="rId10" Type="http://schemas.openxmlformats.org/officeDocument/2006/relationships/image" Target="../media/image26.svg"/><Relationship Id="rId4" Type="http://schemas.openxmlformats.org/officeDocument/2006/relationships/image" Target="../media/image6.jpeg"/><Relationship Id="rId9" Type="http://schemas.openxmlformats.org/officeDocument/2006/relationships/image" Target="../media/image25.png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4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11" cy="2676716"/>
            <a:chOff x="0" y="0"/>
            <a:chExt cx="24402415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34" cy="5490686"/>
            <a:chOff x="0" y="0"/>
            <a:chExt cx="9151112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48" cy="640588"/>
            </a:xfrm>
            <a:custGeom>
              <a:avLst/>
              <a:gdLst/>
              <a:ahLst/>
              <a:cxnLst/>
              <a:rect l="l" t="t" r="r" b="b"/>
              <a:pathLst>
                <a:path w="20132548" h="640588">
                  <a:moveTo>
                    <a:pt x="0" y="0"/>
                  </a:moveTo>
                  <a:lnTo>
                    <a:pt x="20132548" y="0"/>
                  </a:lnTo>
                  <a:lnTo>
                    <a:pt x="20132548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1954" b="-56195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438131"/>
            <a:ext cx="15099392" cy="509006"/>
            <a:chOff x="0" y="0"/>
            <a:chExt cx="20132523" cy="6786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132523" cy="678674"/>
            </a:xfrm>
            <a:custGeom>
              <a:avLst/>
              <a:gdLst/>
              <a:ahLst/>
              <a:cxnLst/>
              <a:rect l="l" t="t" r="r" b="b"/>
              <a:pathLst>
                <a:path w="20132523" h="678674">
                  <a:moveTo>
                    <a:pt x="0" y="0"/>
                  </a:moveTo>
                  <a:lnTo>
                    <a:pt x="20132523" y="0"/>
                  </a:lnTo>
                  <a:lnTo>
                    <a:pt x="20132523" y="678674"/>
                  </a:lnTo>
                  <a:lnTo>
                    <a:pt x="0" y="678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28013" b="-528013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132523" cy="7167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4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3608" y="810711"/>
            <a:ext cx="1564847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53"/>
              </a:lnSpc>
            </a:pP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Praktische</a:t>
            </a:r>
            <a:r>
              <a:rPr lang="en-US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Ressourcen</a:t>
            </a:r>
            <a:r>
              <a:rPr lang="en-US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und </a:t>
            </a: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Werkzeuge</a:t>
            </a:r>
            <a:r>
              <a:rPr lang="en-US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39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45752" cy="915162"/>
            </a:xfrm>
            <a:custGeom>
              <a:avLst/>
              <a:gdLst/>
              <a:ahLst/>
              <a:cxnLst/>
              <a:rect l="l" t="t" r="r" b="b"/>
              <a:pathLst>
                <a:path w="22145752" h="915162">
                  <a:moveTo>
                    <a:pt x="0" y="0"/>
                  </a:moveTo>
                  <a:lnTo>
                    <a:pt x="22145752" y="0"/>
                  </a:lnTo>
                  <a:lnTo>
                    <a:pt x="22145752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187" b="-42118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51059" y="2915526"/>
            <a:ext cx="16609333" cy="722052"/>
            <a:chOff x="0" y="0"/>
            <a:chExt cx="22145777" cy="9627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145777" cy="962735"/>
            </a:xfrm>
            <a:custGeom>
              <a:avLst/>
              <a:gdLst/>
              <a:ahLst/>
              <a:cxnLst/>
              <a:rect l="l" t="t" r="r" b="b"/>
              <a:pathLst>
                <a:path w="22145777" h="962735">
                  <a:moveTo>
                    <a:pt x="0" y="0"/>
                  </a:moveTo>
                  <a:lnTo>
                    <a:pt x="22145777" y="0"/>
                  </a:lnTo>
                  <a:lnTo>
                    <a:pt x="22145777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8213" b="-39821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2145777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612"/>
                </a:lnSpc>
              </a:pP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Von der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Methodik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zur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sofort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einsetzbaren</a:t>
              </a:r>
              <a:r>
                <a:rPr lang="en-US" sz="2175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175" i="1" dirty="0" err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Lehrpraxis</a:t>
              </a:r>
              <a:endParaRPr lang="en-US" sz="2175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98302" cy="732155"/>
            </a:xfrm>
            <a:custGeom>
              <a:avLst/>
              <a:gdLst/>
              <a:ahLst/>
              <a:cxnLst/>
              <a:rect l="l" t="t" r="r" b="b"/>
              <a:pathLst>
                <a:path w="10798302" h="732155">
                  <a:moveTo>
                    <a:pt x="0" y="0"/>
                  </a:moveTo>
                  <a:lnTo>
                    <a:pt x="10798302" y="0"/>
                  </a:lnTo>
                  <a:lnTo>
                    <a:pt x="1079830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184" b="-23717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823608" y="4006520"/>
            <a:ext cx="8098765" cy="591932"/>
            <a:chOff x="0" y="0"/>
            <a:chExt cx="10798353" cy="78924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798353" cy="789242"/>
            </a:xfrm>
            <a:custGeom>
              <a:avLst/>
              <a:gdLst/>
              <a:ahLst/>
              <a:cxnLst/>
              <a:rect l="l" t="t" r="r" b="b"/>
              <a:pathLst>
                <a:path w="10798353" h="789242">
                  <a:moveTo>
                    <a:pt x="0" y="0"/>
                  </a:moveTo>
                  <a:lnTo>
                    <a:pt x="10798353" y="0"/>
                  </a:lnTo>
                  <a:lnTo>
                    <a:pt x="1079835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592" b="-216592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079835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Dieses Kapitel übersetzt CSL in konkrete Ressourcen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3608" y="4804353"/>
            <a:ext cx="576548" cy="576548"/>
            <a:chOff x="0" y="0"/>
            <a:chExt cx="768731" cy="76873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73503" y="4954248"/>
            <a:ext cx="276701" cy="276701"/>
            <a:chOff x="0" y="0"/>
            <a:chExt cx="368935" cy="368935"/>
          </a:xfrm>
        </p:grpSpPr>
        <p:sp>
          <p:nvSpPr>
            <p:cNvPr id="25" name="Freeform 25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647206" y="4659516"/>
            <a:ext cx="727516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Lehrpläne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Lehrmodule</a:t>
            </a:r>
            <a:endParaRPr lang="en-US" sz="1875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823608" y="5929941"/>
            <a:ext cx="576548" cy="576548"/>
            <a:chOff x="0" y="0"/>
            <a:chExt cx="768731" cy="76873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973503" y="6079836"/>
            <a:ext cx="276701" cy="276701"/>
            <a:chOff x="0" y="0"/>
            <a:chExt cx="368935" cy="368935"/>
          </a:xfrm>
        </p:grpSpPr>
        <p:sp>
          <p:nvSpPr>
            <p:cNvPr id="30" name="Freeform 30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1647206" y="5785114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Reflexionswerkzeuge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823608" y="7055539"/>
            <a:ext cx="576548" cy="576548"/>
            <a:chOff x="0" y="0"/>
            <a:chExt cx="768731" cy="76873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973503" y="7205434"/>
            <a:ext cx="276701" cy="276701"/>
            <a:chOff x="0" y="0"/>
            <a:chExt cx="368935" cy="368935"/>
          </a:xfrm>
        </p:grpSpPr>
        <p:sp>
          <p:nvSpPr>
            <p:cNvPr id="35" name="Freeform 35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1647206" y="6910702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Aktivitäten zur Karriereplanung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823608" y="8181127"/>
            <a:ext cx="576548" cy="576548"/>
            <a:chOff x="0" y="0"/>
            <a:chExt cx="768731" cy="76873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973503" y="8331022"/>
            <a:ext cx="276701" cy="276701"/>
            <a:chOff x="0" y="0"/>
            <a:chExt cx="368935" cy="368935"/>
          </a:xfrm>
        </p:grpSpPr>
        <p:sp>
          <p:nvSpPr>
            <p:cNvPr id="40" name="Freeform 40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1647206" y="8036290"/>
            <a:ext cx="7275166" cy="3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Partnerschaftsrichtlinien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615295" cy="732155"/>
            </a:xfrm>
            <a:custGeom>
              <a:avLst/>
              <a:gdLst/>
              <a:ahLst/>
              <a:cxnLst/>
              <a:rect l="l" t="t" r="r" b="b"/>
              <a:pathLst>
                <a:path w="10615295" h="732155">
                  <a:moveTo>
                    <a:pt x="0" y="0"/>
                  </a:moveTo>
                  <a:lnTo>
                    <a:pt x="10615295" y="0"/>
                  </a:lnTo>
                  <a:lnTo>
                    <a:pt x="10615295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317" b="-232307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9471441" y="4006520"/>
            <a:ext cx="7961500" cy="591932"/>
            <a:chOff x="0" y="0"/>
            <a:chExt cx="10615333" cy="78924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15333" cy="789242"/>
            </a:xfrm>
            <a:custGeom>
              <a:avLst/>
              <a:gdLst/>
              <a:ahLst/>
              <a:cxnLst/>
              <a:rect l="l" t="t" r="r" b="b"/>
              <a:pathLst>
                <a:path w="10615333" h="789242">
                  <a:moveTo>
                    <a:pt x="0" y="0"/>
                  </a:moveTo>
                  <a:lnTo>
                    <a:pt x="10615333" y="0"/>
                  </a:lnTo>
                  <a:lnTo>
                    <a:pt x="10615333" y="789242"/>
                  </a:lnTo>
                  <a:lnTo>
                    <a:pt x="0" y="7892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2074" b="-212074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10615333" cy="846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702"/>
                </a:lnSpc>
              </a:pPr>
              <a:r>
                <a:rPr lang="en-US" sz="2250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Wie man es benutzt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471441" y="4804353"/>
            <a:ext cx="576548" cy="576548"/>
            <a:chOff x="0" y="0"/>
            <a:chExt cx="768731" cy="76873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9621336" y="4954248"/>
            <a:ext cx="276701" cy="276701"/>
            <a:chOff x="0" y="0"/>
            <a:chExt cx="368935" cy="368935"/>
          </a:xfrm>
        </p:grpSpPr>
        <p:sp>
          <p:nvSpPr>
            <p:cNvPr id="50" name="Freeform 50" descr="/home/claude/work/icons/box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0295039" y="4659516"/>
            <a:ext cx="7137892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Ein praktischer Werkzeugkasten für die Entwicklung, Implementierung und Verbesserung von CSL.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471441" y="5929941"/>
            <a:ext cx="576548" cy="576548"/>
            <a:chOff x="0" y="0"/>
            <a:chExt cx="768731" cy="768731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9621336" y="6079836"/>
            <a:ext cx="276701" cy="276701"/>
            <a:chOff x="0" y="0"/>
            <a:chExt cx="368935" cy="368935"/>
          </a:xfrm>
        </p:grpSpPr>
        <p:sp>
          <p:nvSpPr>
            <p:cNvPr id="55" name="Freeform 55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56" name="TextBox 56"/>
          <p:cNvSpPr txBox="1"/>
          <p:nvPr/>
        </p:nvSpPr>
        <p:spPr>
          <a:xfrm>
            <a:off x="10295039" y="5785114"/>
            <a:ext cx="7137892" cy="60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Bereit, sich in Marketing-, Gemeinschaftsprojekte und interdisziplinäres Lernen einzubringen.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Was dieses Kapitel bietet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3" name="Freeform 13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Das Kapitel ist ein praktischer Werkzeugkasten für die Entwicklung, Implementierung und Verbesserung von CSL.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06920" y="2728655"/>
            <a:ext cx="16683904" cy="1251595"/>
          </a:xfrm>
          <a:custGeom>
            <a:avLst/>
            <a:gdLst/>
            <a:ahLst/>
            <a:cxnLst/>
            <a:rect l="l" t="t" r="r" b="b"/>
            <a:pathLst>
              <a:path w="16683904" h="1251595">
                <a:moveTo>
                  <a:pt x="0" y="0"/>
                </a:moveTo>
                <a:lnTo>
                  <a:pt x="16683904" y="0"/>
                </a:lnTo>
                <a:lnTo>
                  <a:pt x="16683904" y="1251595"/>
                </a:lnTo>
                <a:lnTo>
                  <a:pt x="0" y="12515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66774" y="2910068"/>
            <a:ext cx="888778" cy="888778"/>
            <a:chOff x="0" y="0"/>
            <a:chExt cx="1185037" cy="11850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97860" y="3141154"/>
            <a:ext cx="426625" cy="426625"/>
            <a:chOff x="0" y="0"/>
            <a:chExt cx="568833" cy="568833"/>
          </a:xfrm>
        </p:grpSpPr>
        <p:sp>
          <p:nvSpPr>
            <p:cNvPr id="23" name="Freeform 23" descr="/home/claude/work/icons/clipboard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604649" y="2745343"/>
            <a:ext cx="13867419" cy="1218248"/>
            <a:chOff x="0" y="0"/>
            <a:chExt cx="18489892" cy="16243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489930" cy="1624330"/>
            </a:xfrm>
            <a:custGeom>
              <a:avLst/>
              <a:gdLst/>
              <a:ahLst/>
              <a:cxnLst/>
              <a:rect l="l" t="t" r="r" b="b"/>
              <a:pathLst>
                <a:path w="18489930" h="1624330">
                  <a:moveTo>
                    <a:pt x="0" y="0"/>
                  </a:moveTo>
                  <a:lnTo>
                    <a:pt x="18489930" y="0"/>
                  </a:lnTo>
                  <a:lnTo>
                    <a:pt x="18489930" y="1624330"/>
                  </a:lnTo>
                  <a:lnTo>
                    <a:pt x="0" y="16243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645" b="-171645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2604649" y="2709624"/>
            <a:ext cx="13867419" cy="1253967"/>
            <a:chOff x="0" y="0"/>
            <a:chExt cx="18489892" cy="167195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489892" cy="1671956"/>
            </a:xfrm>
            <a:custGeom>
              <a:avLst/>
              <a:gdLst/>
              <a:ahLst/>
              <a:cxnLst/>
              <a:rect l="l" t="t" r="r" b="b"/>
              <a:pathLst>
                <a:path w="18489892" h="1671956">
                  <a:moveTo>
                    <a:pt x="0" y="0"/>
                  </a:moveTo>
                  <a:lnTo>
                    <a:pt x="18489892" y="0"/>
                  </a:lnTo>
                  <a:lnTo>
                    <a:pt x="18489892" y="1671956"/>
                  </a:lnTo>
                  <a:lnTo>
                    <a:pt x="0" y="16719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5481" b="-165481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8489892" cy="1719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Lehrentwürfe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Lehrmodule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Gestaltung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CSL-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Aktivitäten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06920" y="4221442"/>
            <a:ext cx="16683904" cy="1251595"/>
          </a:xfrm>
          <a:custGeom>
            <a:avLst/>
            <a:gdLst/>
            <a:ahLst/>
            <a:cxnLst/>
            <a:rect l="l" t="t" r="r" b="b"/>
            <a:pathLst>
              <a:path w="16683904" h="1251595">
                <a:moveTo>
                  <a:pt x="0" y="0"/>
                </a:moveTo>
                <a:lnTo>
                  <a:pt x="16683904" y="0"/>
                </a:lnTo>
                <a:lnTo>
                  <a:pt x="16683904" y="1251594"/>
                </a:lnTo>
                <a:lnTo>
                  <a:pt x="0" y="12515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4402846"/>
            <a:ext cx="888778" cy="888778"/>
            <a:chOff x="0" y="0"/>
            <a:chExt cx="1185037" cy="118503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97860" y="4633932"/>
            <a:ext cx="426625" cy="426625"/>
            <a:chOff x="0" y="0"/>
            <a:chExt cx="568833" cy="568833"/>
          </a:xfrm>
        </p:grpSpPr>
        <p:sp>
          <p:nvSpPr>
            <p:cNvPr id="33" name="Freeform 33" descr="/home/claude/work/icons/compass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604649" y="4238130"/>
            <a:ext cx="13867419" cy="1218248"/>
            <a:chOff x="0" y="0"/>
            <a:chExt cx="18489892" cy="162433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489930" cy="1624330"/>
            </a:xfrm>
            <a:custGeom>
              <a:avLst/>
              <a:gdLst/>
              <a:ahLst/>
              <a:cxnLst/>
              <a:rect l="l" t="t" r="r" b="b"/>
              <a:pathLst>
                <a:path w="18489930" h="1624330">
                  <a:moveTo>
                    <a:pt x="0" y="0"/>
                  </a:moveTo>
                  <a:lnTo>
                    <a:pt x="18489930" y="0"/>
                  </a:lnTo>
                  <a:lnTo>
                    <a:pt x="18489930" y="1624330"/>
                  </a:lnTo>
                  <a:lnTo>
                    <a:pt x="0" y="16243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645" b="-171645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604649" y="4202411"/>
            <a:ext cx="13867419" cy="1253967"/>
            <a:chOff x="0" y="0"/>
            <a:chExt cx="18489892" cy="167195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489892" cy="1671956"/>
            </a:xfrm>
            <a:custGeom>
              <a:avLst/>
              <a:gdLst/>
              <a:ahLst/>
              <a:cxnLst/>
              <a:rect l="l" t="t" r="r" b="b"/>
              <a:pathLst>
                <a:path w="18489892" h="1671956">
                  <a:moveTo>
                    <a:pt x="0" y="0"/>
                  </a:moveTo>
                  <a:lnTo>
                    <a:pt x="18489892" y="0"/>
                  </a:lnTo>
                  <a:lnTo>
                    <a:pt x="18489892" y="1671956"/>
                  </a:lnTo>
                  <a:lnTo>
                    <a:pt x="0" y="16719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5481" b="-165481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8489892" cy="1719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Ressourcen zur studentischen Reflexion und Karriereplanung, um Erfahrungen mit Beschäftigungsfähigkeit zu verknüpfen.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06920" y="5714219"/>
            <a:ext cx="16683904" cy="1251595"/>
          </a:xfrm>
          <a:custGeom>
            <a:avLst/>
            <a:gdLst/>
            <a:ahLst/>
            <a:cxnLst/>
            <a:rect l="l" t="t" r="r" b="b"/>
            <a:pathLst>
              <a:path w="16683904" h="1251595">
                <a:moveTo>
                  <a:pt x="0" y="0"/>
                </a:moveTo>
                <a:lnTo>
                  <a:pt x="16683904" y="0"/>
                </a:lnTo>
                <a:lnTo>
                  <a:pt x="16683904" y="1251594"/>
                </a:lnTo>
                <a:lnTo>
                  <a:pt x="0" y="12515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166774" y="5895632"/>
            <a:ext cx="888778" cy="888778"/>
            <a:chOff x="0" y="0"/>
            <a:chExt cx="1185037" cy="118503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397860" y="6126718"/>
            <a:ext cx="426625" cy="426625"/>
            <a:chOff x="0" y="0"/>
            <a:chExt cx="568833" cy="568833"/>
          </a:xfrm>
        </p:grpSpPr>
        <p:sp>
          <p:nvSpPr>
            <p:cNvPr id="43" name="Freeform 43" descr="/home/claude/work/icons/network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604649" y="5730907"/>
            <a:ext cx="13867419" cy="1218248"/>
            <a:chOff x="0" y="0"/>
            <a:chExt cx="18489892" cy="16243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489930" cy="1624330"/>
            </a:xfrm>
            <a:custGeom>
              <a:avLst/>
              <a:gdLst/>
              <a:ahLst/>
              <a:cxnLst/>
              <a:rect l="l" t="t" r="r" b="b"/>
              <a:pathLst>
                <a:path w="18489930" h="1624330">
                  <a:moveTo>
                    <a:pt x="0" y="0"/>
                  </a:moveTo>
                  <a:lnTo>
                    <a:pt x="18489930" y="0"/>
                  </a:lnTo>
                  <a:lnTo>
                    <a:pt x="18489930" y="1624330"/>
                  </a:lnTo>
                  <a:lnTo>
                    <a:pt x="0" y="16243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645" b="-171645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604649" y="5695188"/>
            <a:ext cx="13867419" cy="1253967"/>
            <a:chOff x="0" y="0"/>
            <a:chExt cx="18489892" cy="167195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489892" cy="1671956"/>
            </a:xfrm>
            <a:custGeom>
              <a:avLst/>
              <a:gdLst/>
              <a:ahLst/>
              <a:cxnLst/>
              <a:rect l="l" t="t" r="r" b="b"/>
              <a:pathLst>
                <a:path w="18489892" h="1671956">
                  <a:moveTo>
                    <a:pt x="0" y="0"/>
                  </a:moveTo>
                  <a:lnTo>
                    <a:pt x="18489892" y="0"/>
                  </a:lnTo>
                  <a:lnTo>
                    <a:pt x="18489892" y="1671956"/>
                  </a:lnTo>
                  <a:lnTo>
                    <a:pt x="0" y="16719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5481" b="-165481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8489892" cy="1719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Leitlinien für die Partnerschaft zwischen Industrie und Zivilgesellschaft zur Förderung einer nachhaltigen Zusammenarbeit.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806920" y="7207006"/>
            <a:ext cx="16683904" cy="1251595"/>
          </a:xfrm>
          <a:custGeom>
            <a:avLst/>
            <a:gdLst/>
            <a:ahLst/>
            <a:cxnLst/>
            <a:rect l="l" t="t" r="r" b="b"/>
            <a:pathLst>
              <a:path w="16683904" h="1251595">
                <a:moveTo>
                  <a:pt x="0" y="0"/>
                </a:moveTo>
                <a:lnTo>
                  <a:pt x="16683904" y="0"/>
                </a:lnTo>
                <a:lnTo>
                  <a:pt x="16683904" y="1251594"/>
                </a:lnTo>
                <a:lnTo>
                  <a:pt x="0" y="12515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166774" y="7388409"/>
            <a:ext cx="888778" cy="888778"/>
            <a:chOff x="0" y="0"/>
            <a:chExt cx="1185037" cy="1185037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397860" y="7619495"/>
            <a:ext cx="426625" cy="426625"/>
            <a:chOff x="0" y="0"/>
            <a:chExt cx="568833" cy="568833"/>
          </a:xfrm>
        </p:grpSpPr>
        <p:sp>
          <p:nvSpPr>
            <p:cNvPr id="53" name="Freeform 53" descr="/home/claude/work/icons/layers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604649" y="7223684"/>
            <a:ext cx="13867419" cy="1218248"/>
            <a:chOff x="0" y="0"/>
            <a:chExt cx="18489892" cy="162433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489930" cy="1624330"/>
            </a:xfrm>
            <a:custGeom>
              <a:avLst/>
              <a:gdLst/>
              <a:ahLst/>
              <a:cxnLst/>
              <a:rect l="l" t="t" r="r" b="b"/>
              <a:pathLst>
                <a:path w="18489930" h="1624330">
                  <a:moveTo>
                    <a:pt x="0" y="0"/>
                  </a:moveTo>
                  <a:lnTo>
                    <a:pt x="18489930" y="0"/>
                  </a:lnTo>
                  <a:lnTo>
                    <a:pt x="18489930" y="1624330"/>
                  </a:lnTo>
                  <a:lnTo>
                    <a:pt x="0" y="162433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645" b="-171645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2604649" y="7187965"/>
            <a:ext cx="13867419" cy="1253967"/>
            <a:chOff x="0" y="0"/>
            <a:chExt cx="18489892" cy="167195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489892" cy="1671956"/>
            </a:xfrm>
            <a:custGeom>
              <a:avLst/>
              <a:gdLst/>
              <a:ahLst/>
              <a:cxnLst/>
              <a:rect l="l" t="t" r="r" b="b"/>
              <a:pathLst>
                <a:path w="18489892" h="1671956">
                  <a:moveTo>
                    <a:pt x="0" y="0"/>
                  </a:moveTo>
                  <a:lnTo>
                    <a:pt x="18489892" y="0"/>
                  </a:lnTo>
                  <a:lnTo>
                    <a:pt x="18489892" y="1671956"/>
                  </a:lnTo>
                  <a:lnTo>
                    <a:pt x="0" y="167195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5481" b="-165481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8489892" cy="17195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Beispiele zeigen, wie CSL in Marketing, Gemeinschaftsprojekte und interdisziplinäres Lernen eingebettet werden kann.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Logik des CSL-Lehrmoduls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28727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678781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678781" y="2901239"/>
            <a:ext cx="1235402" cy="1285408"/>
            <a:chOff x="0" y="0"/>
            <a:chExt cx="1647203" cy="171387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9500" y="4453623"/>
            <a:ext cx="2533955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Bedarf ermitteln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741906" y="3568951"/>
            <a:ext cx="480431" cy="3980755"/>
            <a:chOff x="0" y="0"/>
            <a:chExt cx="640575" cy="530767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3741906" y="3497513"/>
            <a:ext cx="480431" cy="4052193"/>
            <a:chOff x="0" y="0"/>
            <a:chExt cx="640575" cy="54029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423311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05491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5104971" y="2951245"/>
            <a:ext cx="1235402" cy="1235402"/>
            <a:chOff x="0" y="0"/>
            <a:chExt cx="1647203" cy="16472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5104971" y="2901239"/>
            <a:ext cx="1235402" cy="1285408"/>
            <a:chOff x="0" y="0"/>
            <a:chExt cx="1647203" cy="171387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455690" y="4453623"/>
            <a:ext cx="2533955" cy="3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Designprojekt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7168096" y="3568951"/>
            <a:ext cx="480431" cy="3980755"/>
            <a:chOff x="0" y="0"/>
            <a:chExt cx="640575" cy="53076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7168096" y="3497513"/>
            <a:ext cx="480431" cy="4052193"/>
            <a:chOff x="0" y="0"/>
            <a:chExt cx="640575" cy="5402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765930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848110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8531162" y="2901239"/>
            <a:ext cx="1235402" cy="1285408"/>
            <a:chOff x="0" y="0"/>
            <a:chExt cx="1647203" cy="171387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7881890" y="4453623"/>
            <a:ext cx="253395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Handeln</a:t>
            </a:r>
            <a:r>
              <a:rPr lang="en-US" sz="217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Sie </a:t>
            </a: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mit</a:t>
            </a:r>
            <a:r>
              <a:rPr lang="en-US" sz="217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7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Partner:innen</a:t>
            </a:r>
            <a:endParaRPr lang="en-US" sz="2175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10594286" y="3568951"/>
            <a:ext cx="480431" cy="3980755"/>
            <a:chOff x="0" y="0"/>
            <a:chExt cx="640575" cy="53076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10594286" y="3497513"/>
            <a:ext cx="480431" cy="4052193"/>
            <a:chOff x="0" y="0"/>
            <a:chExt cx="640575" cy="540292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1108549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190729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957352" y="2951245"/>
            <a:ext cx="1235402" cy="1235402"/>
            <a:chOff x="0" y="0"/>
            <a:chExt cx="1647203" cy="164720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11957352" y="2901239"/>
            <a:ext cx="1235402" cy="1285408"/>
            <a:chOff x="0" y="0"/>
            <a:chExt cx="1647203" cy="171387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1308070" y="4453623"/>
            <a:ext cx="2533955" cy="693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Reflektieren und bewerten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14100781" y="5143500"/>
            <a:ext cx="6529730" cy="6801803"/>
            <a:chOff x="0" y="0"/>
            <a:chExt cx="8706307" cy="906907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706358" cy="9069070"/>
            </a:xfrm>
            <a:custGeom>
              <a:avLst/>
              <a:gdLst/>
              <a:ahLst/>
              <a:cxnLst/>
              <a:rect l="l" t="t" r="r" b="b"/>
              <a:pathLst>
                <a:path w="8706358" h="9069070">
                  <a:moveTo>
                    <a:pt x="0" y="0"/>
                  </a:moveTo>
                  <a:lnTo>
                    <a:pt x="8706358" y="0"/>
                  </a:lnTo>
                  <a:lnTo>
                    <a:pt x="8706358" y="9069070"/>
                  </a:lnTo>
                  <a:lnTo>
                    <a:pt x="0" y="90690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4020476" y="3568951"/>
            <a:ext cx="480431" cy="3980755"/>
            <a:chOff x="0" y="0"/>
            <a:chExt cx="640575" cy="530767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640588" cy="5307711"/>
            </a:xfrm>
            <a:custGeom>
              <a:avLst/>
              <a:gdLst/>
              <a:ahLst/>
              <a:cxnLst/>
              <a:rect l="l" t="t" r="r" b="b"/>
              <a:pathLst>
                <a:path w="640588" h="5307711">
                  <a:moveTo>
                    <a:pt x="0" y="0"/>
                  </a:moveTo>
                  <a:lnTo>
                    <a:pt x="640588" y="0"/>
                  </a:lnTo>
                  <a:lnTo>
                    <a:pt x="640588" y="5307711"/>
                  </a:lnTo>
                  <a:lnTo>
                    <a:pt x="0" y="53077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814" r="-1013814"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14020476" y="3497513"/>
            <a:ext cx="480431" cy="4052193"/>
            <a:chOff x="0" y="0"/>
            <a:chExt cx="640575" cy="540292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40575" cy="5402924"/>
            </a:xfrm>
            <a:custGeom>
              <a:avLst/>
              <a:gdLst/>
              <a:ahLst/>
              <a:cxnLst/>
              <a:rect l="l" t="t" r="r" b="b"/>
              <a:pathLst>
                <a:path w="640575" h="5402924">
                  <a:moveTo>
                    <a:pt x="0" y="0"/>
                  </a:moveTo>
                  <a:lnTo>
                    <a:pt x="640575" y="0"/>
                  </a:lnTo>
                  <a:lnTo>
                    <a:pt x="640575" y="5402924"/>
                  </a:lnTo>
                  <a:lnTo>
                    <a:pt x="0" y="5402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032175" r="-1032175"/>
              </a:stretch>
            </a:blipFill>
          </p:spPr>
        </p:sp>
        <p:sp>
          <p:nvSpPr>
            <p:cNvPr id="61" name="TextBox 61"/>
            <p:cNvSpPr txBox="1"/>
            <p:nvPr/>
          </p:nvSpPr>
          <p:spPr>
            <a:xfrm>
              <a:off x="0" y="-95250"/>
              <a:ext cx="640575" cy="54981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sp>
        <p:nvSpPr>
          <p:cNvPr id="62" name="Freeform 62"/>
          <p:cNvSpPr/>
          <p:nvPr/>
        </p:nvSpPr>
        <p:spPr>
          <a:xfrm>
            <a:off x="14511680" y="3552263"/>
            <a:ext cx="2979144" cy="4014130"/>
          </a:xfrm>
          <a:custGeom>
            <a:avLst/>
            <a:gdLst/>
            <a:ahLst/>
            <a:cxnLst/>
            <a:rect l="l" t="t" r="r" b="b"/>
            <a:pathLst>
              <a:path w="2979144" h="4014130">
                <a:moveTo>
                  <a:pt x="0" y="0"/>
                </a:moveTo>
                <a:lnTo>
                  <a:pt x="2979144" y="0"/>
                </a:lnTo>
                <a:lnTo>
                  <a:pt x="2979144" y="4014130"/>
                </a:lnTo>
                <a:lnTo>
                  <a:pt x="0" y="401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15333488" y="2901201"/>
            <a:ext cx="1335443" cy="1335443"/>
          </a:xfrm>
          <a:custGeom>
            <a:avLst/>
            <a:gdLst/>
            <a:ahLst/>
            <a:cxnLst/>
            <a:rect l="l" t="t" r="r" b="b"/>
            <a:pathLst>
              <a:path w="1335443" h="1335443">
                <a:moveTo>
                  <a:pt x="0" y="0"/>
                </a:moveTo>
                <a:lnTo>
                  <a:pt x="1335443" y="0"/>
                </a:lnTo>
                <a:lnTo>
                  <a:pt x="1335443" y="1335443"/>
                </a:lnTo>
                <a:lnTo>
                  <a:pt x="0" y="1335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64" name="Group 64"/>
          <p:cNvGrpSpPr/>
          <p:nvPr/>
        </p:nvGrpSpPr>
        <p:grpSpPr>
          <a:xfrm>
            <a:off x="15383542" y="2951245"/>
            <a:ext cx="1235402" cy="1235402"/>
            <a:chOff x="0" y="0"/>
            <a:chExt cx="1647203" cy="1647203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647190" cy="1647190"/>
            </a:xfrm>
            <a:custGeom>
              <a:avLst/>
              <a:gdLst/>
              <a:ahLst/>
              <a:cxnLst/>
              <a:rect l="l" t="t" r="r" b="b"/>
              <a:pathLst>
                <a:path w="1647190" h="1647190">
                  <a:moveTo>
                    <a:pt x="0" y="0"/>
                  </a:moveTo>
                  <a:lnTo>
                    <a:pt x="1647190" y="0"/>
                  </a:lnTo>
                  <a:lnTo>
                    <a:pt x="1647190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93" r="-78393"/>
              </a:stretch>
            </a:blipFill>
          </p:spPr>
        </p:sp>
      </p:grpSp>
      <p:grpSp>
        <p:nvGrpSpPr>
          <p:cNvPr id="66" name="Group 66"/>
          <p:cNvGrpSpPr/>
          <p:nvPr/>
        </p:nvGrpSpPr>
        <p:grpSpPr>
          <a:xfrm>
            <a:off x="15383542" y="2901239"/>
            <a:ext cx="1235402" cy="1285408"/>
            <a:chOff x="0" y="0"/>
            <a:chExt cx="1647203" cy="171387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647203" cy="1713878"/>
            </a:xfrm>
            <a:custGeom>
              <a:avLst/>
              <a:gdLst/>
              <a:ahLst/>
              <a:cxnLst/>
              <a:rect l="l" t="t" r="r" b="b"/>
              <a:pathLst>
                <a:path w="1647203" h="1713878">
                  <a:moveTo>
                    <a:pt x="0" y="0"/>
                  </a:moveTo>
                  <a:lnTo>
                    <a:pt x="1647203" y="0"/>
                  </a:lnTo>
                  <a:lnTo>
                    <a:pt x="1647203" y="1713878"/>
                  </a:lnTo>
                  <a:lnTo>
                    <a:pt x="0" y="17138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3497" r="-83497"/>
              </a:stretch>
            </a:blipFill>
          </p:spPr>
        </p:sp>
        <p:sp>
          <p:nvSpPr>
            <p:cNvPr id="68" name="TextBox 68"/>
            <p:cNvSpPr txBox="1"/>
            <p:nvPr/>
          </p:nvSpPr>
          <p:spPr>
            <a:xfrm>
              <a:off x="0" y="-66675"/>
              <a:ext cx="1647203" cy="17805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14734270" y="4453623"/>
            <a:ext cx="2533955" cy="693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0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Gegenwärtige Beweise</a:t>
            </a:r>
          </a:p>
        </p:txBody>
      </p:sp>
      <p:grpSp>
        <p:nvGrpSpPr>
          <p:cNvPr id="70" name="Group 70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22200743" cy="1098169"/>
            </a:xfrm>
            <a:custGeom>
              <a:avLst/>
              <a:gdLst/>
              <a:ahLst/>
              <a:cxnLst/>
              <a:rect l="l" t="t" r="r" b="b"/>
              <a:pathLst>
                <a:path w="22200743" h="1098169">
                  <a:moveTo>
                    <a:pt x="0" y="0"/>
                  </a:moveTo>
                  <a:lnTo>
                    <a:pt x="22200743" y="0"/>
                  </a:lnTo>
                  <a:lnTo>
                    <a:pt x="22200743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3639" b="-343635"/>
              </a:stretch>
            </a:blipFill>
          </p:spPr>
        </p:sp>
      </p:grpSp>
      <p:grpSp>
        <p:nvGrpSpPr>
          <p:cNvPr id="72" name="Group 72"/>
          <p:cNvGrpSpPr/>
          <p:nvPr/>
        </p:nvGrpSpPr>
        <p:grpSpPr>
          <a:xfrm>
            <a:off x="823608" y="8063046"/>
            <a:ext cx="16650519" cy="859327"/>
            <a:chOff x="0" y="0"/>
            <a:chExt cx="22200692" cy="1145769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22200691" cy="1145769"/>
            </a:xfrm>
            <a:custGeom>
              <a:avLst/>
              <a:gdLst/>
              <a:ahLst/>
              <a:cxnLst/>
              <a:rect l="l" t="t" r="r" b="b"/>
              <a:pathLst>
                <a:path w="22200691" h="1145769">
                  <a:moveTo>
                    <a:pt x="0" y="0"/>
                  </a:moveTo>
                  <a:lnTo>
                    <a:pt x="22200691" y="0"/>
                  </a:lnTo>
                  <a:lnTo>
                    <a:pt x="22200691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7546" b="-327546"/>
              </a:stretch>
            </a:blipFill>
          </p:spPr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22200692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341"/>
                </a:lnSpc>
              </a:pPr>
              <a:r>
                <a:rPr lang="en-US" sz="1950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Diese Sequenz kann als modulare Vorlage in jeder Disziplin verwendet werden.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Ermittlung der Bedürfnisse der Gemeinschaft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Beobachtung in eine Lernaufgabe umwandeln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erste praktische Aufgabe besteht nicht darin, das Problem zu „lösen“, sondern darin, den eigentlichen Bedarf zu verstehen.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Beginnen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Diskussion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Bedürfnisse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Gemeinschaft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Organisation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Gemeinschaftsspaziergänge, Beobachtungen oder Interviews mit Interessengruppen.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Daten werden durch kurze Umfragen, informelle Gespräche oder Recherchen am Schreibtisch gesammelt.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Definiere ein konkretes Problem, das für studentisches Handeln realistisch ist.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se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Stellen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das Problem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erläutern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Relevanz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Entwurf eines CSL-Projekts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Von der Problemdefinition zum realisierbaren Projektplan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Ein CSL-Projekt ist ein Lehrprojekt und nicht nur eine Freiwilligentätigkeit.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lin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Verknüpfen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Partner:innenbedarf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Lernzielen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Kurses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Projektziele, Aktivitäten, Rollen, Ergebnisse und Indikatoren definieren.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calend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Erstellen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einfachen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Zeitplan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Meilensteinen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Feedbackpunkten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Ethische Fragen, Verantwortlichkeiten und Kommunikationswege klären.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Kriterien zur Bewertung von Prozess und Ergebnis entwickeln.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Umsetzung und Zusammenarbeit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Maßnahmenmanagement unter realen Bedingungen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Umsetzung fördert Anpassungsfähigkeit, Teamfähigkeit und professionelles Verhalten.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vereinbarten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Aufgaben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Ergebnissen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activity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überwachen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Fortschritt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durch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Kontrollpunkte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Mentoring.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liefern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Kontextinformationen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Feedback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professionelle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Erwartungen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wi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passen ihre Pläne an, wenn reale Einschränkungen auftreten.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monito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Digitale Werkzeuge können Koordination, Dokumentation und Teamarbeit unterstützen.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MODUL 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Reflexion, Bewertung und Präsentation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Erfahrungen in Lernergebnisse umwandeln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Reflexion ist der Punkt, an dem praktische Tätigkeit zum beruflichen Lernen wird.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verfassen Reflexionstagebücher oder kurze Reflexionspapiere.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gegenseitige Bewertung hilft dabei, den Beitrag und die Qualität der Teamarbeit zu ermitteln.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Feedback der Community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erfasst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Relevanz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Wirkung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analysieren, ob die Ziele erreicht wurden.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se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 den Abschlusspräsentationen werden die Ergebnisse, die gewonnenen Erkenntnisse und Empfehlungen vermittelt.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Veranschaulichende CSL-Fallstudien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Beispiele, die an verschiedene Kurse angepasst werden können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Fallstudien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helfen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Lehrenden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dabei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,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sich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die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praktische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Anwendung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in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ihrem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eigenen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Fachgebiet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vorzustellen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50"/>
                </a:lnTo>
                <a:lnTo>
                  <a:pt x="0" y="12344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871633" cy="871633"/>
            <a:chOff x="0" y="0"/>
            <a:chExt cx="1162177" cy="116217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93403" y="3205324"/>
            <a:ext cx="418433" cy="418433"/>
            <a:chOff x="0" y="0"/>
            <a:chExt cx="557911" cy="557911"/>
          </a:xfrm>
        </p:grpSpPr>
        <p:sp>
          <p:nvSpPr>
            <p:cNvPr id="28" name="Freeform 28" descr="/home/claude/work/icons/leaf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2587485" y="2883446"/>
            <a:ext cx="13884583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Umweltverträglichkeit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587485" y="3331112"/>
            <a:ext cx="13884583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Abfallvermeidung, Sensibilisierungskampagnen und Recyclingstationen.</a:t>
            </a:r>
          </a:p>
        </p:txBody>
      </p:sp>
      <p:sp>
        <p:nvSpPr>
          <p:cNvPr id="31" name="Freeform 31"/>
          <p:cNvSpPr/>
          <p:nvPr/>
        </p:nvSpPr>
        <p:spPr>
          <a:xfrm>
            <a:off x="806920" y="4272915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50"/>
                </a:lnTo>
                <a:lnTo>
                  <a:pt x="0" y="1234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166774" y="4454319"/>
            <a:ext cx="871633" cy="871633"/>
            <a:chOff x="0" y="0"/>
            <a:chExt cx="1162177" cy="116217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393403" y="4680947"/>
            <a:ext cx="418433" cy="418433"/>
            <a:chOff x="0" y="0"/>
            <a:chExt cx="557911" cy="557911"/>
          </a:xfrm>
        </p:grpSpPr>
        <p:sp>
          <p:nvSpPr>
            <p:cNvPr id="35" name="Freeform 35" descr="/home/claude/work/icons/boo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2587485" y="4359069"/>
            <a:ext cx="13884583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Bildungsförderung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587485" y="4806734"/>
            <a:ext cx="13884583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Nachhilfe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Mentoring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Leseförderung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jüngere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Schüler:innen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8" name="Freeform 38"/>
          <p:cNvSpPr/>
          <p:nvPr/>
        </p:nvSpPr>
        <p:spPr>
          <a:xfrm>
            <a:off x="806920" y="5748538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49"/>
                </a:lnTo>
                <a:lnTo>
                  <a:pt x="0" y="12344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5929941"/>
            <a:ext cx="871633" cy="871633"/>
            <a:chOff x="0" y="0"/>
            <a:chExt cx="1162177" cy="116217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93403" y="6156569"/>
            <a:ext cx="418433" cy="418433"/>
            <a:chOff x="0" y="0"/>
            <a:chExt cx="557911" cy="557911"/>
          </a:xfrm>
        </p:grpSpPr>
        <p:sp>
          <p:nvSpPr>
            <p:cNvPr id="42" name="Freeform 42" descr="/home/claude/work/icons/heart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2587485" y="5834691"/>
            <a:ext cx="13884583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Öffentliche Gesundheit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587485" y="6282357"/>
            <a:ext cx="13884583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Workshops, Gesundheitsinformationen und Präventionskampagnen.</a:t>
            </a:r>
          </a:p>
        </p:txBody>
      </p:sp>
      <p:sp>
        <p:nvSpPr>
          <p:cNvPr id="45" name="Freeform 45"/>
          <p:cNvSpPr/>
          <p:nvPr/>
        </p:nvSpPr>
        <p:spPr>
          <a:xfrm>
            <a:off x="806920" y="7224160"/>
            <a:ext cx="16683904" cy="1234450"/>
          </a:xfrm>
          <a:custGeom>
            <a:avLst/>
            <a:gdLst/>
            <a:ahLst/>
            <a:cxnLst/>
            <a:rect l="l" t="t" r="r" b="b"/>
            <a:pathLst>
              <a:path w="16683904" h="1234450">
                <a:moveTo>
                  <a:pt x="0" y="0"/>
                </a:moveTo>
                <a:lnTo>
                  <a:pt x="16683904" y="0"/>
                </a:lnTo>
                <a:lnTo>
                  <a:pt x="16683904" y="1234450"/>
                </a:lnTo>
                <a:lnTo>
                  <a:pt x="0" y="1234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1166774" y="7405564"/>
            <a:ext cx="871633" cy="871633"/>
            <a:chOff x="0" y="0"/>
            <a:chExt cx="1162177" cy="116217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393403" y="7632192"/>
            <a:ext cx="418433" cy="418433"/>
            <a:chOff x="0" y="0"/>
            <a:chExt cx="557911" cy="557911"/>
          </a:xfrm>
        </p:grpSpPr>
        <p:sp>
          <p:nvSpPr>
            <p:cNvPr id="49" name="Freeform 49" descr="/home/claude/work/icons/send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sp>
        <p:nvSpPr>
          <p:cNvPr id="50" name="TextBox 50"/>
          <p:cNvSpPr txBox="1"/>
          <p:nvPr/>
        </p:nvSpPr>
        <p:spPr>
          <a:xfrm>
            <a:off x="2587485" y="7310314"/>
            <a:ext cx="13884583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Marketing mit CSL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587485" y="7757979"/>
            <a:ext cx="13884583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Kampagnen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für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NGOs,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Sozialunternehmen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oder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lokale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Unternehmer:innen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Fallbeispiel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Marketing mit einem CSL-Ansatz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 praktisches Kursbeispiel aus Slowenien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Der Kurs wird so zu einer Brücke zwischen akademischen Konzepten und realen Marktbedürfnissen.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wenden Marketingtheorien auf Herausforderungen an, denen sich lokale Organisationen gegenübersehen.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können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Nichtregierungsorganisationen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Sozialunternehmen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lokale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Unternehmer:innen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gehören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 den Aktivitäten können Marktanalysen, Kampagnenkonzeption, digitale Inhalte und deren Auswertung gehören.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Mentor:innen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Universität und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Partner:innenorganisation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Studierendenteams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Bewertung kann die Teilnahme, die Qualität der Lösung, die Reflexion und die Präsentation umfassen.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2786" y="0"/>
            <a:ext cx="18560786" cy="10513124"/>
            <a:chOff x="0" y="0"/>
            <a:chExt cx="24747715" cy="140174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47728" cy="14017498"/>
            </a:xfrm>
            <a:custGeom>
              <a:avLst/>
              <a:gdLst/>
              <a:ahLst/>
              <a:cxnLst/>
              <a:rect l="l" t="t" r="r" b="b"/>
              <a:pathLst>
                <a:path w="24747728" h="14017498">
                  <a:moveTo>
                    <a:pt x="0" y="0"/>
                  </a:moveTo>
                  <a:lnTo>
                    <a:pt x="24747728" y="0"/>
                  </a:lnTo>
                  <a:lnTo>
                    <a:pt x="24747728" y="14017498"/>
                  </a:lnTo>
                  <a:lnTo>
                    <a:pt x="0" y="14017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89000"/>
              </a:blip>
              <a:stretch>
                <a:fillRect t="-8927" b="-892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Ressourcen für Studierende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Studierende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von der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Erfahrung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zur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Selbsterkenntnis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begleiten</a:t>
              </a:r>
              <a:endParaRPr lang="en-US" sz="2025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9" name="Freeform 19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Studierenden brauchen strukturierte Fragen, nicht nur eine allgemeine Aufforderung zum „Reflektieren“.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9" name="Freeform 29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Reflexionsanregungen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helfen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im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Rahmen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CSL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erworbenen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Fähigkeiten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Kompetenzen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analysieren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9" name="Freeform 39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Lerntagebücher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ermutigen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Herausforderungen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Entscheidungen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Lernmomente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festzuhalten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5" name="Freeform 45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9" name="Freeform 49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Gruppendiskussionen fördern das Lernen voneinander und konstruktives Feedback.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56" name="Group 56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9" name="Freeform 59" descr="/home/claude/work/icons/aw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Feedback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Mentor:innen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stellt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Zusammenhang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zwischen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dem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Verhalten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professionellen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Standards her.</a:t>
              </a:r>
            </a:p>
          </p:txBody>
        </p:sp>
      </p:grpSp>
      <p:sp>
        <p:nvSpPr>
          <p:cNvPr id="65" name="Freeform 65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66" name="Group 66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8" name="Group 68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9" name="Freeform 6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</p:grpSp>
      <p:grpSp>
        <p:nvGrpSpPr>
          <p:cNvPr id="70" name="Group 7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2" name="Group 72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Reflexionen sollten vor, während und nach der CSL-Aktivität eingeplant werden.</a:t>
              </a:r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Ressourcen zur studentischen Reflexion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Ressourcen für Studierende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Ressourcen zur Karriereplanung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Verbindung von CSL und Beschäftigungsfähigkeit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wird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zur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Karriereentwicklung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,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wenn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Studierende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ihre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Fähigkeiten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benennen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,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belegen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und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kommunizieren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950" b="1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können</a:t>
              </a:r>
              <a:r>
                <a:rPr lang="en-US" sz="195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übersetzen ihre CSL-Erfahrungen in berufliche Erzählungen für Lebensläufe und Vorstellungsgespräche.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st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Selbsteinschätzung der eigenen Fähigkeiten hilft dabei, Belege für Kommunikations-, Team- und Problemlösungsfähigkeiten zu identifizieren.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Karrierereflexion verknüpft Werte, Interessen und Bestrebungen mit realen Erfahrungen.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box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Professionelle Portfolios dokumentieren Ergebnisse, Feedback und Kompetenzen.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Workshops oder Beratungsgespräche helfen Studierenden dabei, Erfahrungen in Karriereziele umzusetzen.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PARTNERSCHAFTEN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Partnerschaftsrichtlinien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Aufbau der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Zusammenarbeit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mit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Akteur:innen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aus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Industrie</a:t>
              </a:r>
              <a:r>
                <a:rPr lang="en-US" sz="2025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 und </a:t>
              </a:r>
              <a:r>
                <a:rPr lang="en-US" sz="2025" i="1" dirty="0" err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Zivilgesellschaft</a:t>
              </a:r>
              <a:endParaRPr lang="en-US" sz="2025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8716470"/>
            <a:ext cx="16650462" cy="1029462"/>
            <a:chOff x="0" y="0"/>
            <a:chExt cx="22200616" cy="137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25588" y="8881186"/>
            <a:ext cx="686372" cy="686372"/>
            <a:chOff x="0" y="0"/>
            <a:chExt cx="915162" cy="91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304039" y="9059637"/>
            <a:ext cx="329470" cy="329470"/>
            <a:chOff x="0" y="0"/>
            <a:chExt cx="439293" cy="439293"/>
          </a:xfrm>
        </p:grpSpPr>
        <p:sp>
          <p:nvSpPr>
            <p:cNvPr id="18" name="Freeform 18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315555" cy="1372616"/>
            </a:xfrm>
            <a:custGeom>
              <a:avLst/>
              <a:gdLst/>
              <a:ahLst/>
              <a:cxnLst/>
              <a:rect l="l" t="t" r="r" b="b"/>
              <a:pathLst>
                <a:path w="20315555" h="1372616">
                  <a:moveTo>
                    <a:pt x="0" y="0"/>
                  </a:moveTo>
                  <a:lnTo>
                    <a:pt x="20315555" y="0"/>
                  </a:lnTo>
                  <a:lnTo>
                    <a:pt x="20315555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187" b="-238192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059010" y="8687895"/>
            <a:ext cx="15236666" cy="1058075"/>
            <a:chOff x="0" y="0"/>
            <a:chExt cx="20315555" cy="14107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315555" cy="1410767"/>
            </a:xfrm>
            <a:custGeom>
              <a:avLst/>
              <a:gdLst/>
              <a:ahLst/>
              <a:cxnLst/>
              <a:rect l="l" t="t" r="r" b="b"/>
              <a:pathLst>
                <a:path w="20315555" h="1410767">
                  <a:moveTo>
                    <a:pt x="0" y="0"/>
                  </a:moveTo>
                  <a:lnTo>
                    <a:pt x="20315555" y="0"/>
                  </a:lnTo>
                  <a:lnTo>
                    <a:pt x="20315555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91" b="-23059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0315555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9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Gute Partnerschaften werden gestaltet, gepflegt und evaluiert.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06920" y="2797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166774" y="2978696"/>
            <a:ext cx="576548" cy="576548"/>
            <a:chOff x="0" y="0"/>
            <a:chExt cx="768731" cy="768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16669" y="3128591"/>
            <a:ext cx="276701" cy="276701"/>
            <a:chOff x="0" y="0"/>
            <a:chExt cx="368935" cy="368935"/>
          </a:xfrm>
        </p:grpSpPr>
        <p:sp>
          <p:nvSpPr>
            <p:cNvPr id="28" name="Freeform 28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292363" y="2778262"/>
            <a:ext cx="14179706" cy="941680"/>
            <a:chOff x="0" y="0"/>
            <a:chExt cx="18906274" cy="12555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Identifizieren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Bedürfnisse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Lernzielen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Fähigkeiten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übereinstimmen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06920" y="3977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1166774" y="4159196"/>
            <a:ext cx="576548" cy="576548"/>
            <a:chOff x="0" y="0"/>
            <a:chExt cx="768731" cy="76873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316669" y="4309091"/>
            <a:ext cx="276701" cy="276701"/>
            <a:chOff x="0" y="0"/>
            <a:chExt cx="368935" cy="368935"/>
          </a:xfrm>
        </p:grpSpPr>
        <p:sp>
          <p:nvSpPr>
            <p:cNvPr id="38" name="Freeform 38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292363" y="3958761"/>
            <a:ext cx="14179706" cy="941680"/>
            <a:chOff x="0" y="0"/>
            <a:chExt cx="18906274" cy="125557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Rollen, Erwartungen, Kommunikationswege und Zeitpläne klären.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806920" y="51582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1166774" y="5339696"/>
            <a:ext cx="576548" cy="576548"/>
            <a:chOff x="0" y="0"/>
            <a:chExt cx="768731" cy="76873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316669" y="5489591"/>
            <a:ext cx="276701" cy="276701"/>
            <a:chOff x="0" y="0"/>
            <a:chExt cx="368935" cy="368935"/>
          </a:xfrm>
        </p:grpSpPr>
        <p:sp>
          <p:nvSpPr>
            <p:cNvPr id="48" name="Freeform 48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292363" y="5139252"/>
            <a:ext cx="14179706" cy="941680"/>
            <a:chOff x="0" y="0"/>
            <a:chExt cx="18906274" cy="12555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Verwenden Sie einfache Vereinbarungen oder Memoranden, um Verantwortlichkeiten festzulegen.</a:t>
              </a:r>
            </a:p>
          </p:txBody>
        </p:sp>
      </p:grpSp>
      <p:sp>
        <p:nvSpPr>
          <p:cNvPr id="54" name="Freeform 54"/>
          <p:cNvSpPr/>
          <p:nvPr/>
        </p:nvSpPr>
        <p:spPr>
          <a:xfrm>
            <a:off x="806920" y="6338792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70"/>
                </a:lnTo>
                <a:lnTo>
                  <a:pt x="0" y="9392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1166774" y="6520196"/>
            <a:ext cx="576548" cy="576548"/>
            <a:chOff x="0" y="0"/>
            <a:chExt cx="768731" cy="76873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7" name="Group 57"/>
          <p:cNvGrpSpPr/>
          <p:nvPr/>
        </p:nvGrpSpPr>
        <p:grpSpPr>
          <a:xfrm>
            <a:off x="1316669" y="6670091"/>
            <a:ext cx="276701" cy="276701"/>
            <a:chOff x="0" y="0"/>
            <a:chExt cx="368935" cy="368935"/>
          </a:xfrm>
        </p:grpSpPr>
        <p:sp>
          <p:nvSpPr>
            <p:cNvPr id="58" name="Freeform 58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2292363" y="6319752"/>
            <a:ext cx="14179706" cy="941680"/>
            <a:chOff x="0" y="0"/>
            <a:chExt cx="18906274" cy="125557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auf Feedback, Mentoring und Evaluation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806920" y="7519283"/>
            <a:ext cx="16683904" cy="939270"/>
          </a:xfrm>
          <a:custGeom>
            <a:avLst/>
            <a:gdLst/>
            <a:ahLst/>
            <a:cxnLst/>
            <a:rect l="l" t="t" r="r" b="b"/>
            <a:pathLst>
              <a:path w="16683904" h="939270">
                <a:moveTo>
                  <a:pt x="0" y="0"/>
                </a:moveTo>
                <a:lnTo>
                  <a:pt x="16683904" y="0"/>
                </a:lnTo>
                <a:lnTo>
                  <a:pt x="16683904" y="939269"/>
                </a:lnTo>
                <a:lnTo>
                  <a:pt x="0" y="9392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1166774" y="7700696"/>
            <a:ext cx="576548" cy="576548"/>
            <a:chOff x="0" y="0"/>
            <a:chExt cx="768731" cy="76873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16669" y="7850591"/>
            <a:ext cx="276701" cy="276701"/>
            <a:chOff x="0" y="0"/>
            <a:chExt cx="368935" cy="368935"/>
          </a:xfrm>
        </p:grpSpPr>
        <p:sp>
          <p:nvSpPr>
            <p:cNvPr id="68" name="Freeform 68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8906237" cy="1207897"/>
            </a:xfrm>
            <a:custGeom>
              <a:avLst/>
              <a:gdLst/>
              <a:ahLst/>
              <a:cxnLst/>
              <a:rect l="l" t="t" r="r" b="b"/>
              <a:pathLst>
                <a:path w="18906237" h="1207897">
                  <a:moveTo>
                    <a:pt x="0" y="0"/>
                  </a:moveTo>
                  <a:lnTo>
                    <a:pt x="18906237" y="0"/>
                  </a:lnTo>
                  <a:lnTo>
                    <a:pt x="18906237" y="1207897"/>
                  </a:lnTo>
                  <a:lnTo>
                    <a:pt x="0" y="120789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770" b="-254773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292363" y="7500252"/>
            <a:ext cx="14179706" cy="941680"/>
            <a:chOff x="0" y="0"/>
            <a:chExt cx="18906274" cy="12555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8906275" cy="1255573"/>
            </a:xfrm>
            <a:custGeom>
              <a:avLst/>
              <a:gdLst/>
              <a:ahLst/>
              <a:cxnLst/>
              <a:rect l="l" t="t" r="r" b="b"/>
              <a:pathLst>
                <a:path w="18906275" h="1255573">
                  <a:moveTo>
                    <a:pt x="0" y="0"/>
                  </a:moveTo>
                  <a:lnTo>
                    <a:pt x="18906275" y="0"/>
                  </a:lnTo>
                  <a:lnTo>
                    <a:pt x="18906275" y="1255573"/>
                  </a:lnTo>
                  <a:lnTo>
                    <a:pt x="0" y="12555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3403" b="-243403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8906274" cy="1303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Pflegen Sie die Beziehungen über einen Projektzyklus hinaus durch Nachbereitung und gemeinsamen Lernprozess.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1"/>
                </a:lnSpc>
              </a:pPr>
              <a:r>
                <a:rPr lang="en-US" sz="1850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4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880186"/>
            <a:ext cx="16609333" cy="63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3"/>
              </a:lnSpc>
            </a:pP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Praktische</a:t>
            </a:r>
            <a:r>
              <a:rPr lang="en-US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Checkliste</a:t>
            </a:r>
            <a:r>
              <a:rPr lang="en-US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für</a:t>
            </a:r>
            <a:r>
              <a:rPr lang="en-US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2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45752" cy="732155"/>
            </a:xfrm>
            <a:custGeom>
              <a:avLst/>
              <a:gdLst/>
              <a:ahLst/>
              <a:cxnLst/>
              <a:rect l="l" t="t" r="r" b="b"/>
              <a:pathLst>
                <a:path w="22145752" h="732155">
                  <a:moveTo>
                    <a:pt x="0" y="0"/>
                  </a:moveTo>
                  <a:lnTo>
                    <a:pt x="22145752" y="0"/>
                  </a:lnTo>
                  <a:lnTo>
                    <a:pt x="22145752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8966" b="-53895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851059" y="2030435"/>
            <a:ext cx="16609333" cy="577644"/>
            <a:chOff x="0" y="0"/>
            <a:chExt cx="22145777" cy="7701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77" cy="770192"/>
            </a:xfrm>
            <a:custGeom>
              <a:avLst/>
              <a:gdLst/>
              <a:ahLst/>
              <a:cxnLst/>
              <a:rect l="l" t="t" r="r" b="b"/>
              <a:pathLst>
                <a:path w="22145777" h="770192">
                  <a:moveTo>
                    <a:pt x="0" y="0"/>
                  </a:moveTo>
                  <a:lnTo>
                    <a:pt x="22145777" y="0"/>
                  </a:lnTo>
                  <a:lnTo>
                    <a:pt x="22145777" y="770192"/>
                  </a:lnTo>
                  <a:lnTo>
                    <a:pt x="0" y="770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0264" b="-51026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2145777" cy="8082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30"/>
                </a:lnSpc>
              </a:pPr>
              <a:r>
                <a:rPr lang="en-US" sz="2025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Vor dem Start einer CSL-Aktivität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06920" y="2865930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7" y="0"/>
                </a:lnTo>
                <a:lnTo>
                  <a:pt x="8152647" y="1139675"/>
                </a:lnTo>
                <a:lnTo>
                  <a:pt x="0" y="11396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070686" y="3092634"/>
            <a:ext cx="686372" cy="686372"/>
            <a:chOff x="0" y="0"/>
            <a:chExt cx="915162" cy="9151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49128" y="3271076"/>
            <a:ext cx="329470" cy="329470"/>
            <a:chOff x="0" y="0"/>
            <a:chExt cx="439293" cy="439293"/>
          </a:xfrm>
        </p:grpSpPr>
        <p:sp>
          <p:nvSpPr>
            <p:cNvPr id="17" name="Freeform 1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990373" y="2882608"/>
            <a:ext cx="6678054" cy="1106376"/>
            <a:chOff x="0" y="0"/>
            <a:chExt cx="8904072" cy="147516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990373" y="2854033"/>
            <a:ext cx="6678054" cy="1134951"/>
            <a:chOff x="0" y="0"/>
            <a:chExt cx="8904072" cy="15132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Lernziele und Zielkompetenzen definieren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9338081" y="2865930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8" y="0"/>
                </a:lnTo>
                <a:lnTo>
                  <a:pt x="8152648" y="1139675"/>
                </a:lnTo>
                <a:lnTo>
                  <a:pt x="0" y="11396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9601848" y="3092634"/>
            <a:ext cx="686372" cy="686372"/>
            <a:chOff x="0" y="0"/>
            <a:chExt cx="915162" cy="91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9780289" y="3271076"/>
            <a:ext cx="329470" cy="329470"/>
            <a:chOff x="0" y="0"/>
            <a:chExt cx="439293" cy="439293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10521534" y="2882608"/>
            <a:ext cx="6678054" cy="1106376"/>
            <a:chOff x="0" y="0"/>
            <a:chExt cx="8904072" cy="147516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10521534" y="2854033"/>
            <a:ext cx="6678054" cy="1134951"/>
            <a:chOff x="0" y="0"/>
            <a:chExt cx="8904072" cy="15132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Wählen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authentischen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aber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überschaubaren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Partner:innenbedarf</a:t>
              </a:r>
              <a:endPara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33" name="Freeform 33"/>
          <p:cNvSpPr/>
          <p:nvPr/>
        </p:nvSpPr>
        <p:spPr>
          <a:xfrm>
            <a:off x="806920" y="4219384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7" y="0"/>
                </a:lnTo>
                <a:lnTo>
                  <a:pt x="8152647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1070686" y="4446089"/>
            <a:ext cx="686372" cy="686372"/>
            <a:chOff x="0" y="0"/>
            <a:chExt cx="915162" cy="91516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249128" y="4624530"/>
            <a:ext cx="329470" cy="329470"/>
            <a:chOff x="0" y="0"/>
            <a:chExt cx="439293" cy="439293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990373" y="4236063"/>
            <a:ext cx="6678054" cy="1106376"/>
            <a:chOff x="0" y="0"/>
            <a:chExt cx="8904072" cy="147516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1990373" y="4207488"/>
            <a:ext cx="6678054" cy="1134951"/>
            <a:chOff x="0" y="0"/>
            <a:chExt cx="8904072" cy="15132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Bereiten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die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auf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Ethik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Rollen und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Erwartungen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9338081" y="4219384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8" y="0"/>
                </a:lnTo>
                <a:lnTo>
                  <a:pt x="8152648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9601848" y="4446089"/>
            <a:ext cx="686372" cy="686372"/>
            <a:chOff x="0" y="0"/>
            <a:chExt cx="915162" cy="91516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780289" y="4624530"/>
            <a:ext cx="329470" cy="329470"/>
            <a:chOff x="0" y="0"/>
            <a:chExt cx="439293" cy="439293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0521534" y="4236063"/>
            <a:ext cx="6678054" cy="1106376"/>
            <a:chOff x="0" y="0"/>
            <a:chExt cx="8904072" cy="147516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0521534" y="4207488"/>
            <a:ext cx="6678054" cy="1134951"/>
            <a:chOff x="0" y="0"/>
            <a:chExt cx="8904072" cy="15132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Vereinbarung über Ergebnisse, Meilensteine ​​und Feedbackpunkte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806920" y="5572839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7" y="0"/>
                </a:lnTo>
                <a:lnTo>
                  <a:pt x="8152647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54" name="Group 54"/>
          <p:cNvGrpSpPr/>
          <p:nvPr/>
        </p:nvGrpSpPr>
        <p:grpSpPr>
          <a:xfrm>
            <a:off x="1070686" y="5799544"/>
            <a:ext cx="686372" cy="686372"/>
            <a:chOff x="0" y="0"/>
            <a:chExt cx="915162" cy="91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249128" y="5977985"/>
            <a:ext cx="329470" cy="329470"/>
            <a:chOff x="0" y="0"/>
            <a:chExt cx="439293" cy="439293"/>
          </a:xfrm>
        </p:grpSpPr>
        <p:sp>
          <p:nvSpPr>
            <p:cNvPr id="57" name="Freeform 5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1990373" y="5589518"/>
            <a:ext cx="6678054" cy="1106376"/>
            <a:chOff x="0" y="0"/>
            <a:chExt cx="8904072" cy="147516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990373" y="5560943"/>
            <a:ext cx="6678054" cy="1134951"/>
            <a:chOff x="0" y="0"/>
            <a:chExt cx="8904072" cy="15132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 sollte vor, während und nach dem Handeln integriert werden.</a:t>
              </a:r>
            </a:p>
          </p:txBody>
        </p:sp>
      </p:grpSp>
      <p:sp>
        <p:nvSpPr>
          <p:cNvPr id="63" name="Freeform 63"/>
          <p:cNvSpPr/>
          <p:nvPr/>
        </p:nvSpPr>
        <p:spPr>
          <a:xfrm>
            <a:off x="9338081" y="5572839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8" y="0"/>
                </a:lnTo>
                <a:lnTo>
                  <a:pt x="8152648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4" name="Group 64"/>
          <p:cNvGrpSpPr/>
          <p:nvPr/>
        </p:nvGrpSpPr>
        <p:grpSpPr>
          <a:xfrm>
            <a:off x="9601848" y="5799544"/>
            <a:ext cx="686372" cy="686372"/>
            <a:chOff x="0" y="0"/>
            <a:chExt cx="915162" cy="91516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6" name="Group 66"/>
          <p:cNvGrpSpPr/>
          <p:nvPr/>
        </p:nvGrpSpPr>
        <p:grpSpPr>
          <a:xfrm>
            <a:off x="9780289" y="5977985"/>
            <a:ext cx="329470" cy="329470"/>
            <a:chOff x="0" y="0"/>
            <a:chExt cx="439293" cy="439293"/>
          </a:xfrm>
        </p:grpSpPr>
        <p:sp>
          <p:nvSpPr>
            <p:cNvPr id="67" name="Freeform 6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68" name="Group 68"/>
          <p:cNvGrpSpPr/>
          <p:nvPr/>
        </p:nvGrpSpPr>
        <p:grpSpPr>
          <a:xfrm>
            <a:off x="10521534" y="5589518"/>
            <a:ext cx="6678054" cy="1106376"/>
            <a:chOff x="0" y="0"/>
            <a:chExt cx="8904072" cy="1475168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70" name="Group 70"/>
          <p:cNvGrpSpPr/>
          <p:nvPr/>
        </p:nvGrpSpPr>
        <p:grpSpPr>
          <a:xfrm>
            <a:off x="10521534" y="5560943"/>
            <a:ext cx="6678054" cy="1134951"/>
            <a:chOff x="0" y="0"/>
            <a:chExt cx="8904072" cy="151326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Prozess, Produkt, Teamarbeit und Reflexion bewerten</a:t>
              </a:r>
            </a:p>
          </p:txBody>
        </p:sp>
      </p:grpSp>
      <p:sp>
        <p:nvSpPr>
          <p:cNvPr id="73" name="Freeform 73"/>
          <p:cNvSpPr/>
          <p:nvPr/>
        </p:nvSpPr>
        <p:spPr>
          <a:xfrm>
            <a:off x="806920" y="6926294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7" y="0"/>
                </a:lnTo>
                <a:lnTo>
                  <a:pt x="8152647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4" name="Group 74"/>
          <p:cNvGrpSpPr/>
          <p:nvPr/>
        </p:nvGrpSpPr>
        <p:grpSpPr>
          <a:xfrm>
            <a:off x="1070686" y="7152999"/>
            <a:ext cx="686372" cy="686372"/>
            <a:chOff x="0" y="0"/>
            <a:chExt cx="915162" cy="915162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76" name="Group 76"/>
          <p:cNvGrpSpPr/>
          <p:nvPr/>
        </p:nvGrpSpPr>
        <p:grpSpPr>
          <a:xfrm>
            <a:off x="1249128" y="7331440"/>
            <a:ext cx="329470" cy="329470"/>
            <a:chOff x="0" y="0"/>
            <a:chExt cx="439293" cy="439293"/>
          </a:xfrm>
        </p:grpSpPr>
        <p:sp>
          <p:nvSpPr>
            <p:cNvPr id="77" name="Freeform 7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78" name="Group 78"/>
          <p:cNvGrpSpPr/>
          <p:nvPr/>
        </p:nvGrpSpPr>
        <p:grpSpPr>
          <a:xfrm>
            <a:off x="1990373" y="6942973"/>
            <a:ext cx="6678054" cy="1106376"/>
            <a:chOff x="0" y="0"/>
            <a:chExt cx="8904072" cy="1475168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80" name="Group 80"/>
          <p:cNvGrpSpPr/>
          <p:nvPr/>
        </p:nvGrpSpPr>
        <p:grpSpPr>
          <a:xfrm>
            <a:off x="1990373" y="6914398"/>
            <a:ext cx="6678054" cy="1134951"/>
            <a:chOff x="0" y="0"/>
            <a:chExt cx="8904072" cy="151326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Feedback von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180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80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einholen</a:t>
              </a:r>
              <a:endPara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83" name="Freeform 83"/>
          <p:cNvSpPr/>
          <p:nvPr/>
        </p:nvSpPr>
        <p:spPr>
          <a:xfrm>
            <a:off x="9338081" y="6926294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8" y="0"/>
                </a:lnTo>
                <a:lnTo>
                  <a:pt x="8152648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4" name="Group 84"/>
          <p:cNvGrpSpPr/>
          <p:nvPr/>
        </p:nvGrpSpPr>
        <p:grpSpPr>
          <a:xfrm>
            <a:off x="9601848" y="7152999"/>
            <a:ext cx="686372" cy="686372"/>
            <a:chOff x="0" y="0"/>
            <a:chExt cx="915162" cy="915162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86" name="Group 86"/>
          <p:cNvGrpSpPr/>
          <p:nvPr/>
        </p:nvGrpSpPr>
        <p:grpSpPr>
          <a:xfrm>
            <a:off x="9780289" y="7331440"/>
            <a:ext cx="329470" cy="329470"/>
            <a:chOff x="0" y="0"/>
            <a:chExt cx="439293" cy="439293"/>
          </a:xfrm>
        </p:grpSpPr>
        <p:sp>
          <p:nvSpPr>
            <p:cNvPr id="87" name="Freeform 8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88" name="Group 88"/>
          <p:cNvGrpSpPr/>
          <p:nvPr/>
        </p:nvGrpSpPr>
        <p:grpSpPr>
          <a:xfrm>
            <a:off x="10521534" y="6942973"/>
            <a:ext cx="6678054" cy="1106376"/>
            <a:chOff x="0" y="0"/>
            <a:chExt cx="8904072" cy="1475168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10521534" y="6914398"/>
            <a:ext cx="6678054" cy="1134951"/>
            <a:chOff x="0" y="0"/>
            <a:chExt cx="8904072" cy="1513268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92" name="TextBox 9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Dokumentarische Nachweise für Portfolios oder Mikro-Zertifikate</a:t>
              </a:r>
            </a:p>
          </p:txBody>
        </p:sp>
      </p:grpSp>
      <p:sp>
        <p:nvSpPr>
          <p:cNvPr id="93" name="Freeform 93"/>
          <p:cNvSpPr/>
          <p:nvPr/>
        </p:nvSpPr>
        <p:spPr>
          <a:xfrm>
            <a:off x="806920" y="8279749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7" y="0"/>
                </a:lnTo>
                <a:lnTo>
                  <a:pt x="8152647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4" name="Group 94"/>
          <p:cNvGrpSpPr/>
          <p:nvPr/>
        </p:nvGrpSpPr>
        <p:grpSpPr>
          <a:xfrm>
            <a:off x="1070686" y="8506454"/>
            <a:ext cx="686372" cy="686372"/>
            <a:chOff x="0" y="0"/>
            <a:chExt cx="915162" cy="915162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96" name="Group 96"/>
          <p:cNvGrpSpPr/>
          <p:nvPr/>
        </p:nvGrpSpPr>
        <p:grpSpPr>
          <a:xfrm>
            <a:off x="1249128" y="8684895"/>
            <a:ext cx="329470" cy="329470"/>
            <a:chOff x="0" y="0"/>
            <a:chExt cx="439293" cy="439293"/>
          </a:xfrm>
        </p:grpSpPr>
        <p:sp>
          <p:nvSpPr>
            <p:cNvPr id="97" name="Freeform 9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98" name="Group 98"/>
          <p:cNvGrpSpPr/>
          <p:nvPr/>
        </p:nvGrpSpPr>
        <p:grpSpPr>
          <a:xfrm>
            <a:off x="1990373" y="8296437"/>
            <a:ext cx="6678054" cy="1106376"/>
            <a:chOff x="0" y="0"/>
            <a:chExt cx="8904072" cy="1475168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100" name="Group 100"/>
          <p:cNvGrpSpPr/>
          <p:nvPr/>
        </p:nvGrpSpPr>
        <p:grpSpPr>
          <a:xfrm>
            <a:off x="1990373" y="8267862"/>
            <a:ext cx="6678054" cy="1134951"/>
            <a:chOff x="0" y="0"/>
            <a:chExt cx="8904072" cy="1513268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102" name="TextBox 10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Überprüfen Sie die Aktivität und verbessern Sie den nächsten Zyklus.</a:t>
              </a:r>
            </a:p>
          </p:txBody>
        </p:sp>
      </p:grpSp>
      <p:sp>
        <p:nvSpPr>
          <p:cNvPr id="103" name="Freeform 103"/>
          <p:cNvSpPr/>
          <p:nvPr/>
        </p:nvSpPr>
        <p:spPr>
          <a:xfrm>
            <a:off x="9338081" y="8279749"/>
            <a:ext cx="8152648" cy="1139676"/>
          </a:xfrm>
          <a:custGeom>
            <a:avLst/>
            <a:gdLst/>
            <a:ahLst/>
            <a:cxnLst/>
            <a:rect l="l" t="t" r="r" b="b"/>
            <a:pathLst>
              <a:path w="8152648" h="1139676">
                <a:moveTo>
                  <a:pt x="0" y="0"/>
                </a:moveTo>
                <a:lnTo>
                  <a:pt x="8152648" y="0"/>
                </a:lnTo>
                <a:lnTo>
                  <a:pt x="8152648" y="1139676"/>
                </a:lnTo>
                <a:lnTo>
                  <a:pt x="0" y="11396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4" name="Group 104"/>
          <p:cNvGrpSpPr/>
          <p:nvPr/>
        </p:nvGrpSpPr>
        <p:grpSpPr>
          <a:xfrm>
            <a:off x="9601848" y="8506454"/>
            <a:ext cx="686372" cy="686372"/>
            <a:chOff x="0" y="0"/>
            <a:chExt cx="915162" cy="915162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6" name="Group 106"/>
          <p:cNvGrpSpPr/>
          <p:nvPr/>
        </p:nvGrpSpPr>
        <p:grpSpPr>
          <a:xfrm>
            <a:off x="9780289" y="8684895"/>
            <a:ext cx="329470" cy="329470"/>
            <a:chOff x="0" y="0"/>
            <a:chExt cx="439293" cy="439293"/>
          </a:xfrm>
        </p:grpSpPr>
        <p:sp>
          <p:nvSpPr>
            <p:cNvPr id="107" name="Freeform 10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08" name="Group 108"/>
          <p:cNvGrpSpPr/>
          <p:nvPr/>
        </p:nvGrpSpPr>
        <p:grpSpPr>
          <a:xfrm>
            <a:off x="10521534" y="8296437"/>
            <a:ext cx="6678054" cy="1106376"/>
            <a:chOff x="0" y="0"/>
            <a:chExt cx="8904072" cy="1475168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8904097" cy="1475105"/>
            </a:xfrm>
            <a:custGeom>
              <a:avLst/>
              <a:gdLst/>
              <a:ahLst/>
              <a:cxnLst/>
              <a:rect l="l" t="t" r="r" b="b"/>
              <a:pathLst>
                <a:path w="8904097" h="1475105">
                  <a:moveTo>
                    <a:pt x="0" y="0"/>
                  </a:moveTo>
                  <a:lnTo>
                    <a:pt x="8904097" y="0"/>
                  </a:lnTo>
                  <a:lnTo>
                    <a:pt x="8904097" y="1475105"/>
                  </a:lnTo>
                  <a:lnTo>
                    <a:pt x="0" y="14751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532" b="-67535"/>
              </a:stretch>
            </a:blipFill>
          </p:spPr>
        </p:sp>
      </p:grpSp>
      <p:grpSp>
        <p:nvGrpSpPr>
          <p:cNvPr id="110" name="Group 110"/>
          <p:cNvGrpSpPr/>
          <p:nvPr/>
        </p:nvGrpSpPr>
        <p:grpSpPr>
          <a:xfrm>
            <a:off x="10521534" y="8267862"/>
            <a:ext cx="6678054" cy="1134951"/>
            <a:chOff x="0" y="0"/>
            <a:chExt cx="8904072" cy="1513268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8904072" cy="1513268"/>
            </a:xfrm>
            <a:custGeom>
              <a:avLst/>
              <a:gdLst/>
              <a:ahLst/>
              <a:cxnLst/>
              <a:rect l="l" t="t" r="r" b="b"/>
              <a:pathLst>
                <a:path w="8904072" h="1513268">
                  <a:moveTo>
                    <a:pt x="0" y="0"/>
                  </a:moveTo>
                  <a:lnTo>
                    <a:pt x="8904072" y="0"/>
                  </a:lnTo>
                  <a:lnTo>
                    <a:pt x="8904072" y="1513268"/>
                  </a:lnTo>
                  <a:lnTo>
                    <a:pt x="0" y="15132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650" b="-64650"/>
              </a:stretch>
            </a:blipFill>
          </p:spPr>
        </p:sp>
        <p:sp>
          <p:nvSpPr>
            <p:cNvPr id="112" name="TextBox 112"/>
            <p:cNvSpPr txBox="1"/>
            <p:nvPr/>
          </p:nvSpPr>
          <p:spPr>
            <a:xfrm>
              <a:off x="0" y="-38100"/>
              <a:ext cx="8904072" cy="1551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00"/>
                </a:lnSpc>
              </a:pPr>
              <a:r>
                <a:rPr lang="en-US" sz="180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Bewährte Verfahren innerhalb der Institution austauschen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72" cy="9608725"/>
            <a:chOff x="0" y="0"/>
            <a:chExt cx="14641830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30" cy="732155"/>
            </a:xfrm>
            <a:custGeom>
              <a:avLst/>
              <a:gdLst/>
              <a:ahLst/>
              <a:cxnLst/>
              <a:rect l="l" t="t" r="r" b="b"/>
              <a:pathLst>
                <a:path w="14641830" h="732155">
                  <a:moveTo>
                    <a:pt x="0" y="0"/>
                  </a:moveTo>
                  <a:lnTo>
                    <a:pt x="14641830" y="0"/>
                  </a:lnTo>
                  <a:lnTo>
                    <a:pt x="14641830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399" b="-33939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872" y="787889"/>
            <a:ext cx="10981382" cy="584788"/>
            <a:chOff x="0" y="0"/>
            <a:chExt cx="14641843" cy="77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41843" cy="779717"/>
            </a:xfrm>
            <a:custGeom>
              <a:avLst/>
              <a:gdLst/>
              <a:ahLst/>
              <a:cxnLst/>
              <a:rect l="l" t="t" r="r" b="b"/>
              <a:pathLst>
                <a:path w="14641843" h="779717">
                  <a:moveTo>
                    <a:pt x="0" y="0"/>
                  </a:moveTo>
                  <a:lnTo>
                    <a:pt x="14641843" y="0"/>
                  </a:lnTo>
                  <a:lnTo>
                    <a:pt x="14641843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5897" b="-3158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641843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1"/>
                </a:lnSpc>
              </a:pPr>
              <a:r>
                <a:rPr lang="en-US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4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1647190"/>
            </a:xfrm>
            <a:custGeom>
              <a:avLst/>
              <a:gdLst/>
              <a:ahLst/>
              <a:cxnLst/>
              <a:rect l="l" t="t" r="r" b="b"/>
              <a:pathLst>
                <a:path w="16472027" h="1647190">
                  <a:moveTo>
                    <a:pt x="0" y="0"/>
                  </a:moveTo>
                  <a:lnTo>
                    <a:pt x="16472027" y="0"/>
                  </a:lnTo>
                  <a:lnTo>
                    <a:pt x="16472027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6" b="-1447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33421" y="1259491"/>
            <a:ext cx="12354049" cy="1321127"/>
            <a:chOff x="0" y="0"/>
            <a:chExt cx="16472065" cy="17615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1761503"/>
            </a:xfrm>
            <a:custGeom>
              <a:avLst/>
              <a:gdLst/>
              <a:ahLst/>
              <a:cxnLst/>
              <a:rect l="l" t="t" r="r" b="b"/>
              <a:pathLst>
                <a:path w="16472066" h="1761503">
                  <a:moveTo>
                    <a:pt x="0" y="0"/>
                  </a:moveTo>
                  <a:lnTo>
                    <a:pt x="16472066" y="0"/>
                  </a:lnTo>
                  <a:lnTo>
                    <a:pt x="16472066" y="1761503"/>
                  </a:lnTo>
                  <a:lnTo>
                    <a:pt x="0" y="17615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207" b="-13220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14300"/>
              <a:ext cx="16472065" cy="18758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5"/>
                </a:lnSpc>
              </a:pPr>
              <a:r>
                <a:rPr lang="en-US" sz="540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Kernaussage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79737" cy="915162"/>
            </a:xfrm>
            <a:custGeom>
              <a:avLst/>
              <a:gdLst/>
              <a:ahLst/>
              <a:cxnLst/>
              <a:rect l="l" t="t" r="r" b="b"/>
              <a:pathLst>
                <a:path w="21779737" h="915162">
                  <a:moveTo>
                    <a:pt x="0" y="0"/>
                  </a:moveTo>
                  <a:lnTo>
                    <a:pt x="21779737" y="0"/>
                  </a:lnTo>
                  <a:lnTo>
                    <a:pt x="2177973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399" b="-41339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60872" y="2503722"/>
            <a:ext cx="16334804" cy="722052"/>
            <a:chOff x="0" y="0"/>
            <a:chExt cx="21779738" cy="9627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79739" cy="962735"/>
            </a:xfrm>
            <a:custGeom>
              <a:avLst/>
              <a:gdLst/>
              <a:ahLst/>
              <a:cxnLst/>
              <a:rect l="l" t="t" r="r" b="b"/>
              <a:pathLst>
                <a:path w="21779739" h="962735">
                  <a:moveTo>
                    <a:pt x="0" y="0"/>
                  </a:moveTo>
                  <a:lnTo>
                    <a:pt x="21779739" y="0"/>
                  </a:lnTo>
                  <a:lnTo>
                    <a:pt x="21779739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0805" b="-390805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1779738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Ein praktisches Werkzeugset für die Umsetzung auf Kursebene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3431677"/>
            <a:ext cx="16403479" cy="1002030"/>
            <a:chOff x="0" y="0"/>
            <a:chExt cx="21871305" cy="13360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235402" y="3589534"/>
            <a:ext cx="686372" cy="686372"/>
            <a:chOff x="0" y="0"/>
            <a:chExt cx="915162" cy="91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413853" y="3767985"/>
            <a:ext cx="329470" cy="329470"/>
            <a:chOff x="0" y="0"/>
            <a:chExt cx="439293" cy="439293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2196275" y="3388814"/>
            <a:ext cx="14962127" cy="1044912"/>
            <a:chOff x="0" y="0"/>
            <a:chExt cx="19949503" cy="139321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Beginnen Sie mit einer kleinen, aber sinnvollen CSL-Aktivität.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33421" y="4708265"/>
            <a:ext cx="16403479" cy="1002030"/>
            <a:chOff x="0" y="0"/>
            <a:chExt cx="21871305" cy="13360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235402" y="4866122"/>
            <a:ext cx="686372" cy="686372"/>
            <a:chOff x="0" y="0"/>
            <a:chExt cx="915162" cy="9151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413853" y="5044573"/>
            <a:ext cx="329470" cy="329470"/>
            <a:chOff x="0" y="0"/>
            <a:chExt cx="439293" cy="439293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196275" y="4665402"/>
            <a:ext cx="14962127" cy="1044912"/>
            <a:chOff x="0" y="0"/>
            <a:chExt cx="19949503" cy="139321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strukturierte Module: Bedarfsermittlung, Projektplanung, Durchführung, Reflexion und Präsentation.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33421" y="5984853"/>
            <a:ext cx="16403479" cy="1002030"/>
            <a:chOff x="0" y="0"/>
            <a:chExt cx="21871305" cy="13360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1235402" y="6142711"/>
            <a:ext cx="686372" cy="686372"/>
            <a:chOff x="0" y="0"/>
            <a:chExt cx="915162" cy="91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413853" y="6321152"/>
            <a:ext cx="329470" cy="329470"/>
            <a:chOff x="0" y="0"/>
            <a:chExt cx="439293" cy="439293"/>
          </a:xfrm>
        </p:grpSpPr>
        <p:sp>
          <p:nvSpPr>
            <p:cNvPr id="46" name="Freeform 4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2196275" y="5941990"/>
            <a:ext cx="14962127" cy="1044912"/>
            <a:chOff x="0" y="0"/>
            <a:chExt cx="19949503" cy="139321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Unterstützen Sie Studierende mit Instrumenten zur Reflexion, Karriereplanung und Portfolioerstellung.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33421" y="7261441"/>
            <a:ext cx="16403479" cy="1002030"/>
            <a:chOff x="0" y="0"/>
            <a:chExt cx="21871305" cy="133604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235402" y="7419299"/>
            <a:ext cx="686372" cy="686372"/>
            <a:chOff x="0" y="0"/>
            <a:chExt cx="915162" cy="91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1413853" y="7597740"/>
            <a:ext cx="329470" cy="329470"/>
            <a:chOff x="0" y="0"/>
            <a:chExt cx="439293" cy="439293"/>
          </a:xfrm>
        </p:grpSpPr>
        <p:sp>
          <p:nvSpPr>
            <p:cNvPr id="57" name="Freeform 5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2196275" y="7218578"/>
            <a:ext cx="14962127" cy="1044912"/>
            <a:chOff x="0" y="0"/>
            <a:chExt cx="19949503" cy="139321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Entwickeln Sie Partnerschaften durch klare Erwartungen und gegenseitigen Nutzen.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33421" y="8538020"/>
            <a:ext cx="16403479" cy="1002030"/>
            <a:chOff x="0" y="0"/>
            <a:chExt cx="21871305" cy="133604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65" name="Group 65"/>
          <p:cNvGrpSpPr/>
          <p:nvPr/>
        </p:nvGrpSpPr>
        <p:grpSpPr>
          <a:xfrm>
            <a:off x="1235402" y="8695877"/>
            <a:ext cx="686372" cy="686372"/>
            <a:chOff x="0" y="0"/>
            <a:chExt cx="915162" cy="915162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413853" y="8874328"/>
            <a:ext cx="329470" cy="329470"/>
            <a:chOff x="0" y="0"/>
            <a:chExt cx="439293" cy="439293"/>
          </a:xfrm>
        </p:grpSpPr>
        <p:sp>
          <p:nvSpPr>
            <p:cNvPr id="68" name="Freeform 6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9949540" cy="1336040"/>
            </a:xfrm>
            <a:custGeom>
              <a:avLst/>
              <a:gdLst/>
              <a:ahLst/>
              <a:cxnLst/>
              <a:rect l="l" t="t" r="r" b="b"/>
              <a:pathLst>
                <a:path w="19949540" h="1336040">
                  <a:moveTo>
                    <a:pt x="0" y="0"/>
                  </a:moveTo>
                  <a:lnTo>
                    <a:pt x="19949540" y="0"/>
                  </a:lnTo>
                  <a:lnTo>
                    <a:pt x="19949540" y="1336040"/>
                  </a:lnTo>
                  <a:lnTo>
                    <a:pt x="0" y="1336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743" b="-240746"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2196275" y="8495157"/>
            <a:ext cx="14962127" cy="1044912"/>
            <a:chOff x="0" y="0"/>
            <a:chExt cx="19949503" cy="139321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9949503" cy="1393215"/>
            </a:xfrm>
            <a:custGeom>
              <a:avLst/>
              <a:gdLst/>
              <a:ahLst/>
              <a:cxnLst/>
              <a:rect l="l" t="t" r="r" b="b"/>
              <a:pathLst>
                <a:path w="19949503" h="1393215">
                  <a:moveTo>
                    <a:pt x="0" y="0"/>
                  </a:moveTo>
                  <a:lnTo>
                    <a:pt x="19949503" y="0"/>
                  </a:lnTo>
                  <a:lnTo>
                    <a:pt x="19949503" y="1393215"/>
                  </a:lnTo>
                  <a:lnTo>
                    <a:pt x="0" y="13932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9007" b="-229007"/>
              </a:stretch>
            </a:blipFill>
          </p:spPr>
        </p:sp>
        <p:sp>
          <p:nvSpPr>
            <p:cNvPr id="73" name="TextBox 73"/>
            <p:cNvSpPr txBox="1"/>
            <p:nvPr/>
          </p:nvSpPr>
          <p:spPr>
            <a:xfrm>
              <a:off x="0" y="-57150"/>
              <a:ext cx="19949503" cy="14503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jeden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Implementierungszyklus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als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Lernmöglichkeit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1950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195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1950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Institution.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63" cy="9608725"/>
            <a:chOff x="0" y="0"/>
            <a:chExt cx="18302351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27" cy="2196338"/>
            </a:xfrm>
            <a:custGeom>
              <a:avLst/>
              <a:gdLst/>
              <a:ahLst/>
              <a:cxnLst/>
              <a:rect l="l" t="t" r="r" b="b"/>
              <a:pathLst>
                <a:path w="16472027" h="2196338">
                  <a:moveTo>
                    <a:pt x="0" y="0"/>
                  </a:moveTo>
                  <a:lnTo>
                    <a:pt x="16472027" y="0"/>
                  </a:lnTo>
                  <a:lnTo>
                    <a:pt x="16472027" y="2196338"/>
                  </a:lnTo>
                  <a:lnTo>
                    <a:pt x="0" y="21963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033" b="-9603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35402" y="3151537"/>
            <a:ext cx="12354049" cy="1815683"/>
            <a:chOff x="0" y="0"/>
            <a:chExt cx="16472065" cy="24209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6" cy="2420912"/>
            </a:xfrm>
            <a:custGeom>
              <a:avLst/>
              <a:gdLst/>
              <a:ahLst/>
              <a:cxnLst/>
              <a:rect l="l" t="t" r="r" b="b"/>
              <a:pathLst>
                <a:path w="16472066" h="2420912">
                  <a:moveTo>
                    <a:pt x="0" y="0"/>
                  </a:moveTo>
                  <a:lnTo>
                    <a:pt x="16472066" y="0"/>
                  </a:lnTo>
                  <a:lnTo>
                    <a:pt x="16472066" y="2420912"/>
                  </a:lnTo>
                  <a:lnTo>
                    <a:pt x="0" y="242091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3282" b="-81872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0"/>
              <a:ext cx="16472065" cy="2611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0808"/>
                </a:lnSpc>
              </a:pPr>
              <a:r>
                <a:rPr lang="en-US" sz="90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DANKE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915162"/>
            </a:xfrm>
            <a:custGeom>
              <a:avLst/>
              <a:gdLst/>
              <a:ahLst/>
              <a:cxnLst/>
              <a:rect l="l" t="t" r="r" b="b"/>
              <a:pathLst>
                <a:path w="16472027" h="915162">
                  <a:moveTo>
                    <a:pt x="0" y="0"/>
                  </a:moveTo>
                  <a:lnTo>
                    <a:pt x="16472027" y="0"/>
                  </a:lnTo>
                  <a:lnTo>
                    <a:pt x="1647202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471" b="-30046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04039" y="5043173"/>
            <a:ext cx="12354049" cy="722052"/>
            <a:chOff x="0" y="0"/>
            <a:chExt cx="16472065" cy="9627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962735"/>
            </a:xfrm>
            <a:custGeom>
              <a:avLst/>
              <a:gdLst/>
              <a:ahLst/>
              <a:cxnLst/>
              <a:rect l="l" t="t" r="r" b="b"/>
              <a:pathLst>
                <a:path w="16472066" h="962735">
                  <a:moveTo>
                    <a:pt x="0" y="0"/>
                  </a:moveTo>
                  <a:lnTo>
                    <a:pt x="16472066" y="0"/>
                  </a:lnTo>
                  <a:lnTo>
                    <a:pt x="16472066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382" b="-283382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6472065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 das berufsbezogene Service-Learning mit ELIX zu erkunden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6520196"/>
            <a:ext cx="823627" cy="823627"/>
            <a:chOff x="0" y="0"/>
            <a:chExt cx="1098169" cy="109816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8171" y="6734327"/>
            <a:ext cx="395288" cy="395288"/>
            <a:chOff x="0" y="0"/>
            <a:chExt cx="527050" cy="527050"/>
          </a:xfrm>
        </p:grpSpPr>
        <p:sp>
          <p:nvSpPr>
            <p:cNvPr id="17" name="Freeform 17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81436" cy="1098169"/>
            </a:xfrm>
            <a:custGeom>
              <a:avLst/>
              <a:gdLst/>
              <a:ahLst/>
              <a:cxnLst/>
              <a:rect l="l" t="t" r="r" b="b"/>
              <a:pathLst>
                <a:path w="10981436" h="1098169">
                  <a:moveTo>
                    <a:pt x="0" y="0"/>
                  </a:moveTo>
                  <a:lnTo>
                    <a:pt x="10981436" y="0"/>
                  </a:lnTo>
                  <a:lnTo>
                    <a:pt x="10981436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0" b="-144707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333539" y="6484477"/>
            <a:ext cx="8236039" cy="859327"/>
            <a:chOff x="0" y="0"/>
            <a:chExt cx="10981385" cy="11457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81386" cy="1145769"/>
            </a:xfrm>
            <a:custGeom>
              <a:avLst/>
              <a:gdLst/>
              <a:ahLst/>
              <a:cxnLst/>
              <a:rect l="l" t="t" r="r" b="b"/>
              <a:pathLst>
                <a:path w="10981386" h="1145769">
                  <a:moveTo>
                    <a:pt x="0" y="0"/>
                  </a:moveTo>
                  <a:lnTo>
                    <a:pt x="10981386" y="0"/>
                  </a:lnTo>
                  <a:lnTo>
                    <a:pt x="10981386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6750" b="-13675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0981385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36470" y="878510"/>
            <a:ext cx="4131754" cy="1638967"/>
            <a:chOff x="0" y="0"/>
            <a:chExt cx="5509006" cy="218528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3383558" y="1070686"/>
            <a:ext cx="3637597" cy="1254633"/>
            <a:chOff x="0" y="0"/>
            <a:chExt cx="4850130" cy="1672844"/>
          </a:xfrm>
        </p:grpSpPr>
        <p:sp>
          <p:nvSpPr>
            <p:cNvPr id="26" name="Freeform 26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3301196" y="8647833"/>
            <a:ext cx="3321844" cy="936593"/>
            <a:chOff x="0" y="0"/>
            <a:chExt cx="4429125" cy="12487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3520823" y="8812559"/>
            <a:ext cx="2882646" cy="607124"/>
            <a:chOff x="0" y="0"/>
            <a:chExt cx="3843528" cy="809498"/>
          </a:xfrm>
        </p:grpSpPr>
        <p:sp>
          <p:nvSpPr>
            <p:cNvPr id="30" name="Freeform 30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07" b="-208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838274" y="9206141"/>
            <a:ext cx="807510" cy="807510"/>
            <a:chOff x="0" y="0"/>
            <a:chExt cx="1076681" cy="10766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6706" cy="1076706"/>
            </a:xfrm>
            <a:custGeom>
              <a:avLst/>
              <a:gdLst/>
              <a:ahLst/>
              <a:cxnLst/>
              <a:rect l="l" t="t" r="r" b="b"/>
              <a:pathLst>
                <a:path w="1076706" h="1076706">
                  <a:moveTo>
                    <a:pt x="0" y="0"/>
                  </a:moveTo>
                  <a:lnTo>
                    <a:pt x="1076706" y="0"/>
                  </a:lnTo>
                  <a:lnTo>
                    <a:pt x="1076706" y="1076706"/>
                  </a:lnTo>
                  <a:lnTo>
                    <a:pt x="0" y="10767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1278</Words>
  <Application>Microsoft Office PowerPoint</Application>
  <PresentationFormat>Benutzerdefiniert</PresentationFormat>
  <Paragraphs>270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6" baseType="lpstr">
      <vt:lpstr>Calibri (MS) Bold</vt:lpstr>
      <vt:lpstr>Arial</vt:lpstr>
      <vt:lpstr>Calibri (MS)</vt:lpstr>
      <vt:lpstr>Montserrat</vt:lpstr>
      <vt:lpstr>Montserrat Bold</vt:lpstr>
      <vt:lpstr>Calibri (MS) Italics</vt:lpstr>
      <vt:lpstr>Archivo Black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toolkit_4.pptx</dc:title>
  <dc:creator>Corcoran David</dc:creator>
  <cp:lastModifiedBy>Liszt-Rohlf Verena</cp:lastModifiedBy>
  <cp:revision>2</cp:revision>
  <dcterms:created xsi:type="dcterms:W3CDTF">2006-08-16T00:00:00Z</dcterms:created>
  <dcterms:modified xsi:type="dcterms:W3CDTF">2026-09-02T11:13:02Z</dcterms:modified>
  <dc:identifier>DAHUB0xs9AY</dc:identifier>
</cp:coreProperties>
</file>