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libri (MS)" panose="020B0604020202020204" charset="0"/>
      <p:regular r:id="rId20"/>
    </p:embeddedFont>
    <p:embeddedFont>
      <p:font typeface="Calibri (MS) Bold" panose="020B0604020202020204" charset="0"/>
      <p:regular r:id="rId21"/>
    </p:embeddedFont>
    <p:embeddedFont>
      <p:font typeface="Calibri (MS) Italics" panose="020B0604020202020204" charset="0"/>
      <p:regular r:id="rId22"/>
    </p:embeddedFont>
    <p:embeddedFont>
      <p:font typeface="Montserrat" panose="00000500000000000000" pitchFamily="2" charset="0"/>
      <p:regular r:id="rId23"/>
      <p:bold r:id="rId24"/>
      <p:italic r:id="rId25"/>
      <p:boldItalic r:id="rId26"/>
    </p:embeddedFont>
    <p:embeddedFont>
      <p:font typeface="Montserrat Bold" panose="00000800000000000000" charset="0"/>
      <p:regular r:id="rId27"/>
      <p:bold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31T05:57:06.679"/>
    <p1510:client id="{C47CA614-FA07-296F-55F2-13B5982B759A}" v="7" dt="2026-09-01T10:20:45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8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jca Blažič" userId="S::mojca.blazic@uni-nm.si::56df5ec3-6e9d-4ba6-a26a-a9a692f41e02" providerId="AD" clId="Web-{00000000-0000-0000-0000-000000000000}"/>
    <pc:docChg chg="modSld">
      <pc:chgData name="Mojca Blažič" userId="S::mojca.blazic@uni-nm.si::56df5ec3-6e9d-4ba6-a26a-a9a692f41e02" providerId="AD" clId="Web-{00000000-0000-0000-0000-000000000000}" dt="2026-08-31T05:57:06.679" v="0" actId="20577"/>
      <pc:docMkLst>
        <pc:docMk/>
      </pc:docMkLst>
      <pc:sldChg chg="modSp">
        <pc:chgData name="Mojca Blažič" userId="S::mojca.blazic@uni-nm.si::56df5ec3-6e9d-4ba6-a26a-a9a692f41e02" providerId="AD" clId="Web-{00000000-0000-0000-0000-000000000000}" dt="2026-08-31T05:57:06.679" v="0" actId="20577"/>
        <pc:sldMkLst>
          <pc:docMk/>
          <pc:sldMk cId="0" sldId="257"/>
        </pc:sldMkLst>
        <pc:spChg chg="mod">
          <ac:chgData name="Mojca Blažič" userId="S::mojca.blazic@uni-nm.si::56df5ec3-6e9d-4ba6-a26a-a9a692f41e02" providerId="AD" clId="Web-{00000000-0000-0000-0000-000000000000}" dt="2026-08-31T05:57:06.679" v="0" actId="20577"/>
          <ac:spMkLst>
            <pc:docMk/>
            <pc:sldMk cId="0" sldId="257"/>
            <ac:spMk id="8" creationId="{00000000-0000-0000-0000-000000000000}"/>
          </ac:spMkLst>
        </pc:spChg>
      </pc:sldChg>
    </pc:docChg>
  </pc:docChgLst>
  <pc:docChgLst>
    <pc:chgData name="Mojca Blažič" userId="S::mojca.blazic@uni-nm.si::56df5ec3-6e9d-4ba6-a26a-a9a692f41e02" providerId="AD" clId="Web-{C47CA614-FA07-296F-55F2-13B5982B759A}"/>
    <pc:docChg chg="modSld">
      <pc:chgData name="Mojca Blažič" userId="S::mojca.blazic@uni-nm.si::56df5ec3-6e9d-4ba6-a26a-a9a692f41e02" providerId="AD" clId="Web-{C47CA614-FA07-296F-55F2-13B5982B759A}" dt="2026-09-01T10:20:45.856" v="6" actId="1076"/>
      <pc:docMkLst>
        <pc:docMk/>
      </pc:docMkLst>
      <pc:sldChg chg="modSp">
        <pc:chgData name="Mojca Blažič" userId="S::mojca.blazic@uni-nm.si::56df5ec3-6e9d-4ba6-a26a-a9a692f41e02" providerId="AD" clId="Web-{C47CA614-FA07-296F-55F2-13B5982B759A}" dt="2026-09-01T10:20:45.856" v="6" actId="1076"/>
        <pc:sldMkLst>
          <pc:docMk/>
          <pc:sldMk cId="0" sldId="256"/>
        </pc:sldMkLst>
        <pc:grpChg chg="mod">
          <ac:chgData name="Mojca Blažič" userId="S::mojca.blazic@uni-nm.si::56df5ec3-6e9d-4ba6-a26a-a9a692f41e02" providerId="AD" clId="Web-{C47CA614-FA07-296F-55F2-13B5982B759A}" dt="2026-09-01T10:20:45.856" v="6" actId="1076"/>
          <ac:grpSpMkLst>
            <pc:docMk/>
            <pc:sldMk cId="0" sldId="256"/>
            <ac:grpSpMk id="9" creationId="{00000000-0000-0000-0000-000000000000}"/>
          </ac:grpSpMkLst>
        </pc:grpChg>
      </pc:sldChg>
      <pc:sldChg chg="modSp">
        <pc:chgData name="Mojca Blažič" userId="S::mojca.blazic@uni-nm.si::56df5ec3-6e9d-4ba6-a26a-a9a692f41e02" providerId="AD" clId="Web-{C47CA614-FA07-296F-55F2-13B5982B759A}" dt="2026-09-01T09:18:33.384" v="0" actId="20577"/>
        <pc:sldMkLst>
          <pc:docMk/>
          <pc:sldMk cId="0" sldId="258"/>
        </pc:sldMkLst>
        <pc:spChg chg="mod">
          <ac:chgData name="Mojca Blažič" userId="S::mojca.blazic@uni-nm.si::56df5ec3-6e9d-4ba6-a26a-a9a692f41e02" providerId="AD" clId="Web-{C47CA614-FA07-296F-55F2-13B5982B759A}" dt="2026-09-01T09:18:33.384" v="0" actId="20577"/>
          <ac:spMkLst>
            <pc:docMk/>
            <pc:sldMk cId="0" sldId="258"/>
            <ac:spMk id="4" creationId="{00000000-0000-0000-0000-000000000000}"/>
          </ac:spMkLst>
        </pc:spChg>
      </pc:sldChg>
      <pc:sldChg chg="modSp">
        <pc:chgData name="Mojca Blažič" userId="S::mojca.blazic@uni-nm.si::56df5ec3-6e9d-4ba6-a26a-a9a692f41e02" providerId="AD" clId="Web-{C47CA614-FA07-296F-55F2-13B5982B759A}" dt="2026-09-01T09:18:38.868" v="1" actId="20577"/>
        <pc:sldMkLst>
          <pc:docMk/>
          <pc:sldMk cId="0" sldId="259"/>
        </pc:sldMkLst>
        <pc:spChg chg="mod">
          <ac:chgData name="Mojca Blažič" userId="S::mojca.blazic@uni-nm.si::56df5ec3-6e9d-4ba6-a26a-a9a692f41e02" providerId="AD" clId="Web-{C47CA614-FA07-296F-55F2-13B5982B759A}" dt="2026-09-01T09:18:38.868" v="1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">
        <pc:chgData name="Mojca Blažič" userId="S::mojca.blazic@uni-nm.si::56df5ec3-6e9d-4ba6-a26a-a9a692f41e02" providerId="AD" clId="Web-{C47CA614-FA07-296F-55F2-13B5982B759A}" dt="2026-09-01T09:22:17.432" v="2" actId="20577"/>
        <pc:sldMkLst>
          <pc:docMk/>
          <pc:sldMk cId="0" sldId="264"/>
        </pc:sldMkLst>
        <pc:spChg chg="mod">
          <ac:chgData name="Mojca Blažič" userId="S::mojca.blazic@uni-nm.si::56df5ec3-6e9d-4ba6-a26a-a9a692f41e02" providerId="AD" clId="Web-{C47CA614-FA07-296F-55F2-13B5982B759A}" dt="2026-09-01T09:22:17.432" v="2" actId="20577"/>
          <ac:spMkLst>
            <pc:docMk/>
            <pc:sldMk cId="0" sldId="264"/>
            <ac:spMk id="4" creationId="{00000000-0000-0000-0000-000000000000}"/>
          </ac:spMkLst>
        </pc:spChg>
      </pc:sldChg>
      <pc:sldChg chg="modSp">
        <pc:chgData name="Mojca Blažič" userId="S::mojca.blazic@uni-nm.si::56df5ec3-6e9d-4ba6-a26a-a9a692f41e02" providerId="AD" clId="Web-{C47CA614-FA07-296F-55F2-13B5982B759A}" dt="2026-09-01T09:22:31.135" v="3" actId="20577"/>
        <pc:sldMkLst>
          <pc:docMk/>
          <pc:sldMk cId="0" sldId="269"/>
        </pc:sldMkLst>
        <pc:spChg chg="mod">
          <ac:chgData name="Mojca Blažič" userId="S::mojca.blazic@uni-nm.si::56df5ec3-6e9d-4ba6-a26a-a9a692f41e02" providerId="AD" clId="Web-{C47CA614-FA07-296F-55F2-13B5982B759A}" dt="2026-09-01T09:22:31.135" v="3" actId="20577"/>
          <ac:spMkLst>
            <pc:docMk/>
            <pc:sldMk cId="0" sldId="269"/>
            <ac:spMk id="4" creationId="{00000000-0000-0000-0000-000000000000}"/>
          </ac:spMkLst>
        </pc:spChg>
      </pc:sldChg>
      <pc:sldChg chg="modSp">
        <pc:chgData name="Mojca Blažič" userId="S::mojca.blazic@uni-nm.si::56df5ec3-6e9d-4ba6-a26a-a9a692f41e02" providerId="AD" clId="Web-{C47CA614-FA07-296F-55F2-13B5982B759A}" dt="2026-09-01T09:22:37.822" v="4" actId="20577"/>
        <pc:sldMkLst>
          <pc:docMk/>
          <pc:sldMk cId="0" sldId="270"/>
        </pc:sldMkLst>
        <pc:spChg chg="mod">
          <ac:chgData name="Mojca Blažič" userId="S::mojca.blazic@uni-nm.si::56df5ec3-6e9d-4ba6-a26a-a9a692f41e02" providerId="AD" clId="Web-{C47CA614-FA07-296F-55F2-13B5982B759A}" dt="2026-09-01T09:22:37.822" v="4" actId="20577"/>
          <ac:spMkLst>
            <pc:docMk/>
            <pc:sldMk cId="0" sldId="270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3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10" Type="http://schemas.openxmlformats.org/officeDocument/2006/relationships/image" Target="../media/image34.png"/><Relationship Id="rId4" Type="http://schemas.openxmlformats.org/officeDocument/2006/relationships/image" Target="../media/image6.jpe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6564" y="4878391"/>
            <a:ext cx="6839763" cy="113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l-GR" sz="2131" b="1" dirty="0">
                <a:solidFill>
                  <a:srgbClr val="000000"/>
                </a:solidFill>
                <a:latin typeface="Aptos" panose="020B0004020202020204" pitchFamily="34" charset="0"/>
                <a:ea typeface="Archivo Black"/>
                <a:cs typeface="Archivo Black"/>
                <a:sym typeface="Archivo Black"/>
              </a:rPr>
              <a:t>Εργαλειοθήκη Καθοδήγησης για Εκπαιδευτές ΑΕΙ σχετικά με τη σταδιοδρομία 
Ανάπτυξη μέσω Πρακτικών CSL</a:t>
            </a:r>
            <a:endParaRPr lang="en-US" sz="2131" b="1" dirty="0">
              <a:solidFill>
                <a:srgbClr val="000000"/>
              </a:solidFill>
              <a:latin typeface="Aptos" panose="020B0004020202020204" pitchFamily="34" charset="0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2387" b="-5623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50" b="1" spc="30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4</a:t>
              </a:r>
              <a:endParaRPr lang="en-US" sz="1876" b="1" spc="30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53"/>
              </a:lnSpc>
            </a:pPr>
            <a:r>
              <a:rPr lang="el-GR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Πρακτικοί πόροι και εργαλεία για εκπαιδευτικούς</a:t>
            </a:r>
            <a:endParaRPr lang="en-US" sz="39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538" b="-4215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Από τη μεθοδολογία στην έτοιμη προς χρήση διδακτική πράξη</a:t>
              </a:r>
              <a:endParaRPr lang="en-US" sz="217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404" b="-2374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Αυτό το κεφάλαιο μεταφράζει τη CSL σε συγκεκριμένους πόρους</a:t>
              </a:r>
              <a:endParaRPr lang="en-US" sz="2251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755614"/>
            <a:ext cx="7275166" cy="28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Σχέδια μαθήματος και διδακτικές ενότητες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28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Εργαλεία αναστοχασμού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28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Δραστηριότητες σχεδιασμού σταδιοδρομίας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28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Κατευθυντήριες γραμμές της σύμπραξης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533" b="-2325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Πως να το χρησιμοποιήσεις</a:t>
              </a:r>
              <a:endParaRPr lang="en-US" sz="2251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box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Μια πρακτική εργαλειοθήκη για το σχεδιασμό, την υλοποίηση και τη βελτίωση της CSL.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Έτοιμο</a:t>
            </a:r>
            <a:r>
              <a:rPr lang="en-US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να ενσωματωθεί στο μάρκετινγκ, τα κοινοτικά έργα και τη διεπιστημονική μάθηση.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50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4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Τι παρέχει αυτό το κεφάλαιο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1" name="Freeform 11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Το κεφάλαιο είναι μια πρακτική εργαλειοθήκη για το σχεδιασμό, την υλοποίηση και τη βελτίωση της CSL.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2735809"/>
            <a:ext cx="16669579" cy="1237307"/>
            <a:chOff x="0" y="0"/>
            <a:chExt cx="22226105" cy="16497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2910068"/>
            <a:ext cx="888806" cy="888806"/>
            <a:chOff x="0" y="0"/>
            <a:chExt cx="1185075" cy="11850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97860" y="3141154"/>
            <a:ext cx="426625" cy="426625"/>
            <a:chOff x="0" y="0"/>
            <a:chExt cx="568833" cy="568833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604649" y="2745343"/>
            <a:ext cx="13867419" cy="1218248"/>
            <a:chOff x="0" y="0"/>
            <a:chExt cx="18489892" cy="16243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800" b="-1718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Σχέδια μαθήματος και διδακτικές ενότητες για το σχεδιασμό δραστηριοτήτων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4228595"/>
            <a:ext cx="16669579" cy="1237307"/>
            <a:chOff x="0" y="0"/>
            <a:chExt cx="22226105" cy="16497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4402846"/>
            <a:ext cx="888806" cy="888806"/>
            <a:chOff x="0" y="0"/>
            <a:chExt cx="1185075" cy="118507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97860" y="4633932"/>
            <a:ext cx="426625" cy="426625"/>
            <a:chOff x="0" y="0"/>
            <a:chExt cx="568833" cy="568833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604649" y="4238130"/>
            <a:ext cx="13867419" cy="1218248"/>
            <a:chOff x="0" y="0"/>
            <a:chExt cx="18489892" cy="16243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800" b="-1718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Αναστοχασμός μαθητών και πόροι σχεδιασμού σταδιοδρομίας για τη σύνδεση της εμπειρίας με την απασχολησιμότητα.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5721372"/>
            <a:ext cx="16669579" cy="1237307"/>
            <a:chOff x="0" y="0"/>
            <a:chExt cx="22226105" cy="164974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5895632"/>
            <a:ext cx="888806" cy="888806"/>
            <a:chOff x="0" y="0"/>
            <a:chExt cx="1185075" cy="118507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97860" y="6126718"/>
            <a:ext cx="426625" cy="426625"/>
            <a:chOff x="0" y="0"/>
            <a:chExt cx="568833" cy="568833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604649" y="5730907"/>
            <a:ext cx="13867419" cy="1218248"/>
            <a:chOff x="0" y="0"/>
            <a:chExt cx="18489892" cy="162433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800" b="-1718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Κατευθυντήριες γραμμές για τη βιώσιμη συνεργασία μεταξύ της βιομηχανίας και της κοινότητας.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7214159"/>
            <a:ext cx="16669579" cy="1237307"/>
            <a:chOff x="0" y="0"/>
            <a:chExt cx="22226105" cy="164974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649730"/>
            </a:xfrm>
            <a:custGeom>
              <a:avLst/>
              <a:gdLst/>
              <a:ahLst/>
              <a:cxnLst/>
              <a:rect l="l" t="t" r="r" b="b"/>
              <a:pathLst>
                <a:path w="22226143" h="164973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501013"/>
                  </a:lnTo>
                  <a:cubicBezTo>
                    <a:pt x="22226143" y="1583182"/>
                    <a:pt x="22159595" y="1649730"/>
                    <a:pt x="22077426" y="1649730"/>
                  </a:cubicBezTo>
                  <a:lnTo>
                    <a:pt x="148717" y="1649730"/>
                  </a:lnTo>
                  <a:cubicBezTo>
                    <a:pt x="66548" y="1649730"/>
                    <a:pt x="0" y="1583182"/>
                    <a:pt x="0" y="150101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7388409"/>
            <a:ext cx="888806" cy="888806"/>
            <a:chOff x="0" y="0"/>
            <a:chExt cx="1185075" cy="11850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85037" cy="1185037"/>
            </a:xfrm>
            <a:custGeom>
              <a:avLst/>
              <a:gdLst/>
              <a:ahLst/>
              <a:cxnLst/>
              <a:rect l="l" t="t" r="r" b="b"/>
              <a:pathLst>
                <a:path w="1185037" h="1185037">
                  <a:moveTo>
                    <a:pt x="0" y="592582"/>
                  </a:moveTo>
                  <a:cubicBezTo>
                    <a:pt x="0" y="265303"/>
                    <a:pt x="265303" y="0"/>
                    <a:pt x="592582" y="0"/>
                  </a:cubicBezTo>
                  <a:cubicBezTo>
                    <a:pt x="919861" y="0"/>
                    <a:pt x="1185037" y="265303"/>
                    <a:pt x="1185037" y="592582"/>
                  </a:cubicBezTo>
                  <a:cubicBezTo>
                    <a:pt x="1185037" y="919861"/>
                    <a:pt x="919734" y="1185037"/>
                    <a:pt x="592582" y="1185037"/>
                  </a:cubicBezTo>
                  <a:cubicBezTo>
                    <a:pt x="265430" y="1185037"/>
                    <a:pt x="0" y="919734"/>
                    <a:pt x="0" y="59258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97860" y="7619495"/>
            <a:ext cx="426625" cy="426625"/>
            <a:chOff x="0" y="0"/>
            <a:chExt cx="568833" cy="568833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568833" cy="568833"/>
            </a:xfrm>
            <a:custGeom>
              <a:avLst/>
              <a:gdLst/>
              <a:ahLst/>
              <a:cxnLst/>
              <a:rect l="l" t="t" r="r" b="b"/>
              <a:pathLst>
                <a:path w="568833" h="568833">
                  <a:moveTo>
                    <a:pt x="0" y="0"/>
                  </a:moveTo>
                  <a:lnTo>
                    <a:pt x="568833" y="0"/>
                  </a:lnTo>
                  <a:lnTo>
                    <a:pt x="568833" y="568833"/>
                  </a:lnTo>
                  <a:lnTo>
                    <a:pt x="0" y="568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604649" y="7223684"/>
            <a:ext cx="13867419" cy="1218248"/>
            <a:chOff x="0" y="0"/>
            <a:chExt cx="18489892" cy="162433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489898" cy="1624329"/>
            </a:xfrm>
            <a:custGeom>
              <a:avLst/>
              <a:gdLst/>
              <a:ahLst/>
              <a:cxnLst/>
              <a:rect l="l" t="t" r="r" b="b"/>
              <a:pathLst>
                <a:path w="18489898" h="1624329">
                  <a:moveTo>
                    <a:pt x="0" y="0"/>
                  </a:moveTo>
                  <a:lnTo>
                    <a:pt x="18489898" y="0"/>
                  </a:lnTo>
                  <a:lnTo>
                    <a:pt x="18489898" y="1624329"/>
                  </a:lnTo>
                  <a:lnTo>
                    <a:pt x="0" y="162432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1800" b="-1718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489892" cy="16719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Παραδείγματα δείχνουν πώς η CSL μπορεί να ενσωματωθεί στο μάρκετινγκ, στα κοινοτικά έργα και στη διεπιστημονική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50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4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Λογική ενότητας διδασκαλίας 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559416"/>
            <a:ext cx="2964818" cy="3999814"/>
            <a:chOff x="0" y="0"/>
            <a:chExt cx="3953091" cy="5333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0178" y="2922651"/>
            <a:ext cx="1292600" cy="1292600"/>
            <a:chOff x="0" y="0"/>
            <a:chExt cx="1723466" cy="1723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78781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9500" y="4491723"/>
            <a:ext cx="253395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Προσδιορίστε την ανάγκη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3741906" y="3568951"/>
            <a:ext cx="480431" cy="3980755"/>
            <a:chOff x="0" y="0"/>
            <a:chExt cx="640575" cy="5307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240263" y="3559416"/>
            <a:ext cx="2964818" cy="3999814"/>
            <a:chOff x="0" y="0"/>
            <a:chExt cx="3953091" cy="53330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76368" y="2922651"/>
            <a:ext cx="1292600" cy="1292600"/>
            <a:chOff x="0" y="0"/>
            <a:chExt cx="1723466" cy="172346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04971" y="2951245"/>
            <a:ext cx="1235402" cy="1235402"/>
            <a:chOff x="0" y="0"/>
            <a:chExt cx="1647203" cy="164720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455690" y="4491723"/>
            <a:ext cx="2533955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Σχεδιαστικό έργο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7168096" y="3568951"/>
            <a:ext cx="480431" cy="3980755"/>
            <a:chOff x="0" y="0"/>
            <a:chExt cx="640575" cy="53076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66453" y="3559416"/>
            <a:ext cx="2964818" cy="3999814"/>
            <a:chOff x="0" y="0"/>
            <a:chExt cx="3953091" cy="53330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02558" y="2922651"/>
            <a:ext cx="1292600" cy="1292600"/>
            <a:chOff x="0" y="0"/>
            <a:chExt cx="1723466" cy="172346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7881890" y="4491723"/>
            <a:ext cx="253395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Ενεργήστε με τον συνεργάτη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10594286" y="3568951"/>
            <a:ext cx="480431" cy="3980755"/>
            <a:chOff x="0" y="0"/>
            <a:chExt cx="640575" cy="53076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92644" y="3559416"/>
            <a:ext cx="2964818" cy="3999814"/>
            <a:chOff x="0" y="0"/>
            <a:chExt cx="3953091" cy="533308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928748" y="2922651"/>
            <a:ext cx="1292600" cy="1292600"/>
            <a:chOff x="0" y="0"/>
            <a:chExt cx="1723466" cy="172346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957352" y="2951245"/>
            <a:ext cx="1235402" cy="1235402"/>
            <a:chOff x="0" y="0"/>
            <a:chExt cx="1647203" cy="164720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1308070" y="4491723"/>
            <a:ext cx="253395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Αναστοχασμός &amp; αξιολόγηση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7" name="Freeform 47"/>
          <p:cNvSpPr/>
          <p:nvPr/>
        </p:nvSpPr>
        <p:spPr>
          <a:xfrm>
            <a:off x="14100777" y="5143500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8" name="Group 48"/>
          <p:cNvGrpSpPr/>
          <p:nvPr/>
        </p:nvGrpSpPr>
        <p:grpSpPr>
          <a:xfrm>
            <a:off x="14020476" y="3568951"/>
            <a:ext cx="480431" cy="3980755"/>
            <a:chOff x="0" y="0"/>
            <a:chExt cx="640575" cy="530767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518834" y="3559416"/>
            <a:ext cx="2964818" cy="3999814"/>
            <a:chOff x="0" y="0"/>
            <a:chExt cx="3953091" cy="533308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5354938" y="2922651"/>
            <a:ext cx="1292600" cy="1292600"/>
            <a:chOff x="0" y="0"/>
            <a:chExt cx="1723466" cy="172346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5383542" y="2951245"/>
            <a:ext cx="1235402" cy="1235402"/>
            <a:chOff x="0" y="0"/>
            <a:chExt cx="1647203" cy="1647203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4734270" y="4491723"/>
            <a:ext cx="253395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Παρουσιάστε αποδεικτικά στοιχεία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59" name="Group 59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2200688" cy="1098138"/>
            </a:xfrm>
            <a:custGeom>
              <a:avLst/>
              <a:gdLst/>
              <a:ahLst/>
              <a:cxnLst/>
              <a:rect l="l" t="t" r="r" b="b"/>
              <a:pathLst>
                <a:path w="22200688" h="1098138">
                  <a:moveTo>
                    <a:pt x="0" y="0"/>
                  </a:moveTo>
                  <a:lnTo>
                    <a:pt x="22200688" y="0"/>
                  </a:lnTo>
                  <a:lnTo>
                    <a:pt x="22200688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3922" b="-343922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47625"/>
              <a:ext cx="22200692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1"/>
                </a:lnSpc>
              </a:pPr>
              <a:r>
                <a:rPr lang="el-GR" sz="1951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Χρησιμοποιήστε αυτήν την ακολουθία ως αρθρωτό πρότυπο σε οποιονδήποτε κλάδο.</a:t>
              </a:r>
              <a:endParaRPr lang="en-US" sz="1951" i="1" dirty="0">
                <a:solidFill>
                  <a:srgbClr val="5A6B7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ΕΝΟΤΗΤΑ 1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Προσδιορισμός των αναγκών της κοινότητας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Μετατρέποντας την παρατήρηση σε μαθησιακή εργασία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Το πρώτο πρακτικό καθήκον δεν είναι να «λύσουμε» αλλά να κατανοήσουμε την πραγματική ανάγκη.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Ξεκινήστε με μια συζήτηση στην τάξη για τις ανάγκες της κοινότητας ή του οργανισμού.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περιπάτους στην κοινότητα, παρατήρηση ή συνεντεύξεις με ενδιαφερόμενα μέρη.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Συλλέξτε δεδομένα μέσω σύντομων ερευνών, ανεπίσημων συνομιλιών ή έρευνας γραφείου.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Ορίστε ένα συγκεκριμένο πρόβλημα που είναι ρεαλιστικό για τη δράση των μαθητών.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se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Παρουσιάστε το πρόβλημα και εξηγήστε τη συνάφειά του με τον συνεργάτη και το μάθημα.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ΕΝΟΤΗΤΑ 2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Σχεδιάζοντας ένα έργο 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Από τον ορισμό του προβλήματος σε ένα εφικτό σχέδιο έργου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Ένα έργο CSL είναι ένας σχεδιασμός διδασκαλίας, όχι μόνο μια εθελοντική δραστηριότητα.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Συνδέστε την ανάγκη του συνεργάτη με τα μαθησιακά αποτελέσματα του μαθήματος.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Καθορίστε τους στόχους, τις δραστηριότητες, τους ρόλους, τα αποτελέσματα και τους δείκτες του έργου.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alend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Δημιουργήστε ένα απλό χρονοδιάγραμμα με ορόσημα και σημεία σχολίων συνεργατών.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Αποσαφήνιση ηθικών ζητημάτων, ευθυνών και διαύλων επικοινωνίας.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Προετοιμάστε κριτήρια για την αξιολόγηση τόσο της διαδικασίας όσο και του αποτελέσματος.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ΕΝΟΤΗΤΑ 3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Εφαρμογή και συνεργασία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Διαχείριση δράσης σε πραγματικές συνθήκες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εφαρμογή αναπτύσσει την προσαρμοστικότητα, την ομαδική εργασία και την επαγγελματική συμπεριφορά.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συνεργάζονται με τον συνεργάτη σε συμφωνημένες εργασίες και παραδοτέα.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δάσκαλοι παρακολουθούν την πρόοδο μέσω σημείων ελέγχου και καθοδήγησης.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συνεργάτες παρέχουν πληροφορίες σχετικά με τα συμφραζόμενα, σχόλια και επαγγελματικές προσδοκίες.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wi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προσαρμόζουν τα σχέδια όταν εμφανίζονται περιορισμοί στον πραγματικό κόσμο.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monito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ψηφιακά εργαλεία μπορούν να υποστηρίξουν τον συντονισμό, την τεκμηρίωση και την ομαδική εργασία.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ΕΝΟΤΗΤΑ 4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Αναστοχασμός, αξιολόγηση και παρουσίαση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Μετατροπή της εμπειρίας σε μαθησιακά στοιχεία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Ο προβληματισμός είναι όπου η πρακτική δραστηριότητα γίνεται μάθηση σταδιοδρομίας.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γράφουν ημερολόγια αναστοχασμού ή σύντομες εργασίες προβληματισμού.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αξιολόγηση από ομοτίμους βοηθά στον προσδιορισμό της συνεισφοράς και της ποιότητας της ομαδικής εργασίας.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σχόλια της κοινότητας ή των εταίρων αποτυπώνουν τη συνάφεια και τον αντίκτυπο του έργου.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αναλύουν εάν οι στόχοι επιτεύχθηκαν.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se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τελικές παρουσιάσεις κοινοποιούν τα αποτελέσματα, τα διδάγματα και τις συστάσεις.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50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4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Ενδεικτικές περιπτωσιολογικές μελέτες </a:t>
            </a:r>
            <a:r>
              <a:rPr lang="en-US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Παραδείγματα που μπορούν να προσαρμοστούν σε διαφορετικά μαθήματα</a:t>
              </a:r>
              <a:endParaRPr lang="en-US" sz="2026" i="1" dirty="0">
                <a:solidFill>
                  <a:schemeClr val="tx2">
                    <a:lumMod val="20000"/>
                    <a:lumOff val="80000"/>
                  </a:schemeClr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Οι μελέτες περιπτώσεων βοηθούν τους εκπαιδευτικούς να φανταστούν την πρακτική μεταφορά στον δικό τους κλάδο.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1220152"/>
            <a:chOff x="0" y="0"/>
            <a:chExt cx="22226105" cy="16268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871642" cy="871642"/>
            <a:chOff x="0" y="0"/>
            <a:chExt cx="1162190" cy="11621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93403" y="3205324"/>
            <a:ext cx="418386" cy="418386"/>
            <a:chOff x="0" y="0"/>
            <a:chExt cx="557848" cy="557848"/>
          </a:xfrm>
        </p:grpSpPr>
        <p:sp>
          <p:nvSpPr>
            <p:cNvPr id="23" name="Freeform 23" descr="/home/claude/work/icons/leaf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1" b="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587485" y="2931071"/>
            <a:ext cx="1388458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Περιβαλλοντική βιωσιμότητα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587485" y="3388262"/>
            <a:ext cx="13884583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Μείωση απορριμμάτων, εκστρατείες ευαισθητοποίησης και σταθμοί ανακύκλωσης.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814073" y="4280068"/>
            <a:ext cx="16669579" cy="1220152"/>
            <a:chOff x="0" y="0"/>
            <a:chExt cx="22226105" cy="162687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66774" y="4454319"/>
            <a:ext cx="871642" cy="871642"/>
            <a:chOff x="0" y="0"/>
            <a:chExt cx="1162190" cy="11621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93403" y="4680947"/>
            <a:ext cx="418386" cy="418386"/>
            <a:chOff x="0" y="0"/>
            <a:chExt cx="557848" cy="557848"/>
          </a:xfrm>
        </p:grpSpPr>
        <p:sp>
          <p:nvSpPr>
            <p:cNvPr id="31" name="Freeform 31" descr="/home/claude/work/icons/book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1" b="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587485" y="4406694"/>
            <a:ext cx="1388458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Εκπαιδευτική υποστήριξη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2587485" y="4863884"/>
            <a:ext cx="13884583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Φροντιστήρια, καθοδήγηση και υποστήριξη ανάγνωσης για μικρότερους μαθητές.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4" name="Group 34"/>
          <p:cNvGrpSpPr/>
          <p:nvPr/>
        </p:nvGrpSpPr>
        <p:grpSpPr>
          <a:xfrm>
            <a:off x="814073" y="5755691"/>
            <a:ext cx="16669579" cy="1220152"/>
            <a:chOff x="0" y="0"/>
            <a:chExt cx="22226105" cy="162687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66774" y="5929941"/>
            <a:ext cx="871642" cy="871642"/>
            <a:chOff x="0" y="0"/>
            <a:chExt cx="1162190" cy="116219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93403" y="6156569"/>
            <a:ext cx="418386" cy="418386"/>
            <a:chOff x="0" y="0"/>
            <a:chExt cx="557848" cy="557848"/>
          </a:xfrm>
        </p:grpSpPr>
        <p:sp>
          <p:nvSpPr>
            <p:cNvPr id="39" name="Freeform 39" descr="/home/claude/work/icons/heart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1" b="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587485" y="5882316"/>
            <a:ext cx="1388458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Δημόσια υγεία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2587485" y="6339507"/>
            <a:ext cx="13884583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Εργαστήρια, εκστρατείες ενημέρωσης για την υγεία και προληπτικής ευαισθητοποίησης.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814073" y="7231313"/>
            <a:ext cx="16669579" cy="1220152"/>
            <a:chOff x="0" y="0"/>
            <a:chExt cx="22226105" cy="162687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626870"/>
            </a:xfrm>
            <a:custGeom>
              <a:avLst/>
              <a:gdLst/>
              <a:ahLst/>
              <a:cxnLst/>
              <a:rect l="l" t="t" r="r" b="b"/>
              <a:pathLst>
                <a:path w="22226143" h="1626870">
                  <a:moveTo>
                    <a:pt x="0" y="148717"/>
                  </a:moveTo>
                  <a:cubicBezTo>
                    <a:pt x="0" y="66548"/>
                    <a:pt x="66548" y="0"/>
                    <a:pt x="148717" y="0"/>
                  </a:cubicBezTo>
                  <a:lnTo>
                    <a:pt x="22077426" y="0"/>
                  </a:lnTo>
                  <a:cubicBezTo>
                    <a:pt x="22159595" y="0"/>
                    <a:pt x="22226143" y="66548"/>
                    <a:pt x="22226143" y="148717"/>
                  </a:cubicBezTo>
                  <a:lnTo>
                    <a:pt x="22226143" y="1478153"/>
                  </a:lnTo>
                  <a:cubicBezTo>
                    <a:pt x="22226143" y="1560322"/>
                    <a:pt x="22159595" y="1626870"/>
                    <a:pt x="22077426" y="1626870"/>
                  </a:cubicBezTo>
                  <a:lnTo>
                    <a:pt x="148717" y="1626870"/>
                  </a:lnTo>
                  <a:cubicBezTo>
                    <a:pt x="66548" y="1626870"/>
                    <a:pt x="0" y="1560322"/>
                    <a:pt x="0" y="147815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7405564"/>
            <a:ext cx="871642" cy="871642"/>
            <a:chOff x="0" y="0"/>
            <a:chExt cx="1162190" cy="116219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62177" cy="1162177"/>
            </a:xfrm>
            <a:custGeom>
              <a:avLst/>
              <a:gdLst/>
              <a:ahLst/>
              <a:cxnLst/>
              <a:rect l="l" t="t" r="r" b="b"/>
              <a:pathLst>
                <a:path w="1162177" h="1162177">
                  <a:moveTo>
                    <a:pt x="0" y="581152"/>
                  </a:moveTo>
                  <a:cubicBezTo>
                    <a:pt x="0" y="260223"/>
                    <a:pt x="260223" y="0"/>
                    <a:pt x="581152" y="0"/>
                  </a:cubicBezTo>
                  <a:cubicBezTo>
                    <a:pt x="902081" y="0"/>
                    <a:pt x="1162177" y="260223"/>
                    <a:pt x="1162177" y="581152"/>
                  </a:cubicBezTo>
                  <a:cubicBezTo>
                    <a:pt x="1162177" y="902081"/>
                    <a:pt x="902081" y="1162177"/>
                    <a:pt x="581152" y="1162177"/>
                  </a:cubicBezTo>
                  <a:cubicBezTo>
                    <a:pt x="260223" y="1162177"/>
                    <a:pt x="0" y="902081"/>
                    <a:pt x="0" y="58115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93403" y="7632192"/>
            <a:ext cx="418386" cy="418386"/>
            <a:chOff x="0" y="0"/>
            <a:chExt cx="557848" cy="5578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57911" cy="557911"/>
            </a:xfrm>
            <a:custGeom>
              <a:avLst/>
              <a:gdLst/>
              <a:ahLst/>
              <a:cxnLst/>
              <a:rect l="l" t="t" r="r" b="b"/>
              <a:pathLst>
                <a:path w="557911" h="557911">
                  <a:moveTo>
                    <a:pt x="0" y="0"/>
                  </a:moveTo>
                  <a:lnTo>
                    <a:pt x="557911" y="0"/>
                  </a:lnTo>
                  <a:lnTo>
                    <a:pt x="557911" y="557911"/>
                  </a:lnTo>
                  <a:lnTo>
                    <a:pt x="0" y="5579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1" b="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2587485" y="7357939"/>
            <a:ext cx="1388458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Μάρκετινγκ με τη </a:t>
            </a:r>
            <a:r>
              <a: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587485" y="7815129"/>
            <a:ext cx="13884583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Εκστρατείες για ΜΚΟ, κοινωνικές επιχειρήσεις ή τοπικούς επιχειρηματίες.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ΠΑΡΆΔΕΙΓΜΑ ΠΕΡΊΠΤΩΣΗΣ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Μάρκετινγκ με προσέγγιση 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Ένα πρακτικό παράδειγμα μαθήματος από τη Σλοβενία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Το μάθημα γίνεται γέφυρα μεταξύ των ακαδημαϊκών εννοιών και των πραγματικών αναγκών της αγοράς.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εφαρμόζουν τη θεωρία του μάρκετινγκ στις προκλήσεις που αντιμετωπίζουν οι τοπικοί οργανισμοί.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εταίροι μπορεί να περιλαμβάνουν ΜΚΟ, κοινωνικές επιχειρήσεις και τοπικούς επιχειρηματίες.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δραστηριότητες μπορεί να περιλαμβάνουν ανάλυση αγοράς, σχεδιασμό καμπάνιας, ψηφιακό περιεχόμενο και αξιολόγηση.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Μέντορες από το πανεπιστήμιο και τον οργανισμό-εταίρο υποστηρίζουν τις φοιτητικές ομάδες.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αξιολόγηση μπορεί να περιλαμβάνει συμμετοχή, ποιότητα λύσης, προβληματισμό και παρουσίαση.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2783" y="0"/>
            <a:ext cx="18560783" cy="10513120"/>
          </a:xfrm>
          <a:custGeom>
            <a:avLst/>
            <a:gdLst/>
            <a:ahLst/>
            <a:cxnLst/>
            <a:rect l="l" t="t" r="r" b="b"/>
            <a:pathLst>
              <a:path w="18560783" h="10513120">
                <a:moveTo>
                  <a:pt x="0" y="0"/>
                </a:moveTo>
                <a:lnTo>
                  <a:pt x="18560783" y="0"/>
                </a:lnTo>
                <a:lnTo>
                  <a:pt x="18560783" y="10513120"/>
                </a:lnTo>
                <a:lnTo>
                  <a:pt x="0" y="105131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9000"/>
            </a:blip>
            <a:stretch>
              <a:fillRect t="-14891" b="-295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ΥΛΙΚΟ</a:t>
              </a:r>
              <a:r>
                <a:rPr lang="en-US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ΓΙΑ ΤΟΥΣ ΜΑΘΗΤΕΣ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Καθοδήγηση των μαθητών από την εμπειρία στην αυτογνωσία</a:t>
              </a:r>
              <a:endParaRPr lang="en-US" sz="2026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Οι μαθητές χρειάζονται δομημένες ερωτήσεις, όχι μόνο ένα γενικό αίτημα για «προβληματισμό».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προτροπές αναστοχασμού βοηθούν τους μαθητές να αναλύσουν τις δεξιότητες και τις ικανότητες που αναπτύχθηκαν μέσω της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περιοδικά ενθαρρύνουν τους μαθητές να καταγράφουν προκλήσεις, αποφάσεις και στιγμές μάθησης.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ομαδικές συζητήσεις υποστηρίζουν τη μάθηση από ομοτίμους και την εποικοδομητική ανατροφοδότηση.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aw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ανατροφοδότηση μέντορα και συνεργάτη συνδέει τη συμπεριφορά των μαθητών με τα επαγγελματικά πρότυπα.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αναστοχασμός θα πρέπει να προγραμματίζεται πριν, κατά τη διάρκεια και μετά τη δραστηριότητα της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Πηγές αναστοχασμού μαθητών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ΥΛΙΚΟ ΓΙΑ ΤΟΥΣ ΜΑΘΗΤΕΣ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Πόροι σχεδιασμού σταδιοδρομίας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Σύνδεση της CSL με την απασχολησιμότητα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Η CSL γίνεται εξέλιξη σταδιοδρομίας όταν οι μαθητές μπορούν να ονομάσουν, να αποδείξουν και να επικοινωνήσουν τις δεξιότητές τους.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μεταφράζουν την εμπειρία της CSL σε αφηγήσεις σταδιοδρομίας για βιογραφικά σημειώματα και συνεντεύξεις.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αυτοαξιολόγηση δεξιοτήτων βοηθά στον εντοπισμό στοιχείων επικοινωνίας, ομαδικής εργασίας και επίλυσης προβλημάτων.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αναστοχασμός σταδιοδρομίας συνδέει αξίες, ενδιαφέροντα και φιλοδοξίες με πραγματικές εμπειρίες.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box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επαγγελματικά χαρτοφυλάκια τεκμηριώνουν τα αποτελέσματα, την ανατροφοδότηση και τις ικανότητες.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εργαστήρια ή οι διαβουλεύσεις βοηθούν τους μαθητές να μετατρέψουν την εμπειρία σε στόχους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ΣΥΝΕΡΓΑΣΙΕΣ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Κατευθυντήριες γραμμές της σύμπραξης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Οικοδόμηση συνεργασίας με τη βιομηχανία και τους κοινοτικούς φορείς</a:t>
              </a:r>
              <a:endParaRPr lang="en-US" sz="2026" i="1" dirty="0">
                <a:solidFill>
                  <a:srgbClr val="FFFFFF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8378" b="-23837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9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Οι καλές συνεργασίες σχεδιάζονται, διατηρούνται και αξιολογούνται.</a:t>
              </a:r>
              <a:endParaRPr lang="en-US" sz="19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Προσδιορίστε συνεργάτες των οποίων οι ανάγκες ταιριάζουν με τα αποτελέσματα των μαθημάτων και την ικανότητα των μαθητών.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Αποσαφηνίστε τους ρόλους, τις προσδοκίες, τα κανάλια επικοινωνίας και τα χρονοδιαγράμματα.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απλές συμφωνίες ή μνημόνια για να ορίσετε τις ευθύνες.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Προετοιμάστε τους συνεργάτες για ανατροφοδότηση, καθοδήγηση και αξιολόγηση.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4970" b="-2549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Διατηρήστε σχέσεις πέρα από έναν κύκλο έργου μέσω παρακολούθησης και κοινής μάθησης.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50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4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6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4"/>
              </a:lnSpc>
            </a:pPr>
            <a:r>
              <a:rPr lang="el-GR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Πρακτικός κατάλογος ελέγχου για εκπαιδευτικούς</a:t>
            </a:r>
            <a:endParaRPr lang="en-US" sz="42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Πριν ξεκινήσετε μια δραστηριότητα CSL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8138427" cy="1125436"/>
            <a:chOff x="0" y="0"/>
            <a:chExt cx="10851236" cy="15005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0686" y="3092634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9128" y="3271076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90373" y="2882608"/>
            <a:ext cx="6678054" cy="1106376"/>
            <a:chOff x="0" y="0"/>
            <a:chExt cx="8904072" cy="147516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Καθορισμός μαθησιακών αποτελεσμάτων και ικανοτήτων-στόχων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45235" y="2873083"/>
            <a:ext cx="8138427" cy="1125436"/>
            <a:chOff x="0" y="0"/>
            <a:chExt cx="10851236" cy="15005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848" y="3092634"/>
            <a:ext cx="686333" cy="686333"/>
            <a:chOff x="0" y="0"/>
            <a:chExt cx="915111" cy="9151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80289" y="3271076"/>
            <a:ext cx="329441" cy="329441"/>
            <a:chOff x="0" y="0"/>
            <a:chExt cx="439255" cy="439255"/>
          </a:xfrm>
        </p:grpSpPr>
        <p:sp>
          <p:nvSpPr>
            <p:cNvPr id="23" name="Freeform 2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521534" y="2882608"/>
            <a:ext cx="6678054" cy="1106376"/>
            <a:chOff x="0" y="0"/>
            <a:chExt cx="8904072" cy="147516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Επιλέξτε μια αυθεντική αλλά διαχειρίσιμη ανάγκη συνεργάτη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4226538"/>
            <a:ext cx="8138427" cy="1125436"/>
            <a:chOff x="0" y="0"/>
            <a:chExt cx="10851236" cy="150058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0686" y="4446089"/>
            <a:ext cx="686333" cy="686333"/>
            <a:chOff x="0" y="0"/>
            <a:chExt cx="915111" cy="9151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9128" y="4624530"/>
            <a:ext cx="329441" cy="329441"/>
            <a:chOff x="0" y="0"/>
            <a:chExt cx="439255" cy="439255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990373" y="4236063"/>
            <a:ext cx="6678054" cy="1106376"/>
            <a:chOff x="0" y="0"/>
            <a:chExt cx="8904072" cy="147516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Προετοιμάστε τους μαθητές για ηθική, ρόλους και προσδοκίες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45235" y="4226538"/>
            <a:ext cx="8138427" cy="1125436"/>
            <a:chOff x="0" y="0"/>
            <a:chExt cx="10851236" cy="150058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601848" y="4446089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80289" y="4624530"/>
            <a:ext cx="329441" cy="329441"/>
            <a:chOff x="0" y="0"/>
            <a:chExt cx="439255" cy="439255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521534" y="4236063"/>
            <a:ext cx="6678054" cy="1106376"/>
            <a:chOff x="0" y="0"/>
            <a:chExt cx="8904072" cy="147516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Συμφωνήστε σχετικά με τα παραδοτέα, τα ορόσημα και τα σημεία ανατροφοδότησης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5579993"/>
            <a:ext cx="8138427" cy="1125436"/>
            <a:chOff x="0" y="0"/>
            <a:chExt cx="10851236" cy="150058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70686" y="5799544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49128" y="5977985"/>
            <a:ext cx="329441" cy="329441"/>
            <a:chOff x="0" y="0"/>
            <a:chExt cx="439255" cy="439255"/>
          </a:xfrm>
        </p:grpSpPr>
        <p:sp>
          <p:nvSpPr>
            <p:cNvPr id="50" name="Freeform 5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990373" y="5589518"/>
            <a:ext cx="6678054" cy="1106376"/>
            <a:chOff x="0" y="0"/>
            <a:chExt cx="8904072" cy="147516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Ενσωματώστε τον προβληματισμό πριν, κατά τη διάρκεια και μετά τη δράση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345235" y="5579993"/>
            <a:ext cx="8138427" cy="1125436"/>
            <a:chOff x="0" y="0"/>
            <a:chExt cx="10851236" cy="150058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01848" y="5799544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780289" y="5977985"/>
            <a:ext cx="329441" cy="329441"/>
            <a:chOff x="0" y="0"/>
            <a:chExt cx="439255" cy="439255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521534" y="5589518"/>
            <a:ext cx="6678054" cy="1106376"/>
            <a:chOff x="0" y="0"/>
            <a:chExt cx="8904072" cy="147516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τη διαδικασία, το προϊόν, την ομαδική εργασία και τον προβληματισμό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4073" y="6933448"/>
            <a:ext cx="8138427" cy="1125436"/>
            <a:chOff x="0" y="0"/>
            <a:chExt cx="10851236" cy="150058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70686" y="7152999"/>
            <a:ext cx="686333" cy="686333"/>
            <a:chOff x="0" y="0"/>
            <a:chExt cx="915111" cy="915111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249128" y="7331440"/>
            <a:ext cx="329441" cy="329441"/>
            <a:chOff x="0" y="0"/>
            <a:chExt cx="439255" cy="439255"/>
          </a:xfrm>
        </p:grpSpPr>
        <p:sp>
          <p:nvSpPr>
            <p:cNvPr id="68" name="Freeform 6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990373" y="6942973"/>
            <a:ext cx="6678054" cy="1106376"/>
            <a:chOff x="0" y="0"/>
            <a:chExt cx="8904072" cy="147516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Συλλέξτε σχόλια από συνεργάτες και μαθητές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9345235" y="6933448"/>
            <a:ext cx="8138427" cy="1125436"/>
            <a:chOff x="0" y="0"/>
            <a:chExt cx="10851236" cy="1500581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9601848" y="7152999"/>
            <a:ext cx="686333" cy="686333"/>
            <a:chOff x="0" y="0"/>
            <a:chExt cx="915111" cy="915111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0289" y="7331440"/>
            <a:ext cx="329441" cy="329441"/>
            <a:chOff x="0" y="0"/>
            <a:chExt cx="439255" cy="439255"/>
          </a:xfrm>
        </p:grpSpPr>
        <p:sp>
          <p:nvSpPr>
            <p:cNvPr id="77" name="Freeform 7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0521534" y="6942973"/>
            <a:ext cx="6678054" cy="1106376"/>
            <a:chOff x="0" y="0"/>
            <a:chExt cx="8904072" cy="1475168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Τεκμηρίωση αποδεικτικών στοιχείων για χαρτοφυλάκια ή μικροδιαπιστευτήρια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814073" y="8286902"/>
            <a:ext cx="8138427" cy="1125436"/>
            <a:chOff x="0" y="0"/>
            <a:chExt cx="10851236" cy="150058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70686" y="8506454"/>
            <a:ext cx="686333" cy="686333"/>
            <a:chOff x="0" y="0"/>
            <a:chExt cx="915111" cy="915111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249128" y="8684895"/>
            <a:ext cx="329441" cy="329441"/>
            <a:chOff x="0" y="0"/>
            <a:chExt cx="439255" cy="439255"/>
          </a:xfrm>
        </p:grpSpPr>
        <p:sp>
          <p:nvSpPr>
            <p:cNvPr id="86" name="Freeform 8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990373" y="8296437"/>
            <a:ext cx="6678054" cy="1106376"/>
            <a:chOff x="0" y="0"/>
            <a:chExt cx="8904072" cy="147516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Επανεξετάστε τη δραστηριότητα και βελτιώστε τον επόμενο κύκλο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9345235" y="8286902"/>
            <a:ext cx="8138427" cy="1125436"/>
            <a:chOff x="0" y="0"/>
            <a:chExt cx="10851236" cy="1500581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0851135" cy="1500505"/>
            </a:xfrm>
            <a:custGeom>
              <a:avLst/>
              <a:gdLst/>
              <a:ahLst/>
              <a:cxnLst/>
              <a:rect l="l" t="t" r="r" b="b"/>
              <a:pathLst>
                <a:path w="10851135" h="1500505">
                  <a:moveTo>
                    <a:pt x="0" y="130302"/>
                  </a:moveTo>
                  <a:cubicBezTo>
                    <a:pt x="0" y="58293"/>
                    <a:pt x="58293" y="0"/>
                    <a:pt x="130302" y="0"/>
                  </a:cubicBezTo>
                  <a:lnTo>
                    <a:pt x="10720832" y="0"/>
                  </a:lnTo>
                  <a:cubicBezTo>
                    <a:pt x="10792841" y="0"/>
                    <a:pt x="10851135" y="58293"/>
                    <a:pt x="10851135" y="130302"/>
                  </a:cubicBezTo>
                  <a:lnTo>
                    <a:pt x="10851135" y="1370203"/>
                  </a:lnTo>
                  <a:cubicBezTo>
                    <a:pt x="10851135" y="1442212"/>
                    <a:pt x="10792841" y="1500505"/>
                    <a:pt x="10720832" y="1500505"/>
                  </a:cubicBezTo>
                  <a:lnTo>
                    <a:pt x="130302" y="1500505"/>
                  </a:lnTo>
                  <a:cubicBezTo>
                    <a:pt x="58293" y="1500632"/>
                    <a:pt x="0" y="1442212"/>
                    <a:pt x="0" y="137020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9601848" y="8506454"/>
            <a:ext cx="686333" cy="686333"/>
            <a:chOff x="0" y="0"/>
            <a:chExt cx="915111" cy="915111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9780289" y="8684895"/>
            <a:ext cx="329441" cy="329441"/>
            <a:chOff x="0" y="0"/>
            <a:chExt cx="439255" cy="439255"/>
          </a:xfrm>
        </p:grpSpPr>
        <p:sp>
          <p:nvSpPr>
            <p:cNvPr id="95" name="Freeform 9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0521534" y="8296437"/>
            <a:ext cx="6678054" cy="1106376"/>
            <a:chOff x="0" y="0"/>
            <a:chExt cx="8904072" cy="1475168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8904068" cy="1475165"/>
            </a:xfrm>
            <a:custGeom>
              <a:avLst/>
              <a:gdLst/>
              <a:ahLst/>
              <a:cxnLst/>
              <a:rect l="l" t="t" r="r" b="b"/>
              <a:pathLst>
                <a:path w="8904068" h="1475165">
                  <a:moveTo>
                    <a:pt x="0" y="0"/>
                  </a:moveTo>
                  <a:lnTo>
                    <a:pt x="8904068" y="0"/>
                  </a:lnTo>
                  <a:lnTo>
                    <a:pt x="8904068" y="1475165"/>
                  </a:lnTo>
                  <a:lnTo>
                    <a:pt x="0" y="147516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611" b="-6761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38100"/>
              <a:ext cx="8904072" cy="15132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Ανταλλαγή ορθών πρακτικών εντός του οργάνου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21"/>
                </a:lnSpc>
              </a:pPr>
              <a:r>
                <a:rPr lang="el-GR" sz="2100" b="1" spc="45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4</a:t>
              </a:r>
              <a:endParaRPr lang="en-US" sz="2101" b="1" spc="45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6485"/>
                </a:lnSpc>
              </a:pPr>
              <a:r>
                <a:rPr lang="el-GR" sz="5404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Βασικό μήνυμα</a:t>
              </a:r>
              <a:endParaRPr lang="en-US" sz="540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744" b="-41374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21"/>
                </a:lnSpc>
              </a:pPr>
              <a:r>
                <a:rPr lang="el-GR" sz="2101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Μια πρακτική εργαλειοθήκη για την εφαρμογή σε επίπεδο μαθήματος</a:t>
              </a:r>
              <a:endParaRPr lang="en-US" sz="2101" i="1" dirty="0">
                <a:solidFill>
                  <a:srgbClr val="D6EEF6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Ξεκινήστε με μια μικρή αλλά ουσιαστική δραστηριότητα CSL.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δομημένες ενότητες: προσδιορισμός αναγκών, σχεδιασμός έργου, δράση, προβληματισμός και παρουσίαση.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Υποστηρίξτε τους μαθητές με εργαλεία προβληματισμού, σχεδιασμού σταδιοδρομίας και χαρτοφυλακίου.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Αναπτύξτε συνεργασίες μέσω σαφών προσδοκιών και αμοιβαίου οφέλους.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κάθε κύκλο υλοποίησης ως ευκαιρία μάθησης για τον εκπαιδευτικό και το ίδρυμα.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0808"/>
                </a:lnSpc>
              </a:pPr>
              <a:r>
                <a:rPr lang="el-GR" sz="9007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ΕΥΧΑΡΙΣΤΩ</a:t>
              </a:r>
              <a:endParaRPr lang="en-US" sz="9007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62"/>
                </a:lnSpc>
              </a:pPr>
              <a:r>
                <a:rPr lang="el-GR" sz="2551" dirty="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Για τη διερεύνηση της Υπηρεσίας Σταδιοδρομίας-Μάθησης με την ΕΛΙΞ</a:t>
              </a:r>
              <a:endParaRPr lang="en-US" sz="2551" dirty="0">
                <a:solidFill>
                  <a:srgbClr val="D6EEF6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16564" y="4962211"/>
            <a:ext cx="6839763" cy="113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l-GR" sz="2131" b="1" dirty="0">
                <a:solidFill>
                  <a:srgbClr val="000000"/>
                </a:solidFill>
                <a:latin typeface="Aptos" panose="020B0004020202020204" pitchFamily="34" charset="0"/>
                <a:ea typeface="Archivo Black"/>
                <a:cs typeface="Archivo Black"/>
                <a:sym typeface="Archivo Black"/>
              </a:rPr>
              <a:t>Εργαλειοθήκη Καθοδήγησης για Εκπαιδευτές ΑΕΙ σχετικά με τη σταδιοδρομία 
Ανάπτυξη μέσω Πρακτικών CSL</a:t>
            </a:r>
            <a:endParaRPr lang="en-US" sz="2131" b="1" dirty="0">
              <a:solidFill>
                <a:srgbClr val="000000"/>
              </a:solidFill>
              <a:latin typeface="Aptos" panose="020B0004020202020204" pitchFamily="34" charset="0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1352</Words>
  <Application>Microsoft Office PowerPoint</Application>
  <PresentationFormat>Custom</PresentationFormat>
  <Paragraphs>204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Montserrat</vt:lpstr>
      <vt:lpstr>Arial</vt:lpstr>
      <vt:lpstr>Calibri (MS) Italics</vt:lpstr>
      <vt:lpstr>Montserrat Bold</vt:lpstr>
      <vt:lpstr>Calibri (MS)</vt:lpstr>
      <vt:lpstr>Calibri (MS) Bold</vt:lpstr>
      <vt:lpstr>Calibri</vt:lpstr>
      <vt:lpstr>Poppins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toolkit_5</dc:title>
  <dc:creator>Kalliopi Evropa</dc:creator>
  <cp:lastModifiedBy>Kalliopi Evropa</cp:lastModifiedBy>
  <cp:revision>2</cp:revision>
  <dcterms:created xsi:type="dcterms:W3CDTF">2006-08-16T00:00:00Z</dcterms:created>
  <dcterms:modified xsi:type="dcterms:W3CDTF">2026-09-17T08:38:52Z</dcterms:modified>
  <dc:identifier>DAHTZdjHb-8</dc:identifier>
</cp:coreProperties>
</file>