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</p:sldIdLst>
  <p:sldSz cx="18288000" cy="10287000"/>
  <p:notesSz cx="6858000" cy="9144000"/>
  <p:embeddedFontLst>
    <p:embeddedFont>
      <p:font typeface="Archivo Black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(MS)" panose="020B0604020202020204" charset="0"/>
      <p:regular r:id="rId24"/>
    </p:embeddedFont>
    <p:embeddedFont>
      <p:font typeface="Calibri (MS) Bold" panose="020B0604020202020204" charset="0"/>
      <p:regular r:id="rId25"/>
    </p:embeddedFont>
    <p:embeddedFont>
      <p:font typeface="Calibri (MS) Italics" panose="020B0604020202020204" charset="0"/>
      <p:regular r:id="rId26"/>
    </p:embeddedFont>
    <p:embeddedFont>
      <p:font typeface="Montserrat" panose="02000505000000020004" pitchFamily="2" charset="0"/>
      <p:regular r:id="rId27"/>
    </p:embeddedFont>
    <p:embeddedFont>
      <p:font typeface="Montserrat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9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8BEAC029-EF7C-4874-A0F1-6F6709653FB6}"/>
    <pc:docChg chg="modSld">
      <pc:chgData name="Liszt-Rohlf Verena" userId="5ad52cf5-6431-4d6a-8e40-c09e5582a93a" providerId="ADAL" clId="{8BEAC029-EF7C-4874-A0F1-6F6709653FB6}" dt="2026-09-02T11:28:31.130" v="171" actId="20577"/>
      <pc:docMkLst>
        <pc:docMk/>
      </pc:docMkLst>
      <pc:sldChg chg="modSp mod">
        <pc:chgData name="Liszt-Rohlf Verena" userId="5ad52cf5-6431-4d6a-8e40-c09e5582a93a" providerId="ADAL" clId="{8BEAC029-EF7C-4874-A0F1-6F6709653FB6}" dt="2026-09-02T11:15:11.786" v="5" actId="20577"/>
        <pc:sldMkLst>
          <pc:docMk/>
          <pc:sldMk cId="0" sldId="259"/>
        </pc:sldMkLst>
        <pc:spChg chg="mod">
          <ac:chgData name="Liszt-Rohlf Verena" userId="5ad52cf5-6431-4d6a-8e40-c09e5582a93a" providerId="ADAL" clId="{8BEAC029-EF7C-4874-A0F1-6F6709653FB6}" dt="2026-09-02T11:15:11.786" v="5" actId="20577"/>
          <ac:spMkLst>
            <pc:docMk/>
            <pc:sldMk cId="0" sldId="259"/>
            <ac:spMk id="41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5:28.246" v="23" actId="20577"/>
        <pc:sldMkLst>
          <pc:docMk/>
          <pc:sldMk cId="0" sldId="261"/>
        </pc:sldMkLst>
        <pc:spChg chg="mod">
          <ac:chgData name="Liszt-Rohlf Verena" userId="5ad52cf5-6431-4d6a-8e40-c09e5582a93a" providerId="ADAL" clId="{8BEAC029-EF7C-4874-A0F1-6F6709653FB6}" dt="2026-09-02T11:15:23.425" v="17" actId="20577"/>
          <ac:spMkLst>
            <pc:docMk/>
            <pc:sldMk cId="0" sldId="261"/>
            <ac:spMk id="3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5:28.246" v="23" actId="20577"/>
          <ac:spMkLst>
            <pc:docMk/>
            <pc:sldMk cId="0" sldId="261"/>
            <ac:spMk id="5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5:40.274" v="31" actId="20577"/>
        <pc:sldMkLst>
          <pc:docMk/>
          <pc:sldMk cId="0" sldId="263"/>
        </pc:sldMkLst>
        <pc:spChg chg="mod">
          <ac:chgData name="Liszt-Rohlf Verena" userId="5ad52cf5-6431-4d6a-8e40-c09e5582a93a" providerId="ADAL" clId="{8BEAC029-EF7C-4874-A0F1-6F6709653FB6}" dt="2026-09-02T11:15:40.274" v="31" actId="20577"/>
          <ac:spMkLst>
            <pc:docMk/>
            <pc:sldMk cId="0" sldId="263"/>
            <ac:spMk id="50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5:58.245" v="49" actId="20577"/>
        <pc:sldMkLst>
          <pc:docMk/>
          <pc:sldMk cId="0" sldId="265"/>
        </pc:sldMkLst>
        <pc:spChg chg="mod">
          <ac:chgData name="Liszt-Rohlf Verena" userId="5ad52cf5-6431-4d6a-8e40-c09e5582a93a" providerId="ADAL" clId="{8BEAC029-EF7C-4874-A0F1-6F6709653FB6}" dt="2026-09-02T11:15:52.735" v="43" actId="20577"/>
          <ac:spMkLst>
            <pc:docMk/>
            <pc:sldMk cId="0" sldId="265"/>
            <ac:spMk id="3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5:58.245" v="49" actId="20577"/>
          <ac:spMkLst>
            <pc:docMk/>
            <pc:sldMk cId="0" sldId="265"/>
            <ac:spMk id="6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6:13.875" v="55" actId="20577"/>
        <pc:sldMkLst>
          <pc:docMk/>
          <pc:sldMk cId="0" sldId="267"/>
        </pc:sldMkLst>
        <pc:spChg chg="mod">
          <ac:chgData name="Liszt-Rohlf Verena" userId="5ad52cf5-6431-4d6a-8e40-c09e5582a93a" providerId="ADAL" clId="{8BEAC029-EF7C-4874-A0F1-6F6709653FB6}" dt="2026-09-02T11:16:13.875" v="55" actId="20577"/>
          <ac:spMkLst>
            <pc:docMk/>
            <pc:sldMk cId="0" sldId="267"/>
            <ac:spMk id="6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6:51.640" v="91" actId="20577"/>
        <pc:sldMkLst>
          <pc:docMk/>
          <pc:sldMk cId="0" sldId="269"/>
        </pc:sldMkLst>
        <pc:spChg chg="mod">
          <ac:chgData name="Liszt-Rohlf Verena" userId="5ad52cf5-6431-4d6a-8e40-c09e5582a93a" providerId="ADAL" clId="{8BEAC029-EF7C-4874-A0F1-6F6709653FB6}" dt="2026-09-02T11:16:33.462" v="63" actId="20577"/>
          <ac:spMkLst>
            <pc:docMk/>
            <pc:sldMk cId="0" sldId="269"/>
            <ac:spMk id="7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6:41.625" v="73" actId="20577"/>
          <ac:spMkLst>
            <pc:docMk/>
            <pc:sldMk cId="0" sldId="269"/>
            <ac:spMk id="4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6:45.518" v="85" actId="20577"/>
          <ac:spMkLst>
            <pc:docMk/>
            <pc:sldMk cId="0" sldId="269"/>
            <ac:spMk id="5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6:51.640" v="91" actId="20577"/>
          <ac:spMkLst>
            <pc:docMk/>
            <pc:sldMk cId="0" sldId="269"/>
            <ac:spMk id="7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7:11.988" v="114" actId="20577"/>
        <pc:sldMkLst>
          <pc:docMk/>
          <pc:sldMk cId="0" sldId="271"/>
        </pc:sldMkLst>
        <pc:spChg chg="mod">
          <ac:chgData name="Liszt-Rohlf Verena" userId="5ad52cf5-6431-4d6a-8e40-c09e5582a93a" providerId="ADAL" clId="{8BEAC029-EF7C-4874-A0F1-6F6709653FB6}" dt="2026-09-02T11:17:11.988" v="114" actId="20577"/>
          <ac:spMkLst>
            <pc:docMk/>
            <pc:sldMk cId="0" sldId="271"/>
            <ac:spMk id="2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17:04.913" v="102" actId="20577"/>
          <ac:spMkLst>
            <pc:docMk/>
            <pc:sldMk cId="0" sldId="271"/>
            <ac:spMk id="30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17:22.938" v="126" actId="20577"/>
        <pc:sldMkLst>
          <pc:docMk/>
          <pc:sldMk cId="0" sldId="273"/>
        </pc:sldMkLst>
        <pc:spChg chg="mod">
          <ac:chgData name="Liszt-Rohlf Verena" userId="5ad52cf5-6431-4d6a-8e40-c09e5582a93a" providerId="ADAL" clId="{8BEAC029-EF7C-4874-A0F1-6F6709653FB6}" dt="2026-09-02T11:17:22.938" v="126" actId="20577"/>
          <ac:spMkLst>
            <pc:docMk/>
            <pc:sldMk cId="0" sldId="273"/>
            <ac:spMk id="4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27:25.387" v="135" actId="20577"/>
        <pc:sldMkLst>
          <pc:docMk/>
          <pc:sldMk cId="0" sldId="275"/>
        </pc:sldMkLst>
        <pc:spChg chg="mod">
          <ac:chgData name="Liszt-Rohlf Verena" userId="5ad52cf5-6431-4d6a-8e40-c09e5582a93a" providerId="ADAL" clId="{8BEAC029-EF7C-4874-A0F1-6F6709653FB6}" dt="2026-09-02T11:27:25.387" v="135" actId="20577"/>
          <ac:spMkLst>
            <pc:docMk/>
            <pc:sldMk cId="0" sldId="275"/>
            <ac:spMk id="53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27:43.473" v="141" actId="20577"/>
        <pc:sldMkLst>
          <pc:docMk/>
          <pc:sldMk cId="0" sldId="277"/>
        </pc:sldMkLst>
        <pc:spChg chg="mod">
          <ac:chgData name="Liszt-Rohlf Verena" userId="5ad52cf5-6431-4d6a-8e40-c09e5582a93a" providerId="ADAL" clId="{8BEAC029-EF7C-4874-A0F1-6F6709653FB6}" dt="2026-09-02T11:27:43.473" v="141" actId="20577"/>
          <ac:spMkLst>
            <pc:docMk/>
            <pc:sldMk cId="0" sldId="277"/>
            <ac:spMk id="69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28:16.719" v="165" actId="20577"/>
        <pc:sldMkLst>
          <pc:docMk/>
          <pc:sldMk cId="0" sldId="281"/>
        </pc:sldMkLst>
        <pc:spChg chg="mod">
          <ac:chgData name="Liszt-Rohlf Verena" userId="5ad52cf5-6431-4d6a-8e40-c09e5582a93a" providerId="ADAL" clId="{8BEAC029-EF7C-4874-A0F1-6F6709653FB6}" dt="2026-09-02T11:28:16.719" v="165" actId="20577"/>
          <ac:spMkLst>
            <pc:docMk/>
            <pc:sldMk cId="0" sldId="281"/>
            <ac:spMk id="23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28:03.631" v="147" actId="20577"/>
          <ac:spMkLst>
            <pc:docMk/>
            <pc:sldMk cId="0" sldId="281"/>
            <ac:spMk id="37" creationId="{00000000-0000-0000-0000-000000000000}"/>
          </ac:spMkLst>
        </pc:spChg>
        <pc:spChg chg="mod">
          <ac:chgData name="Liszt-Rohlf Verena" userId="5ad52cf5-6431-4d6a-8e40-c09e5582a93a" providerId="ADAL" clId="{8BEAC029-EF7C-4874-A0F1-6F6709653FB6}" dt="2026-09-02T11:28:11.441" v="153" actId="20577"/>
          <ac:spMkLst>
            <pc:docMk/>
            <pc:sldMk cId="0" sldId="281"/>
            <ac:spMk id="58" creationId="{00000000-0000-0000-0000-000000000000}"/>
          </ac:spMkLst>
        </pc:spChg>
      </pc:sldChg>
      <pc:sldChg chg="modSp mod">
        <pc:chgData name="Liszt-Rohlf Verena" userId="5ad52cf5-6431-4d6a-8e40-c09e5582a93a" providerId="ADAL" clId="{8BEAC029-EF7C-4874-A0F1-6F6709653FB6}" dt="2026-09-02T11:28:31.130" v="171" actId="20577"/>
        <pc:sldMkLst>
          <pc:docMk/>
          <pc:sldMk cId="0" sldId="283"/>
        </pc:sldMkLst>
        <pc:spChg chg="mod">
          <ac:chgData name="Liszt-Rohlf Verena" userId="5ad52cf5-6431-4d6a-8e40-c09e5582a93a" providerId="ADAL" clId="{8BEAC029-EF7C-4874-A0F1-6F6709653FB6}" dt="2026-09-02T11:28:31.130" v="171" actId="20577"/>
          <ac:spMkLst>
            <pc:docMk/>
            <pc:sldMk cId="0" sldId="283"/>
            <ac:spMk id="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jpe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0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4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3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7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1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1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5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6.jpe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5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1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2676716"/>
            <a:chOff x="0" y="0"/>
            <a:chExt cx="24402415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34" cy="5490686"/>
            <a:chOff x="0" y="0"/>
            <a:chExt cx="9151112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48" cy="640588"/>
            </a:xfrm>
            <a:custGeom>
              <a:avLst/>
              <a:gdLst/>
              <a:ahLst/>
              <a:cxnLst/>
              <a:rect l="l" t="t" r="r" b="b"/>
              <a:pathLst>
                <a:path w="20132548" h="640588">
                  <a:moveTo>
                    <a:pt x="0" y="0"/>
                  </a:moveTo>
                  <a:lnTo>
                    <a:pt x="20132548" y="0"/>
                  </a:lnTo>
                  <a:lnTo>
                    <a:pt x="20132548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954" b="-56195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438131"/>
            <a:ext cx="15099392" cy="509006"/>
            <a:chOff x="0" y="0"/>
            <a:chExt cx="20132523" cy="6786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2523" cy="678674"/>
            </a:xfrm>
            <a:custGeom>
              <a:avLst/>
              <a:gdLst/>
              <a:ahLst/>
              <a:cxnLst/>
              <a:rect l="l" t="t" r="r" b="b"/>
              <a:pathLst>
                <a:path w="20132523" h="678674">
                  <a:moveTo>
                    <a:pt x="0" y="0"/>
                  </a:moveTo>
                  <a:lnTo>
                    <a:pt x="20132523" y="0"/>
                  </a:lnTo>
                  <a:lnTo>
                    <a:pt x="20132523" y="678674"/>
                  </a:lnTo>
                  <a:lnTo>
                    <a:pt x="0" y="678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8013" b="-52801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132523" cy="716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3608" y="810711"/>
            <a:ext cx="15648470" cy="642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Bewertung und Evaluierung der CSL-Integration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45752" cy="915162"/>
            </a:xfrm>
            <a:custGeom>
              <a:avLst/>
              <a:gdLst/>
              <a:ahLst/>
              <a:cxnLst/>
              <a:rect l="l" t="t" r="r" b="b"/>
              <a:pathLst>
                <a:path w="22145752" h="915162">
                  <a:moveTo>
                    <a:pt x="0" y="0"/>
                  </a:moveTo>
                  <a:lnTo>
                    <a:pt x="22145752" y="0"/>
                  </a:lnTo>
                  <a:lnTo>
                    <a:pt x="2214575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187" b="-421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51059" y="2915526"/>
            <a:ext cx="16609333" cy="722052"/>
            <a:chOff x="0" y="0"/>
            <a:chExt cx="22145777" cy="96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45777" cy="962735"/>
            </a:xfrm>
            <a:custGeom>
              <a:avLst/>
              <a:gdLst/>
              <a:ahLst/>
              <a:cxnLst/>
              <a:rect l="l" t="t" r="r" b="b"/>
              <a:pathLst>
                <a:path w="22145777" h="962735">
                  <a:moveTo>
                    <a:pt x="0" y="0"/>
                  </a:moveTo>
                  <a:lnTo>
                    <a:pt x="22145777" y="0"/>
                  </a:lnTo>
                  <a:lnTo>
                    <a:pt x="22145777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8213" b="-39821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45777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Messung von Lernprozessen, Kompetenzentwicklung und institutioneller Verbesserung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98302" cy="732155"/>
            </a:xfrm>
            <a:custGeom>
              <a:avLst/>
              <a:gdLst/>
              <a:ahLst/>
              <a:cxnLst/>
              <a:rect l="l" t="t" r="r" b="b"/>
              <a:pathLst>
                <a:path w="10798302" h="732155">
                  <a:moveTo>
                    <a:pt x="0" y="0"/>
                  </a:moveTo>
                  <a:lnTo>
                    <a:pt x="10798302" y="0"/>
                  </a:lnTo>
                  <a:lnTo>
                    <a:pt x="1079830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184" b="-23717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3608" y="4006520"/>
            <a:ext cx="8098765" cy="591932"/>
            <a:chOff x="0" y="0"/>
            <a:chExt cx="10798353" cy="789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98353" cy="789242"/>
            </a:xfrm>
            <a:custGeom>
              <a:avLst/>
              <a:gdLst/>
              <a:ahLst/>
              <a:cxnLst/>
              <a:rect l="l" t="t" r="r" b="b"/>
              <a:pathLst>
                <a:path w="10798353" h="789242">
                  <a:moveTo>
                    <a:pt x="0" y="0"/>
                  </a:moveTo>
                  <a:lnTo>
                    <a:pt x="10798353" y="0"/>
                  </a:lnTo>
                  <a:lnTo>
                    <a:pt x="1079835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592" b="-216592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79835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Was dieses Kapitel erklärt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804353"/>
            <a:ext cx="576548" cy="576548"/>
            <a:chOff x="0" y="0"/>
            <a:chExt cx="768731" cy="768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73503" y="4954248"/>
            <a:ext cx="276701" cy="276701"/>
            <a:chOff x="0" y="0"/>
            <a:chExt cx="368935" cy="368935"/>
          </a:xfrm>
        </p:grpSpPr>
        <p:sp>
          <p:nvSpPr>
            <p:cNvPr id="25" name="Freeform 25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647206" y="4659516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die CSL-Bewertung akademische Leistungen erfassen kann.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23608" y="5929941"/>
            <a:ext cx="576548" cy="576548"/>
            <a:chOff x="0" y="0"/>
            <a:chExt cx="768731" cy="76873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3503" y="6079836"/>
            <a:ext cx="276701" cy="276701"/>
            <a:chOff x="0" y="0"/>
            <a:chExt cx="368935" cy="368935"/>
          </a:xfrm>
        </p:grpSpPr>
        <p:sp>
          <p:nvSpPr>
            <p:cNvPr id="30" name="Freeform 30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1647206" y="5785114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es berufliche und berufsrelevante Kompetenzen erfasst.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23608" y="7055539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973503" y="7205434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647206" y="6910702"/>
            <a:ext cx="7275166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es bürgerschaftliches Engagement und soziale Verantwortung widerspiegelt.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823608" y="8181127"/>
            <a:ext cx="576548" cy="576548"/>
            <a:chOff x="0" y="0"/>
            <a:chExt cx="768731" cy="76873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973503" y="8331022"/>
            <a:ext cx="276701" cy="276701"/>
            <a:chOff x="0" y="0"/>
            <a:chExt cx="368935" cy="368935"/>
          </a:xfrm>
        </p:grpSpPr>
        <p:sp>
          <p:nvSpPr>
            <p:cNvPr id="40" name="Freeform 40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1647206" y="8036290"/>
            <a:ext cx="7275166" cy="579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es die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Auswirkungen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der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den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Nutzen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die Gemeinschaft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erfasst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615295" cy="732155"/>
            </a:xfrm>
            <a:custGeom>
              <a:avLst/>
              <a:gdLst/>
              <a:ahLst/>
              <a:cxnLst/>
              <a:rect l="l" t="t" r="r" b="b"/>
              <a:pathLst>
                <a:path w="10615295" h="732155">
                  <a:moveTo>
                    <a:pt x="0" y="0"/>
                  </a:moveTo>
                  <a:lnTo>
                    <a:pt x="10615295" y="0"/>
                  </a:lnTo>
                  <a:lnTo>
                    <a:pt x="10615295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317" b="-23230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9471441" y="4006520"/>
            <a:ext cx="7961500" cy="591932"/>
            <a:chOff x="0" y="0"/>
            <a:chExt cx="10615333" cy="78924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15333" cy="789242"/>
            </a:xfrm>
            <a:custGeom>
              <a:avLst/>
              <a:gdLst/>
              <a:ahLst/>
              <a:cxnLst/>
              <a:rect l="l" t="t" r="r" b="b"/>
              <a:pathLst>
                <a:path w="10615333" h="789242">
                  <a:moveTo>
                    <a:pt x="0" y="0"/>
                  </a:moveTo>
                  <a:lnTo>
                    <a:pt x="10615333" y="0"/>
                  </a:lnTo>
                  <a:lnTo>
                    <a:pt x="1061533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2074" b="-2120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061533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Warum es wichtig ist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471441" y="4804353"/>
            <a:ext cx="576548" cy="576548"/>
            <a:chOff x="0" y="0"/>
            <a:chExt cx="768731" cy="76873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621336" y="4954248"/>
            <a:ext cx="276701" cy="276701"/>
            <a:chOff x="0" y="0"/>
            <a:chExt cx="368935" cy="368935"/>
          </a:xfrm>
        </p:grpSpPr>
        <p:sp>
          <p:nvSpPr>
            <p:cNvPr id="50" name="Freeform 50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0295039" y="4659516"/>
            <a:ext cx="7137892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Beurteilung muss Wissen, Handeln, Reflexion und Wirkung erfassen.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471441" y="5929941"/>
            <a:ext cx="576548" cy="576548"/>
            <a:chOff x="0" y="0"/>
            <a:chExt cx="768731" cy="76873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9621336" y="6079836"/>
            <a:ext cx="276701" cy="276701"/>
            <a:chOff x="0" y="0"/>
            <a:chExt cx="368935" cy="368935"/>
          </a:xfrm>
        </p:grpSpPr>
        <p:sp>
          <p:nvSpPr>
            <p:cNvPr id="55" name="Freeform 55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10295039" y="5785114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Es sollte die kontinuierliche Verbesserung auf Kurs- und institutioneller Ebene fördern.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Warum die Bewertung in CSL wichtig ist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hat einen doppelten Zweck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Beurteilung muss Wissen, Handeln, Reflexion und Wirkung erfassen.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soll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das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akademischen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Leistungen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sollte berufliche und berufsrelevante Kompetenzen entwickeln.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sollte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Bedürfnissen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Gemeinschaft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entsprechen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sollte bürgerschaftliches Engagement und soziale Verantwortung umfassen.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sollte die kontinuierliche Verbesserung auf Kurs- und institutioneller Ebene fördern.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24735" cy="10438905"/>
            <a:chOff x="0" y="0"/>
            <a:chExt cx="24299647" cy="139185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99672" cy="13918564"/>
            </a:xfrm>
            <a:custGeom>
              <a:avLst/>
              <a:gdLst/>
              <a:ahLst/>
              <a:cxnLst/>
              <a:rect l="l" t="t" r="r" b="b"/>
              <a:pathLst>
                <a:path w="24299672" h="13918564">
                  <a:moveTo>
                    <a:pt x="0" y="0"/>
                  </a:moveTo>
                  <a:lnTo>
                    <a:pt x="24299672" y="0"/>
                  </a:lnTo>
                  <a:lnTo>
                    <a:pt x="24299672" y="13918564"/>
                  </a:lnTo>
                  <a:lnTo>
                    <a:pt x="0" y="13918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9000"/>
              </a:blip>
              <a:stretch>
                <a:fillRect t="-8194" b="-819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3552263"/>
            <a:ext cx="5263239" cy="4014130"/>
          </a:xfrm>
          <a:custGeom>
            <a:avLst/>
            <a:gdLst/>
            <a:ahLst/>
            <a:cxnLst/>
            <a:rect l="l" t="t" r="r" b="b"/>
            <a:pathLst>
              <a:path w="5263239" h="4014130">
                <a:moveTo>
                  <a:pt x="0" y="0"/>
                </a:moveTo>
                <a:lnTo>
                  <a:pt x="5263239" y="0"/>
                </a:lnTo>
                <a:lnTo>
                  <a:pt x="5263239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70794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820838" y="2951245"/>
            <a:ext cx="1235402" cy="1235402"/>
            <a:chOff x="0" y="0"/>
            <a:chExt cx="1647203" cy="16472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0838" y="2901239"/>
            <a:ext cx="1235402" cy="1285408"/>
            <a:chOff x="0" y="0"/>
            <a:chExt cx="1647203" cy="17138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26029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6026029" y="3497513"/>
            <a:ext cx="480431" cy="4052193"/>
            <a:chOff x="0" y="0"/>
            <a:chExt cx="640575" cy="54029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6517234" y="3552263"/>
            <a:ext cx="5263239" cy="4014130"/>
          </a:xfrm>
          <a:custGeom>
            <a:avLst/>
            <a:gdLst/>
            <a:ahLst/>
            <a:cxnLst/>
            <a:rect l="l" t="t" r="r" b="b"/>
            <a:pathLst>
              <a:path w="5263239" h="4014130">
                <a:moveTo>
                  <a:pt x="0" y="0"/>
                </a:moveTo>
                <a:lnTo>
                  <a:pt x="5263238" y="0"/>
                </a:lnTo>
                <a:lnTo>
                  <a:pt x="5263238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48110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8531162" y="2901239"/>
            <a:ext cx="1235402" cy="1285408"/>
            <a:chOff x="0" y="0"/>
            <a:chExt cx="1647203" cy="171387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736353" y="3568951"/>
            <a:ext cx="480431" cy="3980755"/>
            <a:chOff x="0" y="0"/>
            <a:chExt cx="640575" cy="53076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1736353" y="3497513"/>
            <a:ext cx="480431" cy="4052193"/>
            <a:chOff x="0" y="0"/>
            <a:chExt cx="640575" cy="54029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12227557" y="3552263"/>
            <a:ext cx="5263239" cy="4014130"/>
          </a:xfrm>
          <a:custGeom>
            <a:avLst/>
            <a:gdLst/>
            <a:ahLst/>
            <a:cxnLst/>
            <a:rect l="l" t="t" r="r" b="b"/>
            <a:pathLst>
              <a:path w="5263239" h="4014130">
                <a:moveTo>
                  <a:pt x="0" y="0"/>
                </a:moveTo>
                <a:lnTo>
                  <a:pt x="5263239" y="0"/>
                </a:lnTo>
                <a:lnTo>
                  <a:pt x="5263239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4191431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4241475" y="2951245"/>
            <a:ext cx="1235402" cy="1235402"/>
            <a:chOff x="0" y="0"/>
            <a:chExt cx="1647203" cy="16472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14241475" y="2901239"/>
            <a:ext cx="1235402" cy="1285408"/>
            <a:chOff x="0" y="0"/>
            <a:chExt cx="1647203" cy="171387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2200743" cy="1098169"/>
            </a:xfrm>
            <a:custGeom>
              <a:avLst/>
              <a:gdLst/>
              <a:ahLst/>
              <a:cxnLst/>
              <a:rect l="l" t="t" r="r" b="b"/>
              <a:pathLst>
                <a:path w="22200743" h="1098169">
                  <a:moveTo>
                    <a:pt x="0" y="0"/>
                  </a:moveTo>
                  <a:lnTo>
                    <a:pt x="22200743" y="0"/>
                  </a:lnTo>
                  <a:lnTo>
                    <a:pt x="22200743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3639" b="-343635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823608" y="8063046"/>
            <a:ext cx="16650519" cy="859327"/>
            <a:chOff x="0" y="0"/>
            <a:chExt cx="22200692" cy="114576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00691" cy="1145769"/>
            </a:xfrm>
            <a:custGeom>
              <a:avLst/>
              <a:gdLst/>
              <a:ahLst/>
              <a:cxnLst/>
              <a:rect l="l" t="t" r="r" b="b"/>
              <a:pathLst>
                <a:path w="22200691" h="1145769">
                  <a:moveTo>
                    <a:pt x="0" y="0"/>
                  </a:moveTo>
                  <a:lnTo>
                    <a:pt x="22200691" y="0"/>
                  </a:lnTo>
                  <a:lnTo>
                    <a:pt x="22200691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7546" b="-327546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22200692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341"/>
                </a:lnSpc>
              </a:pPr>
              <a:r>
                <a:rPr lang="en-US" sz="1950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Eine einfache Struktur für die Leistungsbeurteilung auf Kursebene: Erwartungen festlegen, Engagement beobachten, dann Ergebnisse und Reflexion auswerten.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Drei Momente der CSL-Bewertung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29500" y="4453623"/>
            <a:ext cx="4818078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Vor-CSL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98137" y="5669975"/>
            <a:ext cx="4680814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Erwartungen, Motivation und Ausgangskompetenzen einschätzen.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739823" y="4453623"/>
            <a:ext cx="4818078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Während CSL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808451" y="5669975"/>
            <a:ext cx="4680814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Engagement, Fortschritte und Lernprozesse in der Praxis überwachen.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450137" y="4453623"/>
            <a:ext cx="481807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Nach</a:t>
            </a:r>
            <a:r>
              <a:rPr lang="en-US" sz="21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-CSL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518774" y="5669975"/>
            <a:ext cx="4680814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Ergebnisse, Reflexionen und Kompetenznachweise auswerten.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MOMENT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Vor-CSL-Bewertung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Festlegung des Ausgangspunktes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Eine Vorab-Bewertung macht Wachstum später sichtbar.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Ermitteln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anfänglichen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Erwartungen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die Motivation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Vorhandene Kompetenzen und wahrgenommene Entwicklungsbedürfnisse erfassen.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Persönliche Lernziele und Karriereziele klären.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Besprechen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ethische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Richtlinien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Rollenklarheit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Erwartungen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an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Verwenden Sie kurze Fragebögen, Selbsteinschätzungsraster oder Eingangsreflexionen.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MOMENT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Während der CSL-Bewertung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Überwachungsprozess, Einbindung und Lernen aus der Praxis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Formative Beurteilung beugt Problemen vor und unterstützt das Lernen, während die Handlung stattfindet.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Tagebücher, Fortschrittsprotokolle und Mentoring-Kontrollpunkte.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Überprüfen Sie die Projektergebnisse zu den vereinbarten Meilensteinen.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Beziehen Sie die gegenseitige Bewertung der Teamarbeit und des Beitrags mit ein.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Bitten Sie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während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um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konstruktives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Feedback.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 Sie die Studierenden dabei, ihre Pläne anzupassen, wenn sich die Projektbedingungen ändern.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MOMENT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Nach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-CSL-</a:t>
            </a: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Bewertung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Auswertung von Ergebnissen, Reflexion und Kompetenznachweisen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Abschlussprüfung sollte einen Zusammenhang zwischen akademischen Inhalten und praktischen sowie beruflichen Ergebnissen herstellen.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Bewerten Sie Berichte, Präsentationen, Reflexionsaufsätze und Portfolios.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Endergebnisses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Bitten Sie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erklären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akademische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Konzepte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angewendet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wurden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sca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Verwenden Sie Beurteilungsraster für Teamarbeit, Kommunikation, Problemlösung und ethisches Bewusstsein.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Selbsteinschätzungen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Partner:innenfeedback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ergänzende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Nachweise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hinzu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Beurteilung der Berufsreife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Beschäftigungsfähigkeit, die durch CSL entwickelt wurde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Beurteilung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der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Berufsreife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hilft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Studierenden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übertragbare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Kompetenzen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zu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artikulieren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2292363" y="2883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Kommunikation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92363" y="3331112"/>
            <a:ext cx="14179706" cy="28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Professionelle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Interaktion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Kolleg:innen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1" name="Freeform 31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2292363" y="40639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Zusammenarbeit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92363" y="45116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Teamarbeit, Rollenverteilung und Verantwortung.</a:t>
            </a:r>
          </a:p>
        </p:txBody>
      </p:sp>
      <p:sp>
        <p:nvSpPr>
          <p:cNvPr id="38" name="Freeform 38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2" name="Freeform 42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2292363" y="5244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Problemlösung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292363" y="56921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Reale Herausforderungen analysieren und Lösungen entwickeln.</a:t>
            </a:r>
          </a:p>
        </p:txBody>
      </p:sp>
      <p:sp>
        <p:nvSpPr>
          <p:cNvPr id="45" name="Freeform 45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49" name="Freeform 49" descr="/home/claude/work/icons/bulb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2292363" y="64249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Unternehmertum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92363" y="68726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Initiative, Kreativität und Wertschöpfung.</a:t>
            </a:r>
          </a:p>
        </p:txBody>
      </p:sp>
      <p:sp>
        <p:nvSpPr>
          <p:cNvPr id="52" name="Freeform 52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56" name="Freeform 56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57" name="TextBox 57"/>
          <p:cNvSpPr txBox="1"/>
          <p:nvPr/>
        </p:nvSpPr>
        <p:spPr>
          <a:xfrm>
            <a:off x="2292363" y="7605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Ethisches Bewusstsein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292363" y="80531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Verantwortungsvolles Engagement mit Gemeinschaften und Interessengruppen.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Methoden für studentisches Feedback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Den Erfahrungen der Studierenden zuhören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Das Feedback der Studierenden dient sowohl der Auswertung als auch der Reflexion.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Kurze Umfragen können die wahrgenommene Lernfähigkeit, die Kompetenzentwicklung und die Motivation messen.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Offene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Fragen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zeigen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was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bedeutsam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schwierig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empfanden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Fokusgruppen liefern tiefergehende qualitative Erkenntnisse.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Reflexionsanalyse hilft dabei, Muster im Lernprozess und Herausforderungen zu erkennen.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Feedback sollte genutzt werden, um den nächsten CSL-Zyklus zu verbessern.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Institutionelle Bewertung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Kontinuierliche Verbesserung über einen Kurs hinaus.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Institutionelle Evaluierung macht CSL nachhaltig und skalierbar.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uilding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Prüfen Sie, ob CSL die institutionelle Strategie und die Qualitätssicherung unterstützt.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Überwachen Sie die Anzahl und Qualität der Partnerschaften.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Überprüfung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Unterstützungsmöglichkeiten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Arbeitsbelastung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Schulungsbedarfs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Analyse der Studienergebnisse über verschiedene Kurse und Studiengänge hinweg.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Jahresberichte, um bewährte Verfahren und Prioritäten für Verbesserungen zu ermitteln.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3608" y="2951245"/>
            <a:ext cx="4584764" cy="823627"/>
            <a:chOff x="0" y="0"/>
            <a:chExt cx="6113018" cy="1098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13018" cy="1098169"/>
            </a:xfrm>
            <a:custGeom>
              <a:avLst/>
              <a:gdLst/>
              <a:ahLst/>
              <a:cxnLst/>
              <a:rect l="l" t="t" r="r" b="b"/>
              <a:pathLst>
                <a:path w="611301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6021451" y="0"/>
                  </a:lnTo>
                  <a:cubicBezTo>
                    <a:pt x="6071997" y="0"/>
                    <a:pt x="6113018" y="41021"/>
                    <a:pt x="6113018" y="91567"/>
                  </a:cubicBezTo>
                  <a:lnTo>
                    <a:pt x="6113018" y="1006602"/>
                  </a:lnTo>
                  <a:cubicBezTo>
                    <a:pt x="6113018" y="1057148"/>
                    <a:pt x="6071997" y="1098169"/>
                    <a:pt x="602145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988324" y="2951245"/>
            <a:ext cx="4255284" cy="823608"/>
            <a:chOff x="0" y="0"/>
            <a:chExt cx="5673712" cy="10981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673725" cy="1098169"/>
            </a:xfrm>
            <a:custGeom>
              <a:avLst/>
              <a:gdLst/>
              <a:ahLst/>
              <a:cxnLst/>
              <a:rect l="l" t="t" r="r" b="b"/>
              <a:pathLst>
                <a:path w="5673725" h="1098169">
                  <a:moveTo>
                    <a:pt x="0" y="0"/>
                  </a:moveTo>
                  <a:lnTo>
                    <a:pt x="5673725" y="0"/>
                  </a:lnTo>
                  <a:lnTo>
                    <a:pt x="5673725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01" b="-5059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88324" y="2929814"/>
            <a:ext cx="4255284" cy="845039"/>
            <a:chOff x="0" y="0"/>
            <a:chExt cx="5673712" cy="11267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673712" cy="1126719"/>
            </a:xfrm>
            <a:custGeom>
              <a:avLst/>
              <a:gdLst/>
              <a:ahLst/>
              <a:cxnLst/>
              <a:rect l="l" t="t" r="r" b="b"/>
              <a:pathLst>
                <a:path w="5673712" h="1126719">
                  <a:moveTo>
                    <a:pt x="0" y="0"/>
                  </a:moveTo>
                  <a:lnTo>
                    <a:pt x="5673712" y="0"/>
                  </a:lnTo>
                  <a:lnTo>
                    <a:pt x="5673712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18" b="-48118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5673712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Werkzeug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490686" y="2951245"/>
            <a:ext cx="5909405" cy="823627"/>
            <a:chOff x="0" y="0"/>
            <a:chExt cx="7879207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5655412" y="2951245"/>
            <a:ext cx="5579916" cy="823608"/>
            <a:chOff x="0" y="0"/>
            <a:chExt cx="7439889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39914" cy="1098169"/>
            </a:xfrm>
            <a:custGeom>
              <a:avLst/>
              <a:gdLst/>
              <a:ahLst/>
              <a:cxnLst/>
              <a:rect l="l" t="t" r="r" b="b"/>
              <a:pathLst>
                <a:path w="7439914" h="1098169">
                  <a:moveTo>
                    <a:pt x="0" y="0"/>
                  </a:moveTo>
                  <a:lnTo>
                    <a:pt x="7439914" y="0"/>
                  </a:lnTo>
                  <a:lnTo>
                    <a:pt x="7439914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917" b="-81913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5655412" y="2929814"/>
            <a:ext cx="5579916" cy="845039"/>
            <a:chOff x="0" y="0"/>
            <a:chExt cx="7439889" cy="11267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439888" cy="1126719"/>
            </a:xfrm>
            <a:custGeom>
              <a:avLst/>
              <a:gdLst/>
              <a:ahLst/>
              <a:cxnLst/>
              <a:rect l="l" t="t" r="r" b="b"/>
              <a:pathLst>
                <a:path w="7439888" h="1126719">
                  <a:moveTo>
                    <a:pt x="0" y="0"/>
                  </a:moveTo>
                  <a:lnTo>
                    <a:pt x="7439888" y="0"/>
                  </a:lnTo>
                  <a:lnTo>
                    <a:pt x="7439888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8662" b="-78662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7439889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Was es erfasst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482407" y="2951245"/>
            <a:ext cx="5909405" cy="823627"/>
            <a:chOff x="0" y="0"/>
            <a:chExt cx="7879207" cy="109816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1647122" y="2951245"/>
            <a:ext cx="5579916" cy="823608"/>
            <a:chOff x="0" y="0"/>
            <a:chExt cx="7439889" cy="10981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439914" cy="1098169"/>
            </a:xfrm>
            <a:custGeom>
              <a:avLst/>
              <a:gdLst/>
              <a:ahLst/>
              <a:cxnLst/>
              <a:rect l="l" t="t" r="r" b="b"/>
              <a:pathLst>
                <a:path w="7439914" h="1098169">
                  <a:moveTo>
                    <a:pt x="0" y="0"/>
                  </a:moveTo>
                  <a:lnTo>
                    <a:pt x="7439914" y="0"/>
                  </a:lnTo>
                  <a:lnTo>
                    <a:pt x="7439914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917" b="-819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1647122" y="2929814"/>
            <a:ext cx="5579916" cy="845039"/>
            <a:chOff x="0" y="0"/>
            <a:chExt cx="7439889" cy="11267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439888" cy="1126719"/>
            </a:xfrm>
            <a:custGeom>
              <a:avLst/>
              <a:gdLst/>
              <a:ahLst/>
              <a:cxnLst/>
              <a:rect l="l" t="t" r="r" b="b"/>
              <a:pathLst>
                <a:path w="7439888" h="1126719">
                  <a:moveTo>
                    <a:pt x="0" y="0"/>
                  </a:moveTo>
                  <a:lnTo>
                    <a:pt x="7439888" y="0"/>
                  </a:lnTo>
                  <a:lnTo>
                    <a:pt x="7439888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8662" b="-786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7439889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Verwendung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3867979"/>
            <a:ext cx="4618111" cy="1131484"/>
          </a:xfrm>
          <a:custGeom>
            <a:avLst/>
            <a:gdLst/>
            <a:ahLst/>
            <a:cxnLst/>
            <a:rect l="l" t="t" r="r" b="b"/>
            <a:pathLst>
              <a:path w="4618111" h="1131484">
                <a:moveTo>
                  <a:pt x="0" y="0"/>
                </a:moveTo>
                <a:lnTo>
                  <a:pt x="4618110" y="0"/>
                </a:lnTo>
                <a:lnTo>
                  <a:pt x="4618110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988324" y="3884666"/>
            <a:ext cx="4255284" cy="1098137"/>
            <a:chOff x="0" y="0"/>
            <a:chExt cx="5673712" cy="146418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673725" cy="1464183"/>
            </a:xfrm>
            <a:custGeom>
              <a:avLst/>
              <a:gdLst/>
              <a:ahLst/>
              <a:cxnLst/>
              <a:rect l="l" t="t" r="r" b="b"/>
              <a:pathLst>
                <a:path w="5673725" h="1464183">
                  <a:moveTo>
                    <a:pt x="0" y="0"/>
                  </a:moveTo>
                  <a:lnTo>
                    <a:pt x="5673725" y="0"/>
                  </a:lnTo>
                  <a:lnTo>
                    <a:pt x="5673725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52" b="-25451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988324" y="3863235"/>
            <a:ext cx="4255284" cy="1119568"/>
            <a:chOff x="0" y="0"/>
            <a:chExt cx="5673712" cy="14927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673712" cy="1492757"/>
            </a:xfrm>
            <a:custGeom>
              <a:avLst/>
              <a:gdLst/>
              <a:ahLst/>
              <a:cxnLst/>
              <a:rect l="l" t="t" r="r" b="b"/>
              <a:pathLst>
                <a:path w="5673712" h="1492757">
                  <a:moveTo>
                    <a:pt x="0" y="0"/>
                  </a:moveTo>
                  <a:lnTo>
                    <a:pt x="5673712" y="0"/>
                  </a:lnTo>
                  <a:lnTo>
                    <a:pt x="5673712" y="1492757"/>
                  </a:lnTo>
                  <a:lnTo>
                    <a:pt x="0" y="14927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059" b="-240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5673712" cy="152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Kompetenzraster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5474008" y="3867979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5655412" y="3884666"/>
            <a:ext cx="5579916" cy="1098137"/>
            <a:chOff x="0" y="0"/>
            <a:chExt cx="7439889" cy="146418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5655412" y="3848948"/>
            <a:ext cx="5579916" cy="1133856"/>
            <a:chOff x="0" y="0"/>
            <a:chExt cx="7439889" cy="151180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Nachweise über Fähigkeiten und Leistungen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11465719" y="3867979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1" name="Group 41"/>
          <p:cNvGrpSpPr/>
          <p:nvPr/>
        </p:nvGrpSpPr>
        <p:grpSpPr>
          <a:xfrm>
            <a:off x="11647122" y="3884666"/>
            <a:ext cx="5579916" cy="1098137"/>
            <a:chOff x="0" y="0"/>
            <a:chExt cx="7439889" cy="146418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11647122" y="3848948"/>
            <a:ext cx="5579916" cy="1133856"/>
            <a:chOff x="0" y="0"/>
            <a:chExt cx="7439889" cy="151180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Vor-, während- und Nachbeurteilung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06920" y="5075930"/>
            <a:ext cx="4618111" cy="1131484"/>
          </a:xfrm>
          <a:custGeom>
            <a:avLst/>
            <a:gdLst/>
            <a:ahLst/>
            <a:cxnLst/>
            <a:rect l="l" t="t" r="r" b="b"/>
            <a:pathLst>
              <a:path w="4618111" h="1131484">
                <a:moveTo>
                  <a:pt x="0" y="0"/>
                </a:moveTo>
                <a:lnTo>
                  <a:pt x="4618110" y="0"/>
                </a:lnTo>
                <a:lnTo>
                  <a:pt x="4618110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988324" y="5092617"/>
            <a:ext cx="4255284" cy="1098137"/>
            <a:chOff x="0" y="0"/>
            <a:chExt cx="5673712" cy="146418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673725" cy="1464183"/>
            </a:xfrm>
            <a:custGeom>
              <a:avLst/>
              <a:gdLst/>
              <a:ahLst/>
              <a:cxnLst/>
              <a:rect l="l" t="t" r="r" b="b"/>
              <a:pathLst>
                <a:path w="5673725" h="1464183">
                  <a:moveTo>
                    <a:pt x="0" y="0"/>
                  </a:moveTo>
                  <a:lnTo>
                    <a:pt x="5673725" y="0"/>
                  </a:lnTo>
                  <a:lnTo>
                    <a:pt x="5673725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52" b="-25451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988324" y="5071186"/>
            <a:ext cx="4255284" cy="1119568"/>
            <a:chOff x="0" y="0"/>
            <a:chExt cx="5673712" cy="149275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673712" cy="1492757"/>
            </a:xfrm>
            <a:custGeom>
              <a:avLst/>
              <a:gdLst/>
              <a:ahLst/>
              <a:cxnLst/>
              <a:rect l="l" t="t" r="r" b="b"/>
              <a:pathLst>
                <a:path w="5673712" h="1492757">
                  <a:moveTo>
                    <a:pt x="0" y="0"/>
                  </a:moveTo>
                  <a:lnTo>
                    <a:pt x="5673712" y="0"/>
                  </a:lnTo>
                  <a:lnTo>
                    <a:pt x="5673712" y="1492757"/>
                  </a:lnTo>
                  <a:lnTo>
                    <a:pt x="0" y="14927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059" b="-24059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5673712" cy="152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Reflexionsjournal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5474008" y="5075930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5655412" y="5092617"/>
            <a:ext cx="5579916" cy="1098137"/>
            <a:chOff x="0" y="0"/>
            <a:chExt cx="7439889" cy="146418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5655412" y="5056899"/>
            <a:ext cx="5579916" cy="1133856"/>
            <a:chOff x="0" y="0"/>
            <a:chExt cx="7439889" cy="151180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Lernprozess und Selbstwahrnehmung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11465719" y="5075930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11647122" y="5092617"/>
            <a:ext cx="5579916" cy="1098137"/>
            <a:chOff x="0" y="0"/>
            <a:chExt cx="7439889" cy="146418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11647122" y="5056899"/>
            <a:ext cx="5579916" cy="1133856"/>
            <a:chOff x="0" y="0"/>
            <a:chExt cx="7439889" cy="151180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Während und nach CSL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6283881"/>
            <a:ext cx="4618111" cy="1131484"/>
          </a:xfrm>
          <a:custGeom>
            <a:avLst/>
            <a:gdLst/>
            <a:ahLst/>
            <a:cxnLst/>
            <a:rect l="l" t="t" r="r" b="b"/>
            <a:pathLst>
              <a:path w="4618111" h="1131484">
                <a:moveTo>
                  <a:pt x="0" y="0"/>
                </a:moveTo>
                <a:lnTo>
                  <a:pt x="4618110" y="0"/>
                </a:lnTo>
                <a:lnTo>
                  <a:pt x="4618110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988324" y="6300568"/>
            <a:ext cx="4255284" cy="1098137"/>
            <a:chOff x="0" y="0"/>
            <a:chExt cx="5673712" cy="146418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673725" cy="1464183"/>
            </a:xfrm>
            <a:custGeom>
              <a:avLst/>
              <a:gdLst/>
              <a:ahLst/>
              <a:cxnLst/>
              <a:rect l="l" t="t" r="r" b="b"/>
              <a:pathLst>
                <a:path w="5673725" h="1464183">
                  <a:moveTo>
                    <a:pt x="0" y="0"/>
                  </a:moveTo>
                  <a:lnTo>
                    <a:pt x="5673725" y="0"/>
                  </a:lnTo>
                  <a:lnTo>
                    <a:pt x="5673725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52" b="-25451"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988324" y="6279137"/>
            <a:ext cx="4255284" cy="1119568"/>
            <a:chOff x="0" y="0"/>
            <a:chExt cx="5673712" cy="149275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673712" cy="1492757"/>
            </a:xfrm>
            <a:custGeom>
              <a:avLst/>
              <a:gdLst/>
              <a:ahLst/>
              <a:cxnLst/>
              <a:rect l="l" t="t" r="r" b="b"/>
              <a:pathLst>
                <a:path w="5673712" h="1492757">
                  <a:moveTo>
                    <a:pt x="0" y="0"/>
                  </a:moveTo>
                  <a:lnTo>
                    <a:pt x="5673712" y="0"/>
                  </a:lnTo>
                  <a:lnTo>
                    <a:pt x="5673712" y="1492757"/>
                  </a:lnTo>
                  <a:lnTo>
                    <a:pt x="0" y="14927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059" b="-24059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673712" cy="152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 dirty="0" err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Partner:innen-Feedbackformular</a:t>
              </a:r>
              <a:endParaRPr lang="en-US" sz="18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70" name="Freeform 70"/>
          <p:cNvSpPr/>
          <p:nvPr/>
        </p:nvSpPr>
        <p:spPr>
          <a:xfrm>
            <a:off x="5474008" y="6283881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1" name="Group 71"/>
          <p:cNvGrpSpPr/>
          <p:nvPr/>
        </p:nvGrpSpPr>
        <p:grpSpPr>
          <a:xfrm>
            <a:off x="5655412" y="6300568"/>
            <a:ext cx="5579916" cy="1098137"/>
            <a:chOff x="0" y="0"/>
            <a:chExt cx="7439889" cy="146418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73" name="Group 73"/>
          <p:cNvGrpSpPr/>
          <p:nvPr/>
        </p:nvGrpSpPr>
        <p:grpSpPr>
          <a:xfrm>
            <a:off x="5655412" y="6264850"/>
            <a:ext cx="5579916" cy="1133856"/>
            <a:chOff x="0" y="0"/>
            <a:chExt cx="7439889" cy="151180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Professionalität und Projektnutzen</a:t>
              </a:r>
            </a:p>
          </p:txBody>
        </p:sp>
      </p:grpSp>
      <p:sp>
        <p:nvSpPr>
          <p:cNvPr id="76" name="Freeform 76"/>
          <p:cNvSpPr/>
          <p:nvPr/>
        </p:nvSpPr>
        <p:spPr>
          <a:xfrm>
            <a:off x="11465719" y="6283881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7" name="Group 77"/>
          <p:cNvGrpSpPr/>
          <p:nvPr/>
        </p:nvGrpSpPr>
        <p:grpSpPr>
          <a:xfrm>
            <a:off x="11647122" y="6300568"/>
            <a:ext cx="5579916" cy="1098137"/>
            <a:chOff x="0" y="0"/>
            <a:chExt cx="7439889" cy="146418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79" name="Group 79"/>
          <p:cNvGrpSpPr/>
          <p:nvPr/>
        </p:nvGrpSpPr>
        <p:grpSpPr>
          <a:xfrm>
            <a:off x="11647122" y="6264850"/>
            <a:ext cx="5579916" cy="1133856"/>
            <a:chOff x="0" y="0"/>
            <a:chExt cx="7439889" cy="1511808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81" name="TextBox 81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Meilensteine ​​und Abschlussprüfung</a:t>
              </a:r>
            </a:p>
          </p:txBody>
        </p:sp>
      </p:grpSp>
      <p:sp>
        <p:nvSpPr>
          <p:cNvPr id="82" name="Freeform 82"/>
          <p:cNvSpPr/>
          <p:nvPr/>
        </p:nvSpPr>
        <p:spPr>
          <a:xfrm>
            <a:off x="806920" y="7491832"/>
            <a:ext cx="4618111" cy="1131484"/>
          </a:xfrm>
          <a:custGeom>
            <a:avLst/>
            <a:gdLst/>
            <a:ahLst/>
            <a:cxnLst/>
            <a:rect l="l" t="t" r="r" b="b"/>
            <a:pathLst>
              <a:path w="4618111" h="1131484">
                <a:moveTo>
                  <a:pt x="0" y="0"/>
                </a:moveTo>
                <a:lnTo>
                  <a:pt x="4618110" y="0"/>
                </a:lnTo>
                <a:lnTo>
                  <a:pt x="4618110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3" name="Group 83"/>
          <p:cNvGrpSpPr/>
          <p:nvPr/>
        </p:nvGrpSpPr>
        <p:grpSpPr>
          <a:xfrm>
            <a:off x="988324" y="7508519"/>
            <a:ext cx="4255284" cy="1098137"/>
            <a:chOff x="0" y="0"/>
            <a:chExt cx="5673712" cy="1464183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673725" cy="1464183"/>
            </a:xfrm>
            <a:custGeom>
              <a:avLst/>
              <a:gdLst/>
              <a:ahLst/>
              <a:cxnLst/>
              <a:rect l="l" t="t" r="r" b="b"/>
              <a:pathLst>
                <a:path w="5673725" h="1464183">
                  <a:moveTo>
                    <a:pt x="0" y="0"/>
                  </a:moveTo>
                  <a:lnTo>
                    <a:pt x="5673725" y="0"/>
                  </a:lnTo>
                  <a:lnTo>
                    <a:pt x="5673725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52" b="-25451"/>
              </a:stretch>
            </a:blipFill>
          </p:spPr>
        </p:sp>
      </p:grpSp>
      <p:grpSp>
        <p:nvGrpSpPr>
          <p:cNvPr id="85" name="Group 85"/>
          <p:cNvGrpSpPr/>
          <p:nvPr/>
        </p:nvGrpSpPr>
        <p:grpSpPr>
          <a:xfrm>
            <a:off x="988324" y="7487088"/>
            <a:ext cx="4255284" cy="1119568"/>
            <a:chOff x="0" y="0"/>
            <a:chExt cx="5673712" cy="1492758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5673712" cy="1492757"/>
            </a:xfrm>
            <a:custGeom>
              <a:avLst/>
              <a:gdLst/>
              <a:ahLst/>
              <a:cxnLst/>
              <a:rect l="l" t="t" r="r" b="b"/>
              <a:pathLst>
                <a:path w="5673712" h="1492757">
                  <a:moveTo>
                    <a:pt x="0" y="0"/>
                  </a:moveTo>
                  <a:lnTo>
                    <a:pt x="5673712" y="0"/>
                  </a:lnTo>
                  <a:lnTo>
                    <a:pt x="5673712" y="1492757"/>
                  </a:lnTo>
                  <a:lnTo>
                    <a:pt x="0" y="14927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059" b="-24059"/>
              </a:stretch>
            </a:blipFill>
          </p:spPr>
        </p:sp>
        <p:sp>
          <p:nvSpPr>
            <p:cNvPr id="87" name="TextBox 87"/>
            <p:cNvSpPr txBox="1"/>
            <p:nvPr/>
          </p:nvSpPr>
          <p:spPr>
            <a:xfrm>
              <a:off x="0" y="-28575"/>
              <a:ext cx="5673712" cy="152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Karriereportfolio</a:t>
              </a:r>
            </a:p>
          </p:txBody>
        </p:sp>
      </p:grpSp>
      <p:sp>
        <p:nvSpPr>
          <p:cNvPr id="88" name="Freeform 88"/>
          <p:cNvSpPr/>
          <p:nvPr/>
        </p:nvSpPr>
        <p:spPr>
          <a:xfrm>
            <a:off x="5474008" y="7491832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89" name="Group 89"/>
          <p:cNvGrpSpPr/>
          <p:nvPr/>
        </p:nvGrpSpPr>
        <p:grpSpPr>
          <a:xfrm>
            <a:off x="5655412" y="7508519"/>
            <a:ext cx="5579916" cy="1098137"/>
            <a:chOff x="0" y="0"/>
            <a:chExt cx="7439889" cy="1464183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91" name="Group 91"/>
          <p:cNvGrpSpPr/>
          <p:nvPr/>
        </p:nvGrpSpPr>
        <p:grpSpPr>
          <a:xfrm>
            <a:off x="5655412" y="7472801"/>
            <a:ext cx="5579916" cy="1133856"/>
            <a:chOff x="0" y="0"/>
            <a:chExt cx="7439889" cy="1511808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93" name="TextBox 93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Ergebnisse, Fähigkeiten und Karriereverlauf</a:t>
              </a:r>
            </a:p>
          </p:txBody>
        </p:sp>
      </p:grpSp>
      <p:sp>
        <p:nvSpPr>
          <p:cNvPr id="94" name="Freeform 94"/>
          <p:cNvSpPr/>
          <p:nvPr/>
        </p:nvSpPr>
        <p:spPr>
          <a:xfrm>
            <a:off x="11465719" y="7491832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95" name="Group 95"/>
          <p:cNvGrpSpPr/>
          <p:nvPr/>
        </p:nvGrpSpPr>
        <p:grpSpPr>
          <a:xfrm>
            <a:off x="11647122" y="7508519"/>
            <a:ext cx="5579916" cy="1098137"/>
            <a:chOff x="0" y="0"/>
            <a:chExt cx="7439889" cy="146418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97" name="Group 97"/>
          <p:cNvGrpSpPr/>
          <p:nvPr/>
        </p:nvGrpSpPr>
        <p:grpSpPr>
          <a:xfrm>
            <a:off x="11647122" y="7472801"/>
            <a:ext cx="5579916" cy="1133856"/>
            <a:chOff x="0" y="0"/>
            <a:chExt cx="7439889" cy="151180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99" name="TextBox 99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Abschlussbeurteilung und Beschäftigungsfähigkeit</a:t>
              </a:r>
            </a:p>
          </p:txBody>
        </p:sp>
      </p:grpSp>
      <p:sp>
        <p:nvSpPr>
          <p:cNvPr id="100" name="Freeform 100"/>
          <p:cNvSpPr/>
          <p:nvPr/>
        </p:nvSpPr>
        <p:spPr>
          <a:xfrm>
            <a:off x="806920" y="8699783"/>
            <a:ext cx="4618111" cy="1131484"/>
          </a:xfrm>
          <a:custGeom>
            <a:avLst/>
            <a:gdLst/>
            <a:ahLst/>
            <a:cxnLst/>
            <a:rect l="l" t="t" r="r" b="b"/>
            <a:pathLst>
              <a:path w="4618111" h="1131484">
                <a:moveTo>
                  <a:pt x="0" y="0"/>
                </a:moveTo>
                <a:lnTo>
                  <a:pt x="4618110" y="0"/>
                </a:lnTo>
                <a:lnTo>
                  <a:pt x="4618110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1" name="Group 101"/>
          <p:cNvGrpSpPr/>
          <p:nvPr/>
        </p:nvGrpSpPr>
        <p:grpSpPr>
          <a:xfrm>
            <a:off x="988324" y="8716470"/>
            <a:ext cx="4255284" cy="1098137"/>
            <a:chOff x="0" y="0"/>
            <a:chExt cx="5673712" cy="1464183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5673725" cy="1464183"/>
            </a:xfrm>
            <a:custGeom>
              <a:avLst/>
              <a:gdLst/>
              <a:ahLst/>
              <a:cxnLst/>
              <a:rect l="l" t="t" r="r" b="b"/>
              <a:pathLst>
                <a:path w="5673725" h="1464183">
                  <a:moveTo>
                    <a:pt x="0" y="0"/>
                  </a:moveTo>
                  <a:lnTo>
                    <a:pt x="5673725" y="0"/>
                  </a:lnTo>
                  <a:lnTo>
                    <a:pt x="5673725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52" b="-25451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988324" y="8695039"/>
            <a:ext cx="4255284" cy="1119568"/>
            <a:chOff x="0" y="0"/>
            <a:chExt cx="5673712" cy="1492758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5673712" cy="1492757"/>
            </a:xfrm>
            <a:custGeom>
              <a:avLst/>
              <a:gdLst/>
              <a:ahLst/>
              <a:cxnLst/>
              <a:rect l="l" t="t" r="r" b="b"/>
              <a:pathLst>
                <a:path w="5673712" h="1492757">
                  <a:moveTo>
                    <a:pt x="0" y="0"/>
                  </a:moveTo>
                  <a:lnTo>
                    <a:pt x="5673712" y="0"/>
                  </a:lnTo>
                  <a:lnTo>
                    <a:pt x="5673712" y="1492757"/>
                  </a:lnTo>
                  <a:lnTo>
                    <a:pt x="0" y="14927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059" b="-24059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5673712" cy="152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Vorlage für den Jahresbericht</a:t>
              </a:r>
            </a:p>
          </p:txBody>
        </p:sp>
      </p:grpSp>
      <p:sp>
        <p:nvSpPr>
          <p:cNvPr id="106" name="Freeform 106"/>
          <p:cNvSpPr/>
          <p:nvPr/>
        </p:nvSpPr>
        <p:spPr>
          <a:xfrm>
            <a:off x="5474008" y="8699783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7" name="Group 107"/>
          <p:cNvGrpSpPr/>
          <p:nvPr/>
        </p:nvGrpSpPr>
        <p:grpSpPr>
          <a:xfrm>
            <a:off x="5655412" y="8716470"/>
            <a:ext cx="5579916" cy="1098137"/>
            <a:chOff x="0" y="0"/>
            <a:chExt cx="7439889" cy="1464183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109" name="Group 109"/>
          <p:cNvGrpSpPr/>
          <p:nvPr/>
        </p:nvGrpSpPr>
        <p:grpSpPr>
          <a:xfrm>
            <a:off x="5655412" y="8680752"/>
            <a:ext cx="5579916" cy="1133856"/>
            <a:chOff x="0" y="0"/>
            <a:chExt cx="7439889" cy="1511808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111" name="TextBox 111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Ergebnisse, Erkenntnisse und Verbesserungsmaßnahmen</a:t>
              </a:r>
            </a:p>
          </p:txBody>
        </p:sp>
      </p:grpSp>
      <p:sp>
        <p:nvSpPr>
          <p:cNvPr id="112" name="Freeform 112"/>
          <p:cNvSpPr/>
          <p:nvPr/>
        </p:nvSpPr>
        <p:spPr>
          <a:xfrm>
            <a:off x="11465719" y="8699783"/>
            <a:ext cx="5942752" cy="1131484"/>
          </a:xfrm>
          <a:custGeom>
            <a:avLst/>
            <a:gdLst/>
            <a:ahLst/>
            <a:cxnLst/>
            <a:rect l="l" t="t" r="r" b="b"/>
            <a:pathLst>
              <a:path w="5942752" h="1131484">
                <a:moveTo>
                  <a:pt x="0" y="0"/>
                </a:moveTo>
                <a:lnTo>
                  <a:pt x="5942752" y="0"/>
                </a:lnTo>
                <a:lnTo>
                  <a:pt x="5942752" y="1131484"/>
                </a:lnTo>
                <a:lnTo>
                  <a:pt x="0" y="11314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3" name="Group 113"/>
          <p:cNvGrpSpPr/>
          <p:nvPr/>
        </p:nvGrpSpPr>
        <p:grpSpPr>
          <a:xfrm>
            <a:off x="11647122" y="8716470"/>
            <a:ext cx="5579916" cy="1098137"/>
            <a:chOff x="0" y="0"/>
            <a:chExt cx="7439889" cy="1464183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7439914" cy="1464183"/>
            </a:xfrm>
            <a:custGeom>
              <a:avLst/>
              <a:gdLst/>
              <a:ahLst/>
              <a:cxnLst/>
              <a:rect l="l" t="t" r="r" b="b"/>
              <a:pathLst>
                <a:path w="7439914" h="1464183">
                  <a:moveTo>
                    <a:pt x="0" y="0"/>
                  </a:moveTo>
                  <a:lnTo>
                    <a:pt x="7439914" y="0"/>
                  </a:lnTo>
                  <a:lnTo>
                    <a:pt x="7439914" y="1464183"/>
                  </a:lnTo>
                  <a:lnTo>
                    <a:pt x="0" y="1464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939" b="-48940"/>
              </a:stretch>
            </a:blipFill>
          </p:spPr>
        </p:sp>
      </p:grpSp>
      <p:grpSp>
        <p:nvGrpSpPr>
          <p:cNvPr id="115" name="Group 115"/>
          <p:cNvGrpSpPr/>
          <p:nvPr/>
        </p:nvGrpSpPr>
        <p:grpSpPr>
          <a:xfrm>
            <a:off x="11647122" y="8680752"/>
            <a:ext cx="5579916" cy="1133856"/>
            <a:chOff x="0" y="0"/>
            <a:chExt cx="7439889" cy="1511808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7439888" cy="1511807"/>
            </a:xfrm>
            <a:custGeom>
              <a:avLst/>
              <a:gdLst/>
              <a:ahLst/>
              <a:cxnLst/>
              <a:rect l="l" t="t" r="r" b="b"/>
              <a:pathLst>
                <a:path w="7439888" h="1511807">
                  <a:moveTo>
                    <a:pt x="0" y="0"/>
                  </a:moveTo>
                  <a:lnTo>
                    <a:pt x="7439888" y="0"/>
                  </a:lnTo>
                  <a:lnTo>
                    <a:pt x="7439888" y="1511807"/>
                  </a:lnTo>
                  <a:lnTo>
                    <a:pt x="0" y="151180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889" b="-45889"/>
              </a:stretch>
            </a:blipFill>
          </p:spPr>
        </p:sp>
        <p:sp>
          <p:nvSpPr>
            <p:cNvPr id="117" name="TextBox 117"/>
            <p:cNvSpPr txBox="1"/>
            <p:nvPr/>
          </p:nvSpPr>
          <p:spPr>
            <a:xfrm>
              <a:off x="0" y="-47625"/>
              <a:ext cx="7439889" cy="15594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Institutionelle Bewertung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22200743" cy="732155"/>
            </a:xfrm>
            <a:custGeom>
              <a:avLst/>
              <a:gdLst/>
              <a:ahLst/>
              <a:cxnLst/>
              <a:rect l="l" t="t" r="r" b="b"/>
              <a:pathLst>
                <a:path w="22200743" h="732155">
                  <a:moveTo>
                    <a:pt x="0" y="0"/>
                  </a:moveTo>
                  <a:lnTo>
                    <a:pt x="22200743" y="0"/>
                  </a:lnTo>
                  <a:lnTo>
                    <a:pt x="22200743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40426" b="-540418"/>
              </a:stretch>
            </a:blipFill>
          </p:spPr>
        </p:sp>
      </p:grpSp>
      <p:grpSp>
        <p:nvGrpSpPr>
          <p:cNvPr id="120" name="Group 120"/>
          <p:cNvGrpSpPr/>
          <p:nvPr/>
        </p:nvGrpSpPr>
        <p:grpSpPr>
          <a:xfrm>
            <a:off x="823608" y="10129199"/>
            <a:ext cx="16650519" cy="577644"/>
            <a:chOff x="0" y="0"/>
            <a:chExt cx="22200692" cy="770192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22200691" cy="770192"/>
            </a:xfrm>
            <a:custGeom>
              <a:avLst/>
              <a:gdLst/>
              <a:ahLst/>
              <a:cxnLst/>
              <a:rect l="l" t="t" r="r" b="b"/>
              <a:pathLst>
                <a:path w="22200691" h="770192">
                  <a:moveTo>
                    <a:pt x="0" y="0"/>
                  </a:moveTo>
                  <a:lnTo>
                    <a:pt x="22200691" y="0"/>
                  </a:lnTo>
                  <a:lnTo>
                    <a:pt x="22200691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653" b="-511653"/>
              </a:stretch>
            </a:blipFill>
          </p:spPr>
        </p:sp>
        <p:sp>
          <p:nvSpPr>
            <p:cNvPr id="122" name="TextBox 122"/>
            <p:cNvSpPr txBox="1"/>
            <p:nvPr/>
          </p:nvSpPr>
          <p:spPr>
            <a:xfrm>
              <a:off x="0" y="-38100"/>
              <a:ext cx="22200692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Um eine einseitige Betrachtung der Auswirkungen von CSL zu vermeiden, sollten mehrere Instrumente kombiniert werden.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13447062" y="-2929728"/>
            <a:ext cx="4840938" cy="4114800"/>
            <a:chOff x="0" y="0"/>
            <a:chExt cx="6454584" cy="5486400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6454648" cy="5486400"/>
            </a:xfrm>
            <a:custGeom>
              <a:avLst/>
              <a:gdLst/>
              <a:ahLst/>
              <a:cxnLst/>
              <a:rect l="l" t="t" r="r" b="b"/>
              <a:pathLst>
                <a:path w="6454648" h="5486400">
                  <a:moveTo>
                    <a:pt x="0" y="0"/>
                  </a:moveTo>
                  <a:lnTo>
                    <a:pt x="6454648" y="0"/>
                  </a:lnTo>
                  <a:lnTo>
                    <a:pt x="6454648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25" name="TextBox 125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Praktische CSL-Bewertungsinstrumente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Empfohlener Evaluierungszyklus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8727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8781" y="2901239"/>
            <a:ext cx="1235402" cy="1285408"/>
            <a:chOff x="0" y="0"/>
            <a:chExt cx="1647203" cy="171387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950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Planung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3741906" y="3497513"/>
            <a:ext cx="480431" cy="4052193"/>
            <a:chOff x="0" y="0"/>
            <a:chExt cx="640575" cy="54029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423311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05491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5104971" y="2901239"/>
            <a:ext cx="1235402" cy="1285408"/>
            <a:chOff x="0" y="0"/>
            <a:chExt cx="1647203" cy="171387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45569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Datenerfassung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7168096" y="3497513"/>
            <a:ext cx="480431" cy="4052193"/>
            <a:chOff x="0" y="0"/>
            <a:chExt cx="640575" cy="5402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765930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848110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8531162" y="2901239"/>
            <a:ext cx="1235402" cy="1285408"/>
            <a:chOff x="0" y="0"/>
            <a:chExt cx="1647203" cy="171387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788189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Analyse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10594286" y="3497513"/>
            <a:ext cx="480431" cy="4052193"/>
            <a:chOff x="0" y="0"/>
            <a:chExt cx="640575" cy="540292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1108549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190729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11957352" y="2901239"/>
            <a:ext cx="1235402" cy="1285408"/>
            <a:chOff x="0" y="0"/>
            <a:chExt cx="1647203" cy="171387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130807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Aktion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14020476" y="3497513"/>
            <a:ext cx="480431" cy="4052193"/>
            <a:chOff x="0" y="0"/>
            <a:chExt cx="640575" cy="540292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60" name="Freeform 60"/>
          <p:cNvSpPr/>
          <p:nvPr/>
        </p:nvSpPr>
        <p:spPr>
          <a:xfrm>
            <a:off x="1451168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1533348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64" name="Group 64"/>
          <p:cNvGrpSpPr/>
          <p:nvPr/>
        </p:nvGrpSpPr>
        <p:grpSpPr>
          <a:xfrm>
            <a:off x="15383542" y="2901239"/>
            <a:ext cx="1235402" cy="1285408"/>
            <a:chOff x="0" y="0"/>
            <a:chExt cx="1647203" cy="1713878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66" name="TextBox 66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473427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Kommunikation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22200743" cy="1098169"/>
            </a:xfrm>
            <a:custGeom>
              <a:avLst/>
              <a:gdLst/>
              <a:ahLst/>
              <a:cxnLst/>
              <a:rect l="l" t="t" r="r" b="b"/>
              <a:pathLst>
                <a:path w="22200743" h="1098169">
                  <a:moveTo>
                    <a:pt x="0" y="0"/>
                  </a:moveTo>
                  <a:lnTo>
                    <a:pt x="22200743" y="0"/>
                  </a:lnTo>
                  <a:lnTo>
                    <a:pt x="22200743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639" b="-343635"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823608" y="8063046"/>
            <a:ext cx="16650519" cy="859327"/>
            <a:chOff x="0" y="0"/>
            <a:chExt cx="22200692" cy="114576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22200691" cy="1145769"/>
            </a:xfrm>
            <a:custGeom>
              <a:avLst/>
              <a:gdLst/>
              <a:ahLst/>
              <a:cxnLst/>
              <a:rect l="l" t="t" r="r" b="b"/>
              <a:pathLst>
                <a:path w="22200691" h="1145769">
                  <a:moveTo>
                    <a:pt x="0" y="0"/>
                  </a:moveTo>
                  <a:lnTo>
                    <a:pt x="22200691" y="0"/>
                  </a:lnTo>
                  <a:lnTo>
                    <a:pt x="22200691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7546" b="-327546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47625"/>
              <a:ext cx="22200692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341"/>
                </a:lnSpc>
              </a:pPr>
              <a:r>
                <a:rPr lang="en-US" sz="1950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 Evaluation sollte zu konkreten Verbesserungen führen und nicht nur zu einer Berichterstattung.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Prinzip der ausgewogenen Bewertung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Kombination quantitativer und qualitativer Belege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CSL-Evaluation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sollte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aufzeigen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was die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Studierenden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wissen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können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und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werden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2292363" y="2883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Quantitative Belege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92363" y="333111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Umfragen, Bewertungsraster, Beurteilungen und Abschlussdaten.</a:t>
            </a:r>
          </a:p>
        </p:txBody>
      </p:sp>
      <p:sp>
        <p:nvSpPr>
          <p:cNvPr id="31" name="Freeform 31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2292363" y="40639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Qualitative Belege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292363" y="4511602"/>
            <a:ext cx="14179706" cy="28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Reflexionen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Interviews,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Fokusgruppen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Partner:innenberichte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8" name="Freeform 38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2" name="Freeform 42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2292363" y="5244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Akademische Belege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292363" y="56921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Berichte, Präsentationen und angewandte Theorie.</a:t>
            </a:r>
          </a:p>
        </p:txBody>
      </p:sp>
      <p:sp>
        <p:nvSpPr>
          <p:cNvPr id="45" name="Freeform 45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49" name="Freeform 49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2292363" y="64249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Karrierenachweise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292363" y="6872602"/>
            <a:ext cx="14179706" cy="324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Kompetenzanalyse, Portfolios und Darstellungen der Beschäftigungsfähigkeit.</a:t>
            </a:r>
          </a:p>
        </p:txBody>
      </p:sp>
      <p:sp>
        <p:nvSpPr>
          <p:cNvPr id="52" name="Freeform 52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56" name="Freeform 56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57" name="TextBox 57"/>
          <p:cNvSpPr txBox="1"/>
          <p:nvPr/>
        </p:nvSpPr>
        <p:spPr>
          <a:xfrm>
            <a:off x="2292363" y="7605446"/>
            <a:ext cx="14179706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Gemeinschaftsbelege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292363" y="8053102"/>
            <a:ext cx="14179706" cy="28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10"/>
              </a:lnSpc>
            </a:pP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Partner:innenzufriedenheit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wahrgenommener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Nutzen</a:t>
            </a:r>
            <a:r>
              <a:rPr lang="en-US" sz="180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1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79737" cy="915162"/>
            </a:xfrm>
            <a:custGeom>
              <a:avLst/>
              <a:gdLst/>
              <a:ahLst/>
              <a:cxnLst/>
              <a:rect l="l" t="t" r="r" b="b"/>
              <a:pathLst>
                <a:path w="21779737" h="915162">
                  <a:moveTo>
                    <a:pt x="0" y="0"/>
                  </a:moveTo>
                  <a:lnTo>
                    <a:pt x="21779737" y="0"/>
                  </a:lnTo>
                  <a:lnTo>
                    <a:pt x="2177973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399" b="-41339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60872" y="2503722"/>
            <a:ext cx="16334804" cy="722052"/>
            <a:chOff x="0" y="0"/>
            <a:chExt cx="21779738" cy="9627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9" cy="962735"/>
            </a:xfrm>
            <a:custGeom>
              <a:avLst/>
              <a:gdLst/>
              <a:ahLst/>
              <a:cxnLst/>
              <a:rect l="l" t="t" r="r" b="b"/>
              <a:pathLst>
                <a:path w="21779739" h="962735">
                  <a:moveTo>
                    <a:pt x="0" y="0"/>
                  </a:moveTo>
                  <a:lnTo>
                    <a:pt x="21779739" y="0"/>
                  </a:lnTo>
                  <a:lnTo>
                    <a:pt x="21779739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0805" b="-39080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1779738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Bewertung als Lern- und Verbesserungsprozess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3431677"/>
            <a:ext cx="16403479" cy="1002030"/>
            <a:chOff x="0" y="0"/>
            <a:chExt cx="21871305" cy="1336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35402" y="3589534"/>
            <a:ext cx="686372" cy="686372"/>
            <a:chOff x="0" y="0"/>
            <a:chExt cx="915162" cy="91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413853" y="3767985"/>
            <a:ext cx="329470" cy="329470"/>
            <a:chOff x="0" y="0"/>
            <a:chExt cx="439293" cy="439293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196275" y="3388814"/>
            <a:ext cx="14962127" cy="1044912"/>
            <a:chOff x="0" y="0"/>
            <a:chExt cx="19949503" cy="139321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 fundierte Beurteilung macht CSL zu einem evidenzbasierten pädagogischen Modell.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3421" y="4708265"/>
            <a:ext cx="16403479" cy="1002030"/>
            <a:chOff x="0" y="0"/>
            <a:chExt cx="21871305" cy="13360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35402" y="4866122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413853" y="5044573"/>
            <a:ext cx="329470" cy="329470"/>
            <a:chOff x="0" y="0"/>
            <a:chExt cx="439293" cy="439293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196275" y="4665402"/>
            <a:ext cx="14962127" cy="1044912"/>
            <a:chOff x="0" y="0"/>
            <a:chExt cx="19949503" cy="139321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Beurteilung vor, während und nach dem CSL-Erlebnis.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3421" y="5984853"/>
            <a:ext cx="16403479" cy="1002030"/>
            <a:chOff x="0" y="0"/>
            <a:chExt cx="21871305" cy="13360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35402" y="6142711"/>
            <a:ext cx="686372" cy="686372"/>
            <a:chOff x="0" y="0"/>
            <a:chExt cx="915162" cy="91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13853" y="6321152"/>
            <a:ext cx="329470" cy="329470"/>
            <a:chOff x="0" y="0"/>
            <a:chExt cx="439293" cy="439293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196275" y="5941990"/>
            <a:ext cx="14962127" cy="1044912"/>
            <a:chOff x="0" y="0"/>
            <a:chExt cx="19949503" cy="139321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Beurteilungsraster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Portfolios,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Umfragen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das Feedback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Ihrer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3421" y="7261441"/>
            <a:ext cx="16403479" cy="1002030"/>
            <a:chOff x="0" y="0"/>
            <a:chExt cx="21871305" cy="133604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235402" y="7419299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413853" y="7597740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196275" y="7218578"/>
            <a:ext cx="14962127" cy="1044912"/>
            <a:chOff x="0" y="0"/>
            <a:chExt cx="19949503" cy="139321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Akademische Leistungen, Berufsreife, bürgerschaftliches Engagement und Wirkung messen.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33421" y="8538020"/>
            <a:ext cx="16403479" cy="1002030"/>
            <a:chOff x="0" y="0"/>
            <a:chExt cx="21871305" cy="13360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65" name="Group 65"/>
          <p:cNvGrpSpPr/>
          <p:nvPr/>
        </p:nvGrpSpPr>
        <p:grpSpPr>
          <a:xfrm>
            <a:off x="1235402" y="8695877"/>
            <a:ext cx="686372" cy="686372"/>
            <a:chOff x="0" y="0"/>
            <a:chExt cx="915162" cy="91516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13853" y="8874328"/>
            <a:ext cx="329470" cy="329470"/>
            <a:chOff x="0" y="0"/>
            <a:chExt cx="439293" cy="439293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196275" y="8495157"/>
            <a:ext cx="14962127" cy="1044912"/>
            <a:chOff x="0" y="0"/>
            <a:chExt cx="19949503" cy="139321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Verknüpfen Sie die Bewertung auf Kursebene mit der institutionellen Evaluation und nutzen Sie die Ergebnisse, um Lehrpläne, Partnerschaften und die Unterstützung der Studierenden zu verbessern.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1093</Words>
  <Application>Microsoft Office PowerPoint</Application>
  <PresentationFormat>Benutzerdefiniert</PresentationFormat>
  <Paragraphs>276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Archivo Black</vt:lpstr>
      <vt:lpstr>Arial</vt:lpstr>
      <vt:lpstr>Calibri (MS) Bold</vt:lpstr>
      <vt:lpstr>Calibri (MS)</vt:lpstr>
      <vt:lpstr>Montserrat</vt:lpstr>
      <vt:lpstr>Montserrat Bold</vt:lpstr>
      <vt:lpstr>Calibri (MS) Italics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toolkit_5.pptx</dc:title>
  <dc:creator>Corcoran David</dc:creator>
  <cp:lastModifiedBy>Liszt-Rohlf Verena</cp:lastModifiedBy>
  <cp:revision>3</cp:revision>
  <dcterms:created xsi:type="dcterms:W3CDTF">2006-08-16T00:00:00Z</dcterms:created>
  <dcterms:modified xsi:type="dcterms:W3CDTF">2026-09-02T11:28:39Z</dcterms:modified>
  <dc:identifier>DAHUBwOKVq0</dc:identifier>
</cp:coreProperties>
</file>