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77" r:id="rId12"/>
    <p:sldId id="279" r:id="rId13"/>
    <p:sldId id="281" r:id="rId14"/>
    <p:sldId id="283" r:id="rId15"/>
    <p:sldId id="285" r:id="rId16"/>
    <p:sldId id="287" r:id="rId17"/>
    <p:sldId id="289" r:id="rId18"/>
  </p:sldIdLst>
  <p:sldSz cx="18288000" cy="10287000"/>
  <p:notesSz cx="6858000" cy="9144000"/>
  <p:embeddedFontLst>
    <p:embeddedFont>
      <p:font typeface="Archivo Black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(MS)" panose="020B0604020202020204" charset="0"/>
      <p:regular r:id="rId25"/>
    </p:embeddedFont>
    <p:embeddedFont>
      <p:font typeface="Calibri (MS) Bold" panose="020B0604020202020204" charset="0"/>
      <p:regular r:id="rId26"/>
    </p:embeddedFont>
    <p:embeddedFont>
      <p:font typeface="Calibri (MS) Italics" panose="020B0604020202020204" charset="0"/>
      <p:regular r:id="rId27"/>
    </p:embeddedFont>
    <p:embeddedFont>
      <p:font typeface="Montserrat" panose="02000505000000020004" pitchFamily="2" charset="0"/>
      <p:regular r:id="rId28"/>
      <p:bold r:id="rId29"/>
      <p:italic r:id="rId30"/>
      <p:boldItalic r:id="rId31"/>
    </p:embeddedFont>
    <p:embeddedFont>
      <p:font typeface="Montserrat 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38" y="-3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zt-Rohlf Verena" userId="5ad52cf5-6431-4d6a-8e40-c09e5582a93a" providerId="ADAL" clId="{DA862F96-143E-4D5A-9B81-83DE0EC88B5F}"/>
    <pc:docChg chg="modSld">
      <pc:chgData name="Liszt-Rohlf Verena" userId="5ad52cf5-6431-4d6a-8e40-c09e5582a93a" providerId="ADAL" clId="{DA862F96-143E-4D5A-9B81-83DE0EC88B5F}" dt="2026-09-02T11:45:47.914" v="247" actId="20577"/>
      <pc:docMkLst>
        <pc:docMk/>
      </pc:docMkLst>
      <pc:sldChg chg="modSp mod">
        <pc:chgData name="Liszt-Rohlf Verena" userId="5ad52cf5-6431-4d6a-8e40-c09e5582a93a" providerId="ADAL" clId="{DA862F96-143E-4D5A-9B81-83DE0EC88B5F}" dt="2026-09-02T11:31:44.448" v="13" actId="20577"/>
        <pc:sldMkLst>
          <pc:docMk/>
          <pc:sldMk cId="0" sldId="259"/>
        </pc:sldMkLst>
        <pc:spChg chg="mod">
          <ac:chgData name="Liszt-Rohlf Verena" userId="5ad52cf5-6431-4d6a-8e40-c09e5582a93a" providerId="ADAL" clId="{DA862F96-143E-4D5A-9B81-83DE0EC88B5F}" dt="2026-09-02T11:31:30.930" v="4" actId="20577"/>
          <ac:spMkLst>
            <pc:docMk/>
            <pc:sldMk cId="0" sldId="259"/>
            <ac:spMk id="11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31:40.130" v="8" actId="20577"/>
          <ac:spMkLst>
            <pc:docMk/>
            <pc:sldMk cId="0" sldId="259"/>
            <ac:spMk id="46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31:44.448" v="13" actId="20577"/>
          <ac:spMkLst>
            <pc:docMk/>
            <pc:sldMk cId="0" sldId="259"/>
            <ac:spMk id="51" creationId="{00000000-0000-0000-0000-000000000000}"/>
          </ac:spMkLst>
        </pc:spChg>
      </pc:sldChg>
      <pc:sldChg chg="modSp mod">
        <pc:chgData name="Liszt-Rohlf Verena" userId="5ad52cf5-6431-4d6a-8e40-c09e5582a93a" providerId="ADAL" clId="{DA862F96-143E-4D5A-9B81-83DE0EC88B5F}" dt="2026-09-02T11:31:55.655" v="23" actId="20577"/>
        <pc:sldMkLst>
          <pc:docMk/>
          <pc:sldMk cId="0" sldId="261"/>
        </pc:sldMkLst>
        <pc:spChg chg="mod">
          <ac:chgData name="Liszt-Rohlf Verena" userId="5ad52cf5-6431-4d6a-8e40-c09e5582a93a" providerId="ADAL" clId="{DA862F96-143E-4D5A-9B81-83DE0EC88B5F}" dt="2026-09-02T11:31:51.353" v="17" actId="20577"/>
          <ac:spMkLst>
            <pc:docMk/>
            <pc:sldMk cId="0" sldId="261"/>
            <ac:spMk id="17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31:55.655" v="23" actId="20577"/>
          <ac:spMkLst>
            <pc:docMk/>
            <pc:sldMk cId="0" sldId="261"/>
            <ac:spMk id="27" creationId="{00000000-0000-0000-0000-000000000000}"/>
          </ac:spMkLst>
        </pc:spChg>
      </pc:sldChg>
      <pc:sldChg chg="modSp mod">
        <pc:chgData name="Liszt-Rohlf Verena" userId="5ad52cf5-6431-4d6a-8e40-c09e5582a93a" providerId="ADAL" clId="{DA862F96-143E-4D5A-9B81-83DE0EC88B5F}" dt="2026-09-02T11:42:58.126" v="81" actId="20577"/>
        <pc:sldMkLst>
          <pc:docMk/>
          <pc:sldMk cId="0" sldId="263"/>
        </pc:sldMkLst>
        <pc:spChg chg="mod">
          <ac:chgData name="Liszt-Rohlf Verena" userId="5ad52cf5-6431-4d6a-8e40-c09e5582a93a" providerId="ADAL" clId="{DA862F96-143E-4D5A-9B81-83DE0EC88B5F}" dt="2026-09-02T11:42:34.920" v="40" actId="6549"/>
          <ac:spMkLst>
            <pc:docMk/>
            <pc:sldMk cId="0" sldId="263"/>
            <ac:spMk id="17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2:44.927" v="52" actId="20577"/>
          <ac:spMkLst>
            <pc:docMk/>
            <pc:sldMk cId="0" sldId="263"/>
            <ac:spMk id="27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2:48.776" v="61" actId="20577"/>
          <ac:spMkLst>
            <pc:docMk/>
            <pc:sldMk cId="0" sldId="263"/>
            <ac:spMk id="37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2:54.649" v="75" actId="20577"/>
          <ac:spMkLst>
            <pc:docMk/>
            <pc:sldMk cId="0" sldId="263"/>
            <ac:spMk id="47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2:58.126" v="81" actId="20577"/>
          <ac:spMkLst>
            <pc:docMk/>
            <pc:sldMk cId="0" sldId="263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DA862F96-143E-4D5A-9B81-83DE0EC88B5F}" dt="2026-09-02T11:43:38.614" v="144" actId="20577"/>
        <pc:sldMkLst>
          <pc:docMk/>
          <pc:sldMk cId="0" sldId="267"/>
        </pc:sldMkLst>
        <pc:spChg chg="mod">
          <ac:chgData name="Liszt-Rohlf Verena" userId="5ad52cf5-6431-4d6a-8e40-c09e5582a93a" providerId="ADAL" clId="{DA862F96-143E-4D5A-9B81-83DE0EC88B5F}" dt="2026-09-02T11:43:16.785" v="93" actId="20577"/>
          <ac:spMkLst>
            <pc:docMk/>
            <pc:sldMk cId="0" sldId="267"/>
            <ac:spMk id="17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3:27.137" v="132" actId="6549"/>
          <ac:spMkLst>
            <pc:docMk/>
            <pc:sldMk cId="0" sldId="267"/>
            <ac:spMk id="27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3:33.108" v="138" actId="20577"/>
          <ac:spMkLst>
            <pc:docMk/>
            <pc:sldMk cId="0" sldId="267"/>
            <ac:spMk id="47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3:38.614" v="144" actId="20577"/>
          <ac:spMkLst>
            <pc:docMk/>
            <pc:sldMk cId="0" sldId="267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DA862F96-143E-4D5A-9B81-83DE0EC88B5F}" dt="2026-09-02T11:44:08.726" v="154" actId="20577"/>
        <pc:sldMkLst>
          <pc:docMk/>
          <pc:sldMk cId="0" sldId="273"/>
        </pc:sldMkLst>
        <pc:spChg chg="mod">
          <ac:chgData name="Liszt-Rohlf Verena" userId="5ad52cf5-6431-4d6a-8e40-c09e5582a93a" providerId="ADAL" clId="{DA862F96-143E-4D5A-9B81-83DE0EC88B5F}" dt="2026-09-02T11:44:08.726" v="154" actId="20577"/>
          <ac:spMkLst>
            <pc:docMk/>
            <pc:sldMk cId="0" sldId="273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DA862F96-143E-4D5A-9B81-83DE0EC88B5F}" dt="2026-09-02T11:44:24.693" v="159" actId="20577"/>
        <pc:sldMkLst>
          <pc:docMk/>
          <pc:sldMk cId="0" sldId="275"/>
        </pc:sldMkLst>
        <pc:spChg chg="mod">
          <ac:chgData name="Liszt-Rohlf Verena" userId="5ad52cf5-6431-4d6a-8e40-c09e5582a93a" providerId="ADAL" clId="{DA862F96-143E-4D5A-9B81-83DE0EC88B5F}" dt="2026-09-02T11:44:24.693" v="159" actId="20577"/>
          <ac:spMkLst>
            <pc:docMk/>
            <pc:sldMk cId="0" sldId="275"/>
            <ac:spMk id="47" creationId="{00000000-0000-0000-0000-000000000000}"/>
          </ac:spMkLst>
        </pc:spChg>
      </pc:sldChg>
      <pc:sldChg chg="modSp mod">
        <pc:chgData name="Liszt-Rohlf Verena" userId="5ad52cf5-6431-4d6a-8e40-c09e5582a93a" providerId="ADAL" clId="{DA862F96-143E-4D5A-9B81-83DE0EC88B5F}" dt="2026-09-02T11:44:44.135" v="191" actId="20577"/>
        <pc:sldMkLst>
          <pc:docMk/>
          <pc:sldMk cId="0" sldId="277"/>
        </pc:sldMkLst>
        <pc:spChg chg="mod">
          <ac:chgData name="Liszt-Rohlf Verena" userId="5ad52cf5-6431-4d6a-8e40-c09e5582a93a" providerId="ADAL" clId="{DA862F96-143E-4D5A-9B81-83DE0EC88B5F}" dt="2026-09-02T11:44:34.161" v="165" actId="20577"/>
          <ac:spMkLst>
            <pc:docMk/>
            <pc:sldMk cId="0" sldId="277"/>
            <ac:spMk id="28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4:39.885" v="182" actId="20577"/>
          <ac:spMkLst>
            <pc:docMk/>
            <pc:sldMk cId="0" sldId="277"/>
            <ac:spMk id="38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4:44.135" v="191" actId="20577"/>
          <ac:spMkLst>
            <pc:docMk/>
            <pc:sldMk cId="0" sldId="277"/>
            <ac:spMk id="58" creationId="{00000000-0000-0000-0000-000000000000}"/>
          </ac:spMkLst>
        </pc:spChg>
      </pc:sldChg>
      <pc:sldChg chg="modSp mod">
        <pc:chgData name="Liszt-Rohlf Verena" userId="5ad52cf5-6431-4d6a-8e40-c09e5582a93a" providerId="ADAL" clId="{DA862F96-143E-4D5A-9B81-83DE0EC88B5F}" dt="2026-09-02T11:45:12.885" v="230" actId="20577"/>
        <pc:sldMkLst>
          <pc:docMk/>
          <pc:sldMk cId="0" sldId="279"/>
        </pc:sldMkLst>
        <pc:spChg chg="mod">
          <ac:chgData name="Liszt-Rohlf Verena" userId="5ad52cf5-6431-4d6a-8e40-c09e5582a93a" providerId="ADAL" clId="{DA862F96-143E-4D5A-9B81-83DE0EC88B5F}" dt="2026-09-02T11:45:12.885" v="230" actId="20577"/>
          <ac:spMkLst>
            <pc:docMk/>
            <pc:sldMk cId="0" sldId="279"/>
            <ac:spMk id="7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5:09.592" v="224" actId="20577"/>
          <ac:spMkLst>
            <pc:docMk/>
            <pc:sldMk cId="0" sldId="279"/>
            <ac:spMk id="12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4:52.178" v="197" actId="20577"/>
          <ac:spMkLst>
            <pc:docMk/>
            <pc:sldMk cId="0" sldId="279"/>
            <ac:spMk id="53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4:57.766" v="216" actId="20577"/>
          <ac:spMkLst>
            <pc:docMk/>
            <pc:sldMk cId="0" sldId="279"/>
            <ac:spMk id="67" creationId="{00000000-0000-0000-0000-000000000000}"/>
          </ac:spMkLst>
        </pc:spChg>
      </pc:sldChg>
      <pc:sldChg chg="modSp mod">
        <pc:chgData name="Liszt-Rohlf Verena" userId="5ad52cf5-6431-4d6a-8e40-c09e5582a93a" providerId="ADAL" clId="{DA862F96-143E-4D5A-9B81-83DE0EC88B5F}" dt="2026-09-02T11:45:24.245" v="236" actId="20577"/>
        <pc:sldMkLst>
          <pc:docMk/>
          <pc:sldMk cId="0" sldId="281"/>
        </pc:sldMkLst>
        <pc:spChg chg="mod">
          <ac:chgData name="Liszt-Rohlf Verena" userId="5ad52cf5-6431-4d6a-8e40-c09e5582a93a" providerId="ADAL" clId="{DA862F96-143E-4D5A-9B81-83DE0EC88B5F}" dt="2026-09-02T11:45:24.245" v="236" actId="20577"/>
          <ac:spMkLst>
            <pc:docMk/>
            <pc:sldMk cId="0" sldId="281"/>
            <ac:spMk id="47" creationId="{00000000-0000-0000-0000-000000000000}"/>
          </ac:spMkLst>
        </pc:spChg>
      </pc:sldChg>
      <pc:sldChg chg="modSp mod">
        <pc:chgData name="Liszt-Rohlf Verena" userId="5ad52cf5-6431-4d6a-8e40-c09e5582a93a" providerId="ADAL" clId="{DA862F96-143E-4D5A-9B81-83DE0EC88B5F}" dt="2026-09-02T11:45:47.914" v="247" actId="20577"/>
        <pc:sldMkLst>
          <pc:docMk/>
          <pc:sldMk cId="0" sldId="285"/>
        </pc:sldMkLst>
        <pc:spChg chg="mod">
          <ac:chgData name="Liszt-Rohlf Verena" userId="5ad52cf5-6431-4d6a-8e40-c09e5582a93a" providerId="ADAL" clId="{DA862F96-143E-4D5A-9B81-83DE0EC88B5F}" dt="2026-09-02T11:45:37.307" v="241" actId="20577"/>
          <ac:spMkLst>
            <pc:docMk/>
            <pc:sldMk cId="0" sldId="285"/>
            <ac:spMk id="18" creationId="{00000000-0000-0000-0000-000000000000}"/>
          </ac:spMkLst>
        </pc:spChg>
        <pc:spChg chg="mod">
          <ac:chgData name="Liszt-Rohlf Verena" userId="5ad52cf5-6431-4d6a-8e40-c09e5582a93a" providerId="ADAL" clId="{DA862F96-143E-4D5A-9B81-83DE0EC88B5F}" dt="2026-09-02T11:45:47.914" v="247" actId="20577"/>
          <ac:spMkLst>
            <pc:docMk/>
            <pc:sldMk cId="0" sldId="285"/>
            <ac:spMk id="4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8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10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3" Type="http://schemas.openxmlformats.org/officeDocument/2006/relationships/image" Target="../media/image5.jpe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9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6.jpeg"/><Relationship Id="rId9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1.png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20.png"/><Relationship Id="rId5" Type="http://schemas.openxmlformats.org/officeDocument/2006/relationships/image" Target="../media/image12.png"/><Relationship Id="rId10" Type="http://schemas.openxmlformats.org/officeDocument/2006/relationships/image" Target="../media/image9.png"/><Relationship Id="rId4" Type="http://schemas.openxmlformats.org/officeDocument/2006/relationships/image" Target="../media/image6.jpe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5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9.png"/><Relationship Id="rId3" Type="http://schemas.openxmlformats.org/officeDocument/2006/relationships/image" Target="../media/image5.jpeg"/><Relationship Id="rId7" Type="http://schemas.openxmlformats.org/officeDocument/2006/relationships/image" Target="../media/image26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27.png"/><Relationship Id="rId5" Type="http://schemas.openxmlformats.org/officeDocument/2006/relationships/image" Target="../media/image12.png"/><Relationship Id="rId10" Type="http://schemas.openxmlformats.org/officeDocument/2006/relationships/image" Target="../media/image10.png"/><Relationship Id="rId4" Type="http://schemas.openxmlformats.org/officeDocument/2006/relationships/image" Target="../media/image6.jpeg"/><Relationship Id="rId9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2.png"/><Relationship Id="rId3" Type="http://schemas.openxmlformats.org/officeDocument/2006/relationships/image" Target="../media/image5.jpe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31.png"/><Relationship Id="rId5" Type="http://schemas.openxmlformats.org/officeDocument/2006/relationships/image" Target="../media/image12.png"/><Relationship Id="rId10" Type="http://schemas.openxmlformats.org/officeDocument/2006/relationships/image" Target="../media/image30.png"/><Relationship Id="rId4" Type="http://schemas.openxmlformats.org/officeDocument/2006/relationships/image" Target="../media/image6.jpeg"/><Relationship Id="rId9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10" Type="http://schemas.openxmlformats.org/officeDocument/2006/relationships/image" Target="../media/image32.png"/><Relationship Id="rId4" Type="http://schemas.openxmlformats.org/officeDocument/2006/relationships/image" Target="../media/image6.jpe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7.png"/><Relationship Id="rId3" Type="http://schemas.openxmlformats.org/officeDocument/2006/relationships/image" Target="../media/image5.jpeg"/><Relationship Id="rId7" Type="http://schemas.openxmlformats.org/officeDocument/2006/relationships/image" Target="../media/image29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11.png"/><Relationship Id="rId5" Type="http://schemas.openxmlformats.org/officeDocument/2006/relationships/image" Target="../media/image12.png"/><Relationship Id="rId10" Type="http://schemas.openxmlformats.org/officeDocument/2006/relationships/image" Target="../media/image9.png"/><Relationship Id="rId4" Type="http://schemas.openxmlformats.org/officeDocument/2006/relationships/image" Target="../media/image6.jpeg"/><Relationship Id="rId9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6.png"/><Relationship Id="rId3" Type="http://schemas.openxmlformats.org/officeDocument/2006/relationships/image" Target="../media/image5.jpeg"/><Relationship Id="rId7" Type="http://schemas.openxmlformats.org/officeDocument/2006/relationships/image" Target="../media/image19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29.png"/><Relationship Id="rId5" Type="http://schemas.openxmlformats.org/officeDocument/2006/relationships/image" Target="../media/image12.png"/><Relationship Id="rId10" Type="http://schemas.openxmlformats.org/officeDocument/2006/relationships/image" Target="../media/image38.png"/><Relationship Id="rId4" Type="http://schemas.openxmlformats.org/officeDocument/2006/relationships/image" Target="../media/image6.jpeg"/><Relationship Id="rId9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7.png"/><Relationship Id="rId3" Type="http://schemas.openxmlformats.org/officeDocument/2006/relationships/image" Target="../media/image39.jpeg"/><Relationship Id="rId7" Type="http://schemas.openxmlformats.org/officeDocument/2006/relationships/image" Target="../media/image13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9.png"/><Relationship Id="rId5" Type="http://schemas.openxmlformats.org/officeDocument/2006/relationships/image" Target="../media/image6.jpeg"/><Relationship Id="rId10" Type="http://schemas.openxmlformats.org/officeDocument/2006/relationships/image" Target="../media/image16.svg"/><Relationship Id="rId4" Type="http://schemas.openxmlformats.org/officeDocument/2006/relationships/image" Target="../media/image5.jpeg"/><Relationship Id="rId9" Type="http://schemas.openxmlformats.org/officeDocument/2006/relationships/image" Target="../media/image15.png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1.png"/><Relationship Id="rId3" Type="http://schemas.openxmlformats.org/officeDocument/2006/relationships/image" Target="../media/image5.jpeg"/><Relationship Id="rId7" Type="http://schemas.openxmlformats.org/officeDocument/2006/relationships/image" Target="../media/image32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37.png"/><Relationship Id="rId5" Type="http://schemas.openxmlformats.org/officeDocument/2006/relationships/image" Target="../media/image12.png"/><Relationship Id="rId10" Type="http://schemas.openxmlformats.org/officeDocument/2006/relationships/image" Target="../media/image27.png"/><Relationship Id="rId4" Type="http://schemas.openxmlformats.org/officeDocument/2006/relationships/image" Target="../media/image6.jpeg"/><Relationship Id="rId9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.jpeg"/><Relationship Id="rId7" Type="http://schemas.openxmlformats.org/officeDocument/2006/relationships/image" Target="../media/image3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11" Type="http://schemas.openxmlformats.org/officeDocument/2006/relationships/image" Target="../media/image19.png"/><Relationship Id="rId5" Type="http://schemas.openxmlformats.org/officeDocument/2006/relationships/image" Target="../media/image42.png"/><Relationship Id="rId10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4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7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838274" y="9206141"/>
            <a:ext cx="807510" cy="807510"/>
            <a:chOff x="0" y="0"/>
            <a:chExt cx="1076681" cy="10766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6706" cy="1076706"/>
            </a:xfrm>
            <a:custGeom>
              <a:avLst/>
              <a:gdLst/>
              <a:ahLst/>
              <a:cxnLst/>
              <a:rect l="l" t="t" r="r" b="b"/>
              <a:pathLst>
                <a:path w="1076706" h="1076706">
                  <a:moveTo>
                    <a:pt x="0" y="0"/>
                  </a:moveTo>
                  <a:lnTo>
                    <a:pt x="1076706" y="0"/>
                  </a:lnTo>
                  <a:lnTo>
                    <a:pt x="1076706" y="1076706"/>
                  </a:lnTo>
                  <a:lnTo>
                    <a:pt x="0" y="10767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11" cy="2676716"/>
            <a:chOff x="0" y="0"/>
            <a:chExt cx="24402415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34" cy="5490686"/>
            <a:chOff x="0" y="0"/>
            <a:chExt cx="9151112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48" cy="640588"/>
            </a:xfrm>
            <a:custGeom>
              <a:avLst/>
              <a:gdLst/>
              <a:ahLst/>
              <a:cxnLst/>
              <a:rect l="l" t="t" r="r" b="b"/>
              <a:pathLst>
                <a:path w="20132548" h="640588">
                  <a:moveTo>
                    <a:pt x="0" y="0"/>
                  </a:moveTo>
                  <a:lnTo>
                    <a:pt x="20132548" y="0"/>
                  </a:lnTo>
                  <a:lnTo>
                    <a:pt x="20132548" y="640588"/>
                  </a:lnTo>
                  <a:lnTo>
                    <a:pt x="0" y="640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1954" b="-56195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23608" y="438131"/>
            <a:ext cx="15099392" cy="509006"/>
            <a:chOff x="0" y="0"/>
            <a:chExt cx="20132523" cy="6786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32523" cy="678674"/>
            </a:xfrm>
            <a:custGeom>
              <a:avLst/>
              <a:gdLst/>
              <a:ahLst/>
              <a:cxnLst/>
              <a:rect l="l" t="t" r="r" b="b"/>
              <a:pathLst>
                <a:path w="20132523" h="678674">
                  <a:moveTo>
                    <a:pt x="0" y="0"/>
                  </a:moveTo>
                  <a:lnTo>
                    <a:pt x="20132523" y="0"/>
                  </a:lnTo>
                  <a:lnTo>
                    <a:pt x="20132523" y="678674"/>
                  </a:lnTo>
                  <a:lnTo>
                    <a:pt x="0" y="678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28013" b="-528013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132523" cy="716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6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3608" y="810711"/>
            <a:ext cx="1564847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53"/>
              </a:lnSpc>
            </a:pPr>
            <a:r>
              <a:rPr lang="en-US" sz="39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Umsetzungsplan</a:t>
            </a:r>
            <a:r>
              <a:rPr lang="en-US" sz="39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39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das </a:t>
            </a:r>
            <a:r>
              <a:rPr lang="en-US" sz="39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Lehrendenausbildungsprogramm</a:t>
            </a:r>
            <a:endParaRPr lang="en-US" sz="39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45752" cy="915162"/>
            </a:xfrm>
            <a:custGeom>
              <a:avLst/>
              <a:gdLst/>
              <a:ahLst/>
              <a:cxnLst/>
              <a:rect l="l" t="t" r="r" b="b"/>
              <a:pathLst>
                <a:path w="22145752" h="915162">
                  <a:moveTo>
                    <a:pt x="0" y="0"/>
                  </a:moveTo>
                  <a:lnTo>
                    <a:pt x="22145752" y="0"/>
                  </a:lnTo>
                  <a:lnTo>
                    <a:pt x="22145752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1187" b="-421183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51059" y="2915526"/>
            <a:ext cx="16609333" cy="722052"/>
            <a:chOff x="0" y="0"/>
            <a:chExt cx="22145777" cy="9627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145777" cy="962735"/>
            </a:xfrm>
            <a:custGeom>
              <a:avLst/>
              <a:gdLst/>
              <a:ahLst/>
              <a:cxnLst/>
              <a:rect l="l" t="t" r="r" b="b"/>
              <a:pathLst>
                <a:path w="22145777" h="962735">
                  <a:moveTo>
                    <a:pt x="0" y="0"/>
                  </a:moveTo>
                  <a:lnTo>
                    <a:pt x="22145777" y="0"/>
                  </a:lnTo>
                  <a:lnTo>
                    <a:pt x="22145777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8213" b="-39821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2145777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612"/>
                </a:lnSpc>
              </a:pPr>
              <a:r>
                <a:rPr lang="en-US" sz="217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Ein praktisches Workshop-Modell zur Integration von CSL in bestehende Kurse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98302" cy="732155"/>
            </a:xfrm>
            <a:custGeom>
              <a:avLst/>
              <a:gdLst/>
              <a:ahLst/>
              <a:cxnLst/>
              <a:rect l="l" t="t" r="r" b="b"/>
              <a:pathLst>
                <a:path w="10798302" h="732155">
                  <a:moveTo>
                    <a:pt x="0" y="0"/>
                  </a:moveTo>
                  <a:lnTo>
                    <a:pt x="10798302" y="0"/>
                  </a:lnTo>
                  <a:lnTo>
                    <a:pt x="1079830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7184" b="-237174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823608" y="4006520"/>
            <a:ext cx="8098765" cy="591932"/>
            <a:chOff x="0" y="0"/>
            <a:chExt cx="10798353" cy="7892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798353" cy="789242"/>
            </a:xfrm>
            <a:custGeom>
              <a:avLst/>
              <a:gdLst/>
              <a:ahLst/>
              <a:cxnLst/>
              <a:rect l="l" t="t" r="r" b="b"/>
              <a:pathLst>
                <a:path w="10798353" h="789242">
                  <a:moveTo>
                    <a:pt x="0" y="0"/>
                  </a:moveTo>
                  <a:lnTo>
                    <a:pt x="10798353" y="0"/>
                  </a:lnTo>
                  <a:lnTo>
                    <a:pt x="10798353" y="789242"/>
                  </a:lnTo>
                  <a:lnTo>
                    <a:pt x="0" y="7892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6592" b="-216592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0798353" cy="846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Von der Methodik zur Praxis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3608" y="4804353"/>
            <a:ext cx="576548" cy="576548"/>
            <a:chOff x="0" y="0"/>
            <a:chExt cx="768731" cy="76873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73503" y="4954248"/>
            <a:ext cx="276701" cy="276701"/>
            <a:chOff x="0" y="0"/>
            <a:chExt cx="368935" cy="368935"/>
          </a:xfrm>
        </p:grpSpPr>
        <p:sp>
          <p:nvSpPr>
            <p:cNvPr id="25" name="Freeform 25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1647206" y="4659516"/>
            <a:ext cx="7275166" cy="3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Übersetzt CSL in konkrete Ressourcen: Unterrichtspläne und Lehrmodule.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823608" y="5929941"/>
            <a:ext cx="576548" cy="576548"/>
            <a:chOff x="0" y="0"/>
            <a:chExt cx="768731" cy="76873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973503" y="6079836"/>
            <a:ext cx="276701" cy="276701"/>
            <a:chOff x="0" y="0"/>
            <a:chExt cx="368935" cy="368935"/>
          </a:xfrm>
        </p:grpSpPr>
        <p:sp>
          <p:nvSpPr>
            <p:cNvPr id="30" name="Freeform 30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1647206" y="5785114"/>
            <a:ext cx="7275166" cy="3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Bietet Instrumente zur Reflexion und Aktivitäten zur Karriereplanung.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823608" y="7055539"/>
            <a:ext cx="576548" cy="576548"/>
            <a:chOff x="0" y="0"/>
            <a:chExt cx="768731" cy="76873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973503" y="7205434"/>
            <a:ext cx="276701" cy="276701"/>
            <a:chOff x="0" y="0"/>
            <a:chExt cx="368935" cy="368935"/>
          </a:xfrm>
        </p:grpSpPr>
        <p:sp>
          <p:nvSpPr>
            <p:cNvPr id="35" name="Freeform 35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1647206" y="6910702"/>
            <a:ext cx="7275166" cy="3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Beinhaltet Leitlinien für eine nachhaltige Partnerschaft.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615295" cy="732155"/>
            </a:xfrm>
            <a:custGeom>
              <a:avLst/>
              <a:gdLst/>
              <a:ahLst/>
              <a:cxnLst/>
              <a:rect l="l" t="t" r="r" b="b"/>
              <a:pathLst>
                <a:path w="10615295" h="732155">
                  <a:moveTo>
                    <a:pt x="0" y="0"/>
                  </a:moveTo>
                  <a:lnTo>
                    <a:pt x="10615295" y="0"/>
                  </a:lnTo>
                  <a:lnTo>
                    <a:pt x="10615295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317" b="-232307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9471441" y="4006520"/>
            <a:ext cx="7961500" cy="591932"/>
            <a:chOff x="0" y="0"/>
            <a:chExt cx="10615333" cy="78924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615333" cy="789242"/>
            </a:xfrm>
            <a:custGeom>
              <a:avLst/>
              <a:gdLst/>
              <a:ahLst/>
              <a:cxnLst/>
              <a:rect l="l" t="t" r="r" b="b"/>
              <a:pathLst>
                <a:path w="10615333" h="789242">
                  <a:moveTo>
                    <a:pt x="0" y="0"/>
                  </a:moveTo>
                  <a:lnTo>
                    <a:pt x="10615333" y="0"/>
                  </a:lnTo>
                  <a:lnTo>
                    <a:pt x="10615333" y="789242"/>
                  </a:lnTo>
                  <a:lnTo>
                    <a:pt x="0" y="7892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2074" b="-212074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10615333" cy="846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Workshop-Schwerpunkt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471441" y="4804353"/>
            <a:ext cx="576548" cy="576548"/>
            <a:chOff x="0" y="0"/>
            <a:chExt cx="768731" cy="76873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9621336" y="4954248"/>
            <a:ext cx="276701" cy="276701"/>
            <a:chOff x="0" y="0"/>
            <a:chExt cx="368935" cy="368935"/>
          </a:xfrm>
        </p:grpSpPr>
        <p:sp>
          <p:nvSpPr>
            <p:cNvPr id="45" name="Freeform 45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46" name="TextBox 46"/>
          <p:cNvSpPr txBox="1"/>
          <p:nvPr/>
        </p:nvSpPr>
        <p:spPr>
          <a:xfrm>
            <a:off x="10295039" y="4659516"/>
            <a:ext cx="7137892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Ein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praxisorientiertes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Format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für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Hochschullehrende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9471441" y="5929941"/>
            <a:ext cx="576548" cy="576548"/>
            <a:chOff x="0" y="0"/>
            <a:chExt cx="768731" cy="76873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9621336" y="6079836"/>
            <a:ext cx="276701" cy="276701"/>
            <a:chOff x="0" y="0"/>
            <a:chExt cx="368935" cy="368935"/>
          </a:xfrm>
        </p:grpSpPr>
        <p:sp>
          <p:nvSpPr>
            <p:cNvPr id="50" name="Freeform 50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10295039" y="5785114"/>
            <a:ext cx="7137892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Realistische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Neugestaltung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realer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Kurse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mit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realen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WERKSTATT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Ziel des Workshops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82384" cy="782384"/>
            <a:chOff x="0" y="0"/>
            <a:chExt cx="1043178" cy="1043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0200" y="3113494"/>
            <a:ext cx="375571" cy="375571"/>
            <a:chOff x="0" y="0"/>
            <a:chExt cx="500761" cy="500761"/>
          </a:xfrm>
        </p:grpSpPr>
        <p:sp>
          <p:nvSpPr>
            <p:cNvPr id="12" name="Freeform 12" descr="/home/claude/work/icons/boo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98265" y="2709624"/>
            <a:ext cx="13973804" cy="1147582"/>
            <a:chOff x="0" y="0"/>
            <a:chExt cx="18631738" cy="15301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Das CSL-Modell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soll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Hochschullehrenden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nähergebracht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werden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15057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296461"/>
            <a:ext cx="782384" cy="782384"/>
            <a:chOff x="0" y="0"/>
            <a:chExt cx="1043178" cy="10431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70200" y="4499896"/>
            <a:ext cx="375571" cy="375571"/>
            <a:chOff x="0" y="0"/>
            <a:chExt cx="500761" cy="500761"/>
          </a:xfrm>
        </p:grpSpPr>
        <p:sp>
          <p:nvSpPr>
            <p:cNvPr id="22" name="Freeform 22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98265" y="4096026"/>
            <a:ext cx="13973804" cy="1147582"/>
            <a:chOff x="0" y="0"/>
            <a:chExt cx="18631738" cy="15301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Teilnehmer:innen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werden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darin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geschult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CSL in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bestehende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Kurse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integrieren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01459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82863"/>
            <a:ext cx="782384" cy="782384"/>
            <a:chOff x="0" y="0"/>
            <a:chExt cx="1043178" cy="104317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70200" y="5886298"/>
            <a:ext cx="375571" cy="375571"/>
            <a:chOff x="0" y="0"/>
            <a:chExt cx="500761" cy="500761"/>
          </a:xfrm>
        </p:grpSpPr>
        <p:sp>
          <p:nvSpPr>
            <p:cNvPr id="32" name="Freeform 32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98265" y="5482428"/>
            <a:ext cx="13973804" cy="1147582"/>
            <a:chOff x="0" y="0"/>
            <a:chExt cx="18631738" cy="153010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Fokus auf praxisorientierte Ansätze und Zusammenarbeit mit den Interessengruppen.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887861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5"/>
                </a:lnTo>
                <a:lnTo>
                  <a:pt x="0" y="11452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69264"/>
            <a:ext cx="782384" cy="782384"/>
            <a:chOff x="0" y="0"/>
            <a:chExt cx="1043178" cy="1043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70200" y="7272690"/>
            <a:ext cx="375571" cy="375571"/>
            <a:chOff x="0" y="0"/>
            <a:chExt cx="500761" cy="500761"/>
          </a:xfrm>
        </p:grpSpPr>
        <p:sp>
          <p:nvSpPr>
            <p:cNvPr id="42" name="Freeform 42" descr="/home/claude/work/icons/b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98265" y="6868820"/>
            <a:ext cx="13973804" cy="1147582"/>
            <a:chOff x="0" y="0"/>
            <a:chExt cx="18631738" cy="153010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Bewertung der Auswirkungen von CSL auf die Studierenden.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74253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55666"/>
            <a:ext cx="782384" cy="782384"/>
            <a:chOff x="0" y="0"/>
            <a:chExt cx="1043178" cy="104317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70200" y="8659092"/>
            <a:ext cx="375571" cy="375571"/>
            <a:chOff x="0" y="0"/>
            <a:chExt cx="500761" cy="500761"/>
          </a:xfrm>
        </p:grpSpPr>
        <p:sp>
          <p:nvSpPr>
            <p:cNvPr id="52" name="Freeform 52" descr="/home/claude/work/icons/edi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98265" y="8255222"/>
            <a:ext cx="13973804" cy="1147582"/>
            <a:chOff x="0" y="0"/>
            <a:chExt cx="18631738" cy="153010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Unterstützen Sie eine realistische Kursneugestaltung.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WERKSTATT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Ergebnisse des Abschlussworkshops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82384" cy="782384"/>
            <a:chOff x="0" y="0"/>
            <a:chExt cx="1043178" cy="1043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0200" y="3113494"/>
            <a:ext cx="375571" cy="375571"/>
            <a:chOff x="0" y="0"/>
            <a:chExt cx="500761" cy="500761"/>
          </a:xfrm>
        </p:grpSpPr>
        <p:sp>
          <p:nvSpPr>
            <p:cNvPr id="12" name="Freeform 12" descr="/home/claude/work/icons/clipbo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98265" y="2709624"/>
            <a:ext cx="13973804" cy="1147582"/>
            <a:chOff x="0" y="0"/>
            <a:chExt cx="18631738" cy="15301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Alle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Teilnehmer:innen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entwickeln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CSL-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Integrationsmodell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15057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296461"/>
            <a:ext cx="782384" cy="782384"/>
            <a:chOff x="0" y="0"/>
            <a:chExt cx="1043178" cy="10431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70200" y="4499896"/>
            <a:ext cx="375571" cy="375571"/>
            <a:chOff x="0" y="0"/>
            <a:chExt cx="500761" cy="500761"/>
          </a:xfrm>
        </p:grpSpPr>
        <p:sp>
          <p:nvSpPr>
            <p:cNvPr id="22" name="Freeform 22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98265" y="4096026"/>
            <a:ext cx="13973804" cy="1147582"/>
            <a:chOff x="0" y="0"/>
            <a:chExt cx="18631738" cy="15301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Teilnehmer:innen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identifizieren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mögliche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studentische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Aktivitäten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01459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82863"/>
            <a:ext cx="782384" cy="782384"/>
            <a:chOff x="0" y="0"/>
            <a:chExt cx="1043178" cy="104317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70200" y="5886298"/>
            <a:ext cx="375571" cy="375571"/>
            <a:chOff x="0" y="0"/>
            <a:chExt cx="500761" cy="500761"/>
          </a:xfrm>
        </p:grpSpPr>
        <p:sp>
          <p:nvSpPr>
            <p:cNvPr id="32" name="Freeform 32" descr="/home/claude/work/icons/chec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98265" y="5482428"/>
            <a:ext cx="13973804" cy="1147582"/>
            <a:chOff x="0" y="0"/>
            <a:chExt cx="18631738" cy="153010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erstellen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ersten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Beurteilungsplan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887861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5"/>
                </a:lnTo>
                <a:lnTo>
                  <a:pt x="0" y="11452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69264"/>
            <a:ext cx="782384" cy="782384"/>
            <a:chOff x="0" y="0"/>
            <a:chExt cx="1043178" cy="1043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70200" y="7272690"/>
            <a:ext cx="375571" cy="375571"/>
            <a:chOff x="0" y="0"/>
            <a:chExt cx="500761" cy="500761"/>
          </a:xfrm>
        </p:grpSpPr>
        <p:sp>
          <p:nvSpPr>
            <p:cNvPr id="42" name="Freeform 42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98265" y="6868820"/>
            <a:ext cx="13973804" cy="1147582"/>
            <a:chOff x="0" y="0"/>
            <a:chExt cx="18631738" cy="153010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entsteht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Netzwerk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74253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55666"/>
            <a:ext cx="782384" cy="782384"/>
            <a:chOff x="0" y="0"/>
            <a:chExt cx="1043178" cy="104317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70200" y="8659092"/>
            <a:ext cx="375571" cy="375571"/>
            <a:chOff x="0" y="0"/>
            <a:chExt cx="500761" cy="500761"/>
          </a:xfrm>
        </p:grpSpPr>
        <p:sp>
          <p:nvSpPr>
            <p:cNvPr id="52" name="Freeform 52" descr="/home/claude/work/icons/se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98265" y="8255222"/>
            <a:ext cx="13973804" cy="1147582"/>
            <a:chOff x="0" y="0"/>
            <a:chExt cx="18631738" cy="153010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Teilnehmer:innen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erhalten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persönlichen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Aktionsplan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WERKSTATT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880186"/>
            <a:ext cx="16609333" cy="735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3"/>
              </a:lnSpc>
            </a:pPr>
            <a:r>
              <a:rPr lang="en-US" sz="42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Workshop-Struktur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Empfohlenes 55-minütiges Praxisformat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06920" y="2934557"/>
            <a:ext cx="16683809" cy="1112244"/>
          </a:xfrm>
          <a:custGeom>
            <a:avLst/>
            <a:gdLst/>
            <a:ahLst/>
            <a:cxnLst/>
            <a:rect l="l" t="t" r="r" b="b"/>
            <a:pathLst>
              <a:path w="16683809" h="1112244">
                <a:moveTo>
                  <a:pt x="0" y="0"/>
                </a:moveTo>
                <a:lnTo>
                  <a:pt x="16683809" y="0"/>
                </a:lnTo>
                <a:lnTo>
                  <a:pt x="16683809" y="1112244"/>
                </a:lnTo>
                <a:lnTo>
                  <a:pt x="0" y="11122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166774" y="3065174"/>
            <a:ext cx="851059" cy="850964"/>
            <a:chOff x="0" y="0"/>
            <a:chExt cx="1134745" cy="11346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166774" y="3065174"/>
            <a:ext cx="851059" cy="851059"/>
            <a:chOff x="0" y="0"/>
            <a:chExt cx="1134745" cy="113474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34745" cy="1134745"/>
            </a:xfrm>
            <a:custGeom>
              <a:avLst/>
              <a:gdLst/>
              <a:ahLst/>
              <a:cxnLst/>
              <a:rect l="l" t="t" r="r" b="b"/>
              <a:pathLst>
                <a:path w="1134745" h="1134745">
                  <a:moveTo>
                    <a:pt x="0" y="0"/>
                  </a:moveTo>
                  <a:lnTo>
                    <a:pt x="1134745" y="0"/>
                  </a:lnTo>
                  <a:lnTo>
                    <a:pt x="1134745" y="1134745"/>
                  </a:lnTo>
                  <a:lnTo>
                    <a:pt x="0" y="11347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2" r="-78392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166774" y="3022311"/>
            <a:ext cx="851059" cy="893922"/>
            <a:chOff x="0" y="0"/>
            <a:chExt cx="1134745" cy="119189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34745" cy="1191896"/>
            </a:xfrm>
            <a:custGeom>
              <a:avLst/>
              <a:gdLst/>
              <a:ahLst/>
              <a:cxnLst/>
              <a:rect l="l" t="t" r="r" b="b"/>
              <a:pathLst>
                <a:path w="1134745" h="1191896">
                  <a:moveTo>
                    <a:pt x="0" y="0"/>
                  </a:moveTo>
                  <a:lnTo>
                    <a:pt x="1134745" y="0"/>
                  </a:lnTo>
                  <a:lnTo>
                    <a:pt x="1134745" y="1191896"/>
                  </a:lnTo>
                  <a:lnTo>
                    <a:pt x="0" y="11918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4765" r="-84765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134745" cy="1249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241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333539" y="2951245"/>
            <a:ext cx="11255912" cy="1078916"/>
            <a:chOff x="0" y="0"/>
            <a:chExt cx="15007882" cy="143855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007844" cy="1438529"/>
            </a:xfrm>
            <a:custGeom>
              <a:avLst/>
              <a:gdLst/>
              <a:ahLst/>
              <a:cxnLst/>
              <a:rect l="l" t="t" r="r" b="b"/>
              <a:pathLst>
                <a:path w="15007844" h="1438529">
                  <a:moveTo>
                    <a:pt x="0" y="0"/>
                  </a:moveTo>
                  <a:lnTo>
                    <a:pt x="15007844" y="0"/>
                  </a:lnTo>
                  <a:lnTo>
                    <a:pt x="15007844" y="1438529"/>
                  </a:lnTo>
                  <a:lnTo>
                    <a:pt x="0" y="1438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3141" b="-153142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333539" y="2922670"/>
            <a:ext cx="11255912" cy="1107491"/>
            <a:chOff x="0" y="0"/>
            <a:chExt cx="15007882" cy="147665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5007882" cy="1476655"/>
            </a:xfrm>
            <a:custGeom>
              <a:avLst/>
              <a:gdLst/>
              <a:ahLst/>
              <a:cxnLst/>
              <a:rect l="l" t="t" r="r" b="b"/>
              <a:pathLst>
                <a:path w="15007882" h="1476655">
                  <a:moveTo>
                    <a:pt x="0" y="0"/>
                  </a:moveTo>
                  <a:lnTo>
                    <a:pt x="15007882" y="0"/>
                  </a:lnTo>
                  <a:lnTo>
                    <a:pt x="15007882" y="1476655"/>
                  </a:lnTo>
                  <a:lnTo>
                    <a:pt x="0" y="1476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8034" b="-148034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5007882" cy="15147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210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Einführung in das CSL-Modell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413059" y="3147536"/>
            <a:ext cx="2745391" cy="686372"/>
            <a:chOff x="0" y="0"/>
            <a:chExt cx="3660521" cy="91516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4413059" y="3147536"/>
            <a:ext cx="2745343" cy="686333"/>
            <a:chOff x="0" y="0"/>
            <a:chExt cx="3660458" cy="91511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0"/>
                  </a:moveTo>
                  <a:lnTo>
                    <a:pt x="3660521" y="0"/>
                  </a:lnTo>
                  <a:lnTo>
                    <a:pt x="3660521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885" r="1" b="-27878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14413059" y="3118961"/>
            <a:ext cx="2745343" cy="714908"/>
            <a:chOff x="0" y="0"/>
            <a:chExt cx="3660458" cy="95321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57" cy="953210"/>
            </a:xfrm>
            <a:custGeom>
              <a:avLst/>
              <a:gdLst/>
              <a:ahLst/>
              <a:cxnLst/>
              <a:rect l="l" t="t" r="r" b="b"/>
              <a:pathLst>
                <a:path w="3660457" h="953210">
                  <a:moveTo>
                    <a:pt x="0" y="0"/>
                  </a:moveTo>
                  <a:lnTo>
                    <a:pt x="3660457" y="0"/>
                  </a:lnTo>
                  <a:lnTo>
                    <a:pt x="3660457" y="953210"/>
                  </a:lnTo>
                  <a:lnTo>
                    <a:pt x="0" y="9532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825" b="-2482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3660458" cy="991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250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15 Minuten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806920" y="4260561"/>
            <a:ext cx="16683809" cy="1112244"/>
          </a:xfrm>
          <a:custGeom>
            <a:avLst/>
            <a:gdLst/>
            <a:ahLst/>
            <a:cxnLst/>
            <a:rect l="l" t="t" r="r" b="b"/>
            <a:pathLst>
              <a:path w="16683809" h="1112244">
                <a:moveTo>
                  <a:pt x="0" y="0"/>
                </a:moveTo>
                <a:lnTo>
                  <a:pt x="16683809" y="0"/>
                </a:lnTo>
                <a:lnTo>
                  <a:pt x="16683809" y="1112244"/>
                </a:lnTo>
                <a:lnTo>
                  <a:pt x="0" y="11122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1166774" y="4391177"/>
            <a:ext cx="851059" cy="850964"/>
            <a:chOff x="0" y="0"/>
            <a:chExt cx="1134745" cy="113461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166774" y="4391177"/>
            <a:ext cx="851059" cy="851059"/>
            <a:chOff x="0" y="0"/>
            <a:chExt cx="1134745" cy="113474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34745" cy="1134745"/>
            </a:xfrm>
            <a:custGeom>
              <a:avLst/>
              <a:gdLst/>
              <a:ahLst/>
              <a:cxnLst/>
              <a:rect l="l" t="t" r="r" b="b"/>
              <a:pathLst>
                <a:path w="1134745" h="1134745">
                  <a:moveTo>
                    <a:pt x="0" y="0"/>
                  </a:moveTo>
                  <a:lnTo>
                    <a:pt x="1134745" y="0"/>
                  </a:lnTo>
                  <a:lnTo>
                    <a:pt x="1134745" y="1134745"/>
                  </a:lnTo>
                  <a:lnTo>
                    <a:pt x="0" y="11347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2" r="-78392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1166774" y="4348315"/>
            <a:ext cx="851059" cy="893922"/>
            <a:chOff x="0" y="0"/>
            <a:chExt cx="1134745" cy="119189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34745" cy="1191896"/>
            </a:xfrm>
            <a:custGeom>
              <a:avLst/>
              <a:gdLst/>
              <a:ahLst/>
              <a:cxnLst/>
              <a:rect l="l" t="t" r="r" b="b"/>
              <a:pathLst>
                <a:path w="1134745" h="1191896">
                  <a:moveTo>
                    <a:pt x="0" y="0"/>
                  </a:moveTo>
                  <a:lnTo>
                    <a:pt x="1134745" y="0"/>
                  </a:lnTo>
                  <a:lnTo>
                    <a:pt x="1134745" y="1191896"/>
                  </a:lnTo>
                  <a:lnTo>
                    <a:pt x="0" y="11918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4765" r="-8476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1134745" cy="1249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241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333539" y="4277249"/>
            <a:ext cx="11255912" cy="1078916"/>
            <a:chOff x="0" y="0"/>
            <a:chExt cx="15007882" cy="143855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5007844" cy="1438529"/>
            </a:xfrm>
            <a:custGeom>
              <a:avLst/>
              <a:gdLst/>
              <a:ahLst/>
              <a:cxnLst/>
              <a:rect l="l" t="t" r="r" b="b"/>
              <a:pathLst>
                <a:path w="15007844" h="1438529">
                  <a:moveTo>
                    <a:pt x="0" y="0"/>
                  </a:moveTo>
                  <a:lnTo>
                    <a:pt x="15007844" y="0"/>
                  </a:lnTo>
                  <a:lnTo>
                    <a:pt x="15007844" y="1438529"/>
                  </a:lnTo>
                  <a:lnTo>
                    <a:pt x="0" y="1438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3141" b="-153142"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333539" y="4248674"/>
            <a:ext cx="11255912" cy="1107491"/>
            <a:chOff x="0" y="0"/>
            <a:chExt cx="15007882" cy="147665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5007882" cy="1476655"/>
            </a:xfrm>
            <a:custGeom>
              <a:avLst/>
              <a:gdLst/>
              <a:ahLst/>
              <a:cxnLst/>
              <a:rect l="l" t="t" r="r" b="b"/>
              <a:pathLst>
                <a:path w="15007882" h="1476655">
                  <a:moveTo>
                    <a:pt x="0" y="0"/>
                  </a:moveTo>
                  <a:lnTo>
                    <a:pt x="15007882" y="0"/>
                  </a:lnTo>
                  <a:lnTo>
                    <a:pt x="15007882" y="1476655"/>
                  </a:lnTo>
                  <a:lnTo>
                    <a:pt x="0" y="1476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8034" b="-148034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15007882" cy="15147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210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Anpassung von CSL an bestehende Kurse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4413059" y="4473540"/>
            <a:ext cx="2745391" cy="686372"/>
            <a:chOff x="0" y="0"/>
            <a:chExt cx="3660521" cy="91516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4413059" y="4473540"/>
            <a:ext cx="2745343" cy="686333"/>
            <a:chOff x="0" y="0"/>
            <a:chExt cx="3660458" cy="91511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0"/>
                  </a:moveTo>
                  <a:lnTo>
                    <a:pt x="3660521" y="0"/>
                  </a:lnTo>
                  <a:lnTo>
                    <a:pt x="3660521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885" r="1" b="-27878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14413059" y="4444965"/>
            <a:ext cx="2745343" cy="714908"/>
            <a:chOff x="0" y="0"/>
            <a:chExt cx="3660458" cy="953211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660457" cy="953210"/>
            </a:xfrm>
            <a:custGeom>
              <a:avLst/>
              <a:gdLst/>
              <a:ahLst/>
              <a:cxnLst/>
              <a:rect l="l" t="t" r="r" b="b"/>
              <a:pathLst>
                <a:path w="3660457" h="953210">
                  <a:moveTo>
                    <a:pt x="0" y="0"/>
                  </a:moveTo>
                  <a:lnTo>
                    <a:pt x="3660457" y="0"/>
                  </a:lnTo>
                  <a:lnTo>
                    <a:pt x="3660457" y="953210"/>
                  </a:lnTo>
                  <a:lnTo>
                    <a:pt x="0" y="9532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825" b="-24825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3660458" cy="991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250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10 Minuten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806920" y="5586565"/>
            <a:ext cx="16683809" cy="1112244"/>
          </a:xfrm>
          <a:custGeom>
            <a:avLst/>
            <a:gdLst/>
            <a:ahLst/>
            <a:cxnLst/>
            <a:rect l="l" t="t" r="r" b="b"/>
            <a:pathLst>
              <a:path w="16683809" h="1112244">
                <a:moveTo>
                  <a:pt x="0" y="0"/>
                </a:moveTo>
                <a:lnTo>
                  <a:pt x="16683809" y="0"/>
                </a:lnTo>
                <a:lnTo>
                  <a:pt x="16683809" y="1112244"/>
                </a:lnTo>
                <a:lnTo>
                  <a:pt x="0" y="11122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4" name="Group 54"/>
          <p:cNvGrpSpPr/>
          <p:nvPr/>
        </p:nvGrpSpPr>
        <p:grpSpPr>
          <a:xfrm>
            <a:off x="1166774" y="5717181"/>
            <a:ext cx="851059" cy="850964"/>
            <a:chOff x="0" y="0"/>
            <a:chExt cx="1134745" cy="113461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1166774" y="5717181"/>
            <a:ext cx="851059" cy="851059"/>
            <a:chOff x="0" y="0"/>
            <a:chExt cx="1134745" cy="1134745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134745" cy="1134745"/>
            </a:xfrm>
            <a:custGeom>
              <a:avLst/>
              <a:gdLst/>
              <a:ahLst/>
              <a:cxnLst/>
              <a:rect l="l" t="t" r="r" b="b"/>
              <a:pathLst>
                <a:path w="1134745" h="1134745">
                  <a:moveTo>
                    <a:pt x="0" y="0"/>
                  </a:moveTo>
                  <a:lnTo>
                    <a:pt x="1134745" y="0"/>
                  </a:lnTo>
                  <a:lnTo>
                    <a:pt x="1134745" y="1134745"/>
                  </a:lnTo>
                  <a:lnTo>
                    <a:pt x="0" y="11347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2" r="-78392"/>
              </a:stretch>
            </a:blipFill>
          </p:spPr>
        </p:sp>
      </p:grpSp>
      <p:grpSp>
        <p:nvGrpSpPr>
          <p:cNvPr id="58" name="Group 58"/>
          <p:cNvGrpSpPr/>
          <p:nvPr/>
        </p:nvGrpSpPr>
        <p:grpSpPr>
          <a:xfrm>
            <a:off x="1166774" y="5674319"/>
            <a:ext cx="851059" cy="893922"/>
            <a:chOff x="0" y="0"/>
            <a:chExt cx="1134745" cy="119189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134745" cy="1191896"/>
            </a:xfrm>
            <a:custGeom>
              <a:avLst/>
              <a:gdLst/>
              <a:ahLst/>
              <a:cxnLst/>
              <a:rect l="l" t="t" r="r" b="b"/>
              <a:pathLst>
                <a:path w="1134745" h="1191896">
                  <a:moveTo>
                    <a:pt x="0" y="0"/>
                  </a:moveTo>
                  <a:lnTo>
                    <a:pt x="1134745" y="0"/>
                  </a:lnTo>
                  <a:lnTo>
                    <a:pt x="1134745" y="1191896"/>
                  </a:lnTo>
                  <a:lnTo>
                    <a:pt x="0" y="11918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4765" r="-84765"/>
              </a:stretch>
            </a:blipFill>
          </p:spPr>
        </p:sp>
        <p:sp>
          <p:nvSpPr>
            <p:cNvPr id="60" name="TextBox 60"/>
            <p:cNvSpPr txBox="1"/>
            <p:nvPr/>
          </p:nvSpPr>
          <p:spPr>
            <a:xfrm>
              <a:off x="0" y="-57150"/>
              <a:ext cx="1134745" cy="1249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241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2333539" y="5603253"/>
            <a:ext cx="11255912" cy="1078916"/>
            <a:chOff x="0" y="0"/>
            <a:chExt cx="15007882" cy="1438554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5007844" cy="1438529"/>
            </a:xfrm>
            <a:custGeom>
              <a:avLst/>
              <a:gdLst/>
              <a:ahLst/>
              <a:cxnLst/>
              <a:rect l="l" t="t" r="r" b="b"/>
              <a:pathLst>
                <a:path w="15007844" h="1438529">
                  <a:moveTo>
                    <a:pt x="0" y="0"/>
                  </a:moveTo>
                  <a:lnTo>
                    <a:pt x="15007844" y="0"/>
                  </a:lnTo>
                  <a:lnTo>
                    <a:pt x="15007844" y="1438529"/>
                  </a:lnTo>
                  <a:lnTo>
                    <a:pt x="0" y="1438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3141" b="-153142"/>
              </a:stretch>
            </a:blipFill>
          </p:spPr>
        </p:sp>
      </p:grpSp>
      <p:grpSp>
        <p:nvGrpSpPr>
          <p:cNvPr id="63" name="Group 63"/>
          <p:cNvGrpSpPr/>
          <p:nvPr/>
        </p:nvGrpSpPr>
        <p:grpSpPr>
          <a:xfrm>
            <a:off x="2333539" y="5574678"/>
            <a:ext cx="11255912" cy="1107491"/>
            <a:chOff x="0" y="0"/>
            <a:chExt cx="15007882" cy="1476655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5007882" cy="1476655"/>
            </a:xfrm>
            <a:custGeom>
              <a:avLst/>
              <a:gdLst/>
              <a:ahLst/>
              <a:cxnLst/>
              <a:rect l="l" t="t" r="r" b="b"/>
              <a:pathLst>
                <a:path w="15007882" h="1476655">
                  <a:moveTo>
                    <a:pt x="0" y="0"/>
                  </a:moveTo>
                  <a:lnTo>
                    <a:pt x="15007882" y="0"/>
                  </a:lnTo>
                  <a:lnTo>
                    <a:pt x="15007882" y="1476655"/>
                  </a:lnTo>
                  <a:lnTo>
                    <a:pt x="0" y="1476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8034" b="-148034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15007882" cy="15147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210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Praktische Gruppenarbeit: Planung von CSL-Aktivitäten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4413059" y="5799544"/>
            <a:ext cx="2745391" cy="686372"/>
            <a:chOff x="0" y="0"/>
            <a:chExt cx="3660521" cy="915162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</p:sp>
      </p:grpSp>
      <p:grpSp>
        <p:nvGrpSpPr>
          <p:cNvPr id="68" name="Group 68"/>
          <p:cNvGrpSpPr/>
          <p:nvPr/>
        </p:nvGrpSpPr>
        <p:grpSpPr>
          <a:xfrm>
            <a:off x="14413059" y="5799544"/>
            <a:ext cx="2745343" cy="686333"/>
            <a:chOff x="0" y="0"/>
            <a:chExt cx="3660458" cy="915111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0"/>
                  </a:moveTo>
                  <a:lnTo>
                    <a:pt x="3660521" y="0"/>
                  </a:lnTo>
                  <a:lnTo>
                    <a:pt x="3660521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885" r="1" b="-27878"/>
              </a:stretch>
            </a:blipFill>
          </p:spPr>
        </p:sp>
      </p:grpSp>
      <p:grpSp>
        <p:nvGrpSpPr>
          <p:cNvPr id="70" name="Group 70"/>
          <p:cNvGrpSpPr/>
          <p:nvPr/>
        </p:nvGrpSpPr>
        <p:grpSpPr>
          <a:xfrm>
            <a:off x="14413059" y="5770969"/>
            <a:ext cx="2745343" cy="714908"/>
            <a:chOff x="0" y="0"/>
            <a:chExt cx="3660458" cy="953211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660457" cy="953210"/>
            </a:xfrm>
            <a:custGeom>
              <a:avLst/>
              <a:gdLst/>
              <a:ahLst/>
              <a:cxnLst/>
              <a:rect l="l" t="t" r="r" b="b"/>
              <a:pathLst>
                <a:path w="3660457" h="953210">
                  <a:moveTo>
                    <a:pt x="0" y="0"/>
                  </a:moveTo>
                  <a:lnTo>
                    <a:pt x="3660457" y="0"/>
                  </a:lnTo>
                  <a:lnTo>
                    <a:pt x="3660457" y="953210"/>
                  </a:lnTo>
                  <a:lnTo>
                    <a:pt x="0" y="9532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825" b="-24825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38100"/>
              <a:ext cx="3660458" cy="991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250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25 Minuten</a:t>
              </a:r>
            </a:p>
          </p:txBody>
        </p:sp>
      </p:grpSp>
      <p:sp>
        <p:nvSpPr>
          <p:cNvPr id="73" name="Freeform 73"/>
          <p:cNvSpPr/>
          <p:nvPr/>
        </p:nvSpPr>
        <p:spPr>
          <a:xfrm>
            <a:off x="806920" y="6912569"/>
            <a:ext cx="16683809" cy="1112244"/>
          </a:xfrm>
          <a:custGeom>
            <a:avLst/>
            <a:gdLst/>
            <a:ahLst/>
            <a:cxnLst/>
            <a:rect l="l" t="t" r="r" b="b"/>
            <a:pathLst>
              <a:path w="16683809" h="1112244">
                <a:moveTo>
                  <a:pt x="0" y="0"/>
                </a:moveTo>
                <a:lnTo>
                  <a:pt x="16683809" y="0"/>
                </a:lnTo>
                <a:lnTo>
                  <a:pt x="16683809" y="1112243"/>
                </a:lnTo>
                <a:lnTo>
                  <a:pt x="0" y="11122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74" name="Group 74"/>
          <p:cNvGrpSpPr/>
          <p:nvPr/>
        </p:nvGrpSpPr>
        <p:grpSpPr>
          <a:xfrm>
            <a:off x="1166774" y="7043185"/>
            <a:ext cx="851059" cy="850964"/>
            <a:chOff x="0" y="0"/>
            <a:chExt cx="1134745" cy="1134618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76" name="Group 76"/>
          <p:cNvGrpSpPr/>
          <p:nvPr/>
        </p:nvGrpSpPr>
        <p:grpSpPr>
          <a:xfrm>
            <a:off x="1166774" y="7043185"/>
            <a:ext cx="851059" cy="851059"/>
            <a:chOff x="0" y="0"/>
            <a:chExt cx="1134745" cy="1134745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134745" cy="1134745"/>
            </a:xfrm>
            <a:custGeom>
              <a:avLst/>
              <a:gdLst/>
              <a:ahLst/>
              <a:cxnLst/>
              <a:rect l="l" t="t" r="r" b="b"/>
              <a:pathLst>
                <a:path w="1134745" h="1134745">
                  <a:moveTo>
                    <a:pt x="0" y="0"/>
                  </a:moveTo>
                  <a:lnTo>
                    <a:pt x="1134745" y="0"/>
                  </a:lnTo>
                  <a:lnTo>
                    <a:pt x="1134745" y="1134745"/>
                  </a:lnTo>
                  <a:lnTo>
                    <a:pt x="0" y="11347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2" r="-78392"/>
              </a:stretch>
            </a:blipFill>
          </p:spPr>
        </p:sp>
      </p:grpSp>
      <p:grpSp>
        <p:nvGrpSpPr>
          <p:cNvPr id="78" name="Group 78"/>
          <p:cNvGrpSpPr/>
          <p:nvPr/>
        </p:nvGrpSpPr>
        <p:grpSpPr>
          <a:xfrm>
            <a:off x="1166774" y="7000323"/>
            <a:ext cx="851059" cy="893922"/>
            <a:chOff x="0" y="0"/>
            <a:chExt cx="1134745" cy="1191895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1134745" cy="1191896"/>
            </a:xfrm>
            <a:custGeom>
              <a:avLst/>
              <a:gdLst/>
              <a:ahLst/>
              <a:cxnLst/>
              <a:rect l="l" t="t" r="r" b="b"/>
              <a:pathLst>
                <a:path w="1134745" h="1191896">
                  <a:moveTo>
                    <a:pt x="0" y="0"/>
                  </a:moveTo>
                  <a:lnTo>
                    <a:pt x="1134745" y="0"/>
                  </a:lnTo>
                  <a:lnTo>
                    <a:pt x="1134745" y="1191896"/>
                  </a:lnTo>
                  <a:lnTo>
                    <a:pt x="0" y="11918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4765" r="-8476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57150"/>
              <a:ext cx="1134745" cy="1249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241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2333539" y="6929247"/>
            <a:ext cx="11255912" cy="1078916"/>
            <a:chOff x="0" y="0"/>
            <a:chExt cx="15007882" cy="1438554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15007844" cy="1438529"/>
            </a:xfrm>
            <a:custGeom>
              <a:avLst/>
              <a:gdLst/>
              <a:ahLst/>
              <a:cxnLst/>
              <a:rect l="l" t="t" r="r" b="b"/>
              <a:pathLst>
                <a:path w="15007844" h="1438529">
                  <a:moveTo>
                    <a:pt x="0" y="0"/>
                  </a:moveTo>
                  <a:lnTo>
                    <a:pt x="15007844" y="0"/>
                  </a:lnTo>
                  <a:lnTo>
                    <a:pt x="15007844" y="1438529"/>
                  </a:lnTo>
                  <a:lnTo>
                    <a:pt x="0" y="1438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3141" b="-153142"/>
              </a:stretch>
            </a:blipFill>
          </p:spPr>
        </p:sp>
      </p:grpSp>
      <p:grpSp>
        <p:nvGrpSpPr>
          <p:cNvPr id="83" name="Group 83"/>
          <p:cNvGrpSpPr/>
          <p:nvPr/>
        </p:nvGrpSpPr>
        <p:grpSpPr>
          <a:xfrm>
            <a:off x="2333539" y="6900672"/>
            <a:ext cx="11255912" cy="1107491"/>
            <a:chOff x="0" y="0"/>
            <a:chExt cx="15007882" cy="1476655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15007882" cy="1476655"/>
            </a:xfrm>
            <a:custGeom>
              <a:avLst/>
              <a:gdLst/>
              <a:ahLst/>
              <a:cxnLst/>
              <a:rect l="l" t="t" r="r" b="b"/>
              <a:pathLst>
                <a:path w="15007882" h="1476655">
                  <a:moveTo>
                    <a:pt x="0" y="0"/>
                  </a:moveTo>
                  <a:lnTo>
                    <a:pt x="15007882" y="0"/>
                  </a:lnTo>
                  <a:lnTo>
                    <a:pt x="15007882" y="1476655"/>
                  </a:lnTo>
                  <a:lnTo>
                    <a:pt x="0" y="1476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8034" b="-148034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-38100"/>
              <a:ext cx="15007882" cy="15147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210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Schlussfolgerung und wichtigste Erkenntnisse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4413059" y="7125538"/>
            <a:ext cx="2745391" cy="686372"/>
            <a:chOff x="0" y="0"/>
            <a:chExt cx="3660521" cy="915162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</p:sp>
      </p:grpSp>
      <p:grpSp>
        <p:nvGrpSpPr>
          <p:cNvPr id="88" name="Group 88"/>
          <p:cNvGrpSpPr/>
          <p:nvPr/>
        </p:nvGrpSpPr>
        <p:grpSpPr>
          <a:xfrm>
            <a:off x="14413059" y="7125538"/>
            <a:ext cx="2745343" cy="686333"/>
            <a:chOff x="0" y="0"/>
            <a:chExt cx="3660458" cy="915111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0"/>
                  </a:moveTo>
                  <a:lnTo>
                    <a:pt x="3660521" y="0"/>
                  </a:lnTo>
                  <a:lnTo>
                    <a:pt x="3660521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885" r="1" b="-27878"/>
              </a:stretch>
            </a:blipFill>
          </p:spPr>
        </p:sp>
      </p:grpSp>
      <p:grpSp>
        <p:nvGrpSpPr>
          <p:cNvPr id="90" name="Group 90"/>
          <p:cNvGrpSpPr/>
          <p:nvPr/>
        </p:nvGrpSpPr>
        <p:grpSpPr>
          <a:xfrm>
            <a:off x="14413059" y="7096963"/>
            <a:ext cx="2745343" cy="714908"/>
            <a:chOff x="0" y="0"/>
            <a:chExt cx="3660458" cy="953211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3660457" cy="953210"/>
            </a:xfrm>
            <a:custGeom>
              <a:avLst/>
              <a:gdLst/>
              <a:ahLst/>
              <a:cxnLst/>
              <a:rect l="l" t="t" r="r" b="b"/>
              <a:pathLst>
                <a:path w="3660457" h="953210">
                  <a:moveTo>
                    <a:pt x="0" y="0"/>
                  </a:moveTo>
                  <a:lnTo>
                    <a:pt x="3660457" y="0"/>
                  </a:lnTo>
                  <a:lnTo>
                    <a:pt x="3660457" y="953210"/>
                  </a:lnTo>
                  <a:lnTo>
                    <a:pt x="0" y="9532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825" b="-24825"/>
              </a:stretch>
            </a:blipFill>
          </p:spPr>
        </p:sp>
        <p:sp>
          <p:nvSpPr>
            <p:cNvPr id="92" name="TextBox 92"/>
            <p:cNvSpPr txBox="1"/>
            <p:nvPr/>
          </p:nvSpPr>
          <p:spPr>
            <a:xfrm>
              <a:off x="0" y="-38100"/>
              <a:ext cx="3660458" cy="991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250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 Minuten</a:t>
              </a:r>
            </a:p>
          </p:txBody>
        </p:sp>
      </p:grpSp>
      <p:sp>
        <p:nvSpPr>
          <p:cNvPr id="93" name="Freeform 93"/>
          <p:cNvSpPr/>
          <p:nvPr/>
        </p:nvSpPr>
        <p:spPr>
          <a:xfrm>
            <a:off x="806920" y="8238563"/>
            <a:ext cx="16683809" cy="1112244"/>
          </a:xfrm>
          <a:custGeom>
            <a:avLst/>
            <a:gdLst/>
            <a:ahLst/>
            <a:cxnLst/>
            <a:rect l="l" t="t" r="r" b="b"/>
            <a:pathLst>
              <a:path w="16683809" h="1112244">
                <a:moveTo>
                  <a:pt x="0" y="0"/>
                </a:moveTo>
                <a:lnTo>
                  <a:pt x="16683809" y="0"/>
                </a:lnTo>
                <a:lnTo>
                  <a:pt x="16683809" y="1112244"/>
                </a:lnTo>
                <a:lnTo>
                  <a:pt x="0" y="11122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4" name="Group 94"/>
          <p:cNvGrpSpPr/>
          <p:nvPr/>
        </p:nvGrpSpPr>
        <p:grpSpPr>
          <a:xfrm>
            <a:off x="1166774" y="8369179"/>
            <a:ext cx="851059" cy="850964"/>
            <a:chOff x="0" y="0"/>
            <a:chExt cx="1134745" cy="1134618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96" name="Group 96"/>
          <p:cNvGrpSpPr/>
          <p:nvPr/>
        </p:nvGrpSpPr>
        <p:grpSpPr>
          <a:xfrm>
            <a:off x="1166774" y="8369179"/>
            <a:ext cx="851059" cy="851059"/>
            <a:chOff x="0" y="0"/>
            <a:chExt cx="1134745" cy="1134745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1134745" cy="1134745"/>
            </a:xfrm>
            <a:custGeom>
              <a:avLst/>
              <a:gdLst/>
              <a:ahLst/>
              <a:cxnLst/>
              <a:rect l="l" t="t" r="r" b="b"/>
              <a:pathLst>
                <a:path w="1134745" h="1134745">
                  <a:moveTo>
                    <a:pt x="0" y="0"/>
                  </a:moveTo>
                  <a:lnTo>
                    <a:pt x="1134745" y="0"/>
                  </a:lnTo>
                  <a:lnTo>
                    <a:pt x="1134745" y="1134745"/>
                  </a:lnTo>
                  <a:lnTo>
                    <a:pt x="0" y="11347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2" r="-78392"/>
              </a:stretch>
            </a:blipFill>
          </p:spPr>
        </p:sp>
      </p:grpSp>
      <p:grpSp>
        <p:nvGrpSpPr>
          <p:cNvPr id="98" name="Group 98"/>
          <p:cNvGrpSpPr/>
          <p:nvPr/>
        </p:nvGrpSpPr>
        <p:grpSpPr>
          <a:xfrm>
            <a:off x="1166774" y="8326317"/>
            <a:ext cx="851059" cy="893922"/>
            <a:chOff x="0" y="0"/>
            <a:chExt cx="1134745" cy="1191895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1134745" cy="1191896"/>
            </a:xfrm>
            <a:custGeom>
              <a:avLst/>
              <a:gdLst/>
              <a:ahLst/>
              <a:cxnLst/>
              <a:rect l="l" t="t" r="r" b="b"/>
              <a:pathLst>
                <a:path w="1134745" h="1191896">
                  <a:moveTo>
                    <a:pt x="0" y="0"/>
                  </a:moveTo>
                  <a:lnTo>
                    <a:pt x="1134745" y="0"/>
                  </a:lnTo>
                  <a:lnTo>
                    <a:pt x="1134745" y="1191896"/>
                  </a:lnTo>
                  <a:lnTo>
                    <a:pt x="0" y="11918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4765" r="-84765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-57150"/>
              <a:ext cx="1134745" cy="1249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241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2333539" y="8255251"/>
            <a:ext cx="11255912" cy="1078916"/>
            <a:chOff x="0" y="0"/>
            <a:chExt cx="15007882" cy="1438554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15007844" cy="1438529"/>
            </a:xfrm>
            <a:custGeom>
              <a:avLst/>
              <a:gdLst/>
              <a:ahLst/>
              <a:cxnLst/>
              <a:rect l="l" t="t" r="r" b="b"/>
              <a:pathLst>
                <a:path w="15007844" h="1438529">
                  <a:moveTo>
                    <a:pt x="0" y="0"/>
                  </a:moveTo>
                  <a:lnTo>
                    <a:pt x="15007844" y="0"/>
                  </a:lnTo>
                  <a:lnTo>
                    <a:pt x="15007844" y="1438529"/>
                  </a:lnTo>
                  <a:lnTo>
                    <a:pt x="0" y="14385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3141" b="-153142"/>
              </a:stretch>
            </a:blipFill>
          </p:spPr>
        </p:sp>
      </p:grpSp>
      <p:grpSp>
        <p:nvGrpSpPr>
          <p:cNvPr id="103" name="Group 103"/>
          <p:cNvGrpSpPr/>
          <p:nvPr/>
        </p:nvGrpSpPr>
        <p:grpSpPr>
          <a:xfrm>
            <a:off x="2333539" y="8226676"/>
            <a:ext cx="11255912" cy="1107491"/>
            <a:chOff x="0" y="0"/>
            <a:chExt cx="15007882" cy="1476655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15007882" cy="1476655"/>
            </a:xfrm>
            <a:custGeom>
              <a:avLst/>
              <a:gdLst/>
              <a:ahLst/>
              <a:cxnLst/>
              <a:rect l="l" t="t" r="r" b="b"/>
              <a:pathLst>
                <a:path w="15007882" h="1476655">
                  <a:moveTo>
                    <a:pt x="0" y="0"/>
                  </a:moveTo>
                  <a:lnTo>
                    <a:pt x="15007882" y="0"/>
                  </a:lnTo>
                  <a:lnTo>
                    <a:pt x="15007882" y="1476655"/>
                  </a:lnTo>
                  <a:lnTo>
                    <a:pt x="0" y="1476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8034" b="-148034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-38100"/>
              <a:ext cx="15007882" cy="15147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210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Workshop-Evaluation und Feedback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TEIL 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Einführung in CSL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82384" cy="782384"/>
            <a:chOff x="0" y="0"/>
            <a:chExt cx="1043178" cy="1043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0200" y="3113494"/>
            <a:ext cx="375571" cy="375571"/>
            <a:chOff x="0" y="0"/>
            <a:chExt cx="500761" cy="500761"/>
          </a:xfrm>
        </p:grpSpPr>
        <p:sp>
          <p:nvSpPr>
            <p:cNvPr id="12" name="Freeform 12" descr="/home/claude/work/icons/cyc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98265" y="2709624"/>
            <a:ext cx="13973804" cy="1147582"/>
            <a:chOff x="0" y="0"/>
            <a:chExt cx="18631738" cy="15301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Erläutern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CSL von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traditionelle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unterscheidet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15057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296461"/>
            <a:ext cx="782384" cy="782384"/>
            <a:chOff x="0" y="0"/>
            <a:chExt cx="1043178" cy="10431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70200" y="4499896"/>
            <a:ext cx="375571" cy="375571"/>
            <a:chOff x="0" y="0"/>
            <a:chExt cx="500761" cy="500761"/>
          </a:xfrm>
        </p:grpSpPr>
        <p:sp>
          <p:nvSpPr>
            <p:cNvPr id="22" name="Freeform 22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98265" y="4096026"/>
            <a:ext cx="13973804" cy="1147582"/>
            <a:chOff x="0" y="0"/>
            <a:chExt cx="18631738" cy="15301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Aktuelle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Vorteile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Hochschulen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Gemeinden.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01459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82863"/>
            <a:ext cx="782384" cy="782384"/>
            <a:chOff x="0" y="0"/>
            <a:chExt cx="1043178" cy="104317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70200" y="5886298"/>
            <a:ext cx="375571" cy="375571"/>
            <a:chOff x="0" y="0"/>
            <a:chExt cx="500761" cy="500761"/>
          </a:xfrm>
        </p:grpSpPr>
        <p:sp>
          <p:nvSpPr>
            <p:cNvPr id="32" name="Freeform 32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98265" y="5482428"/>
            <a:ext cx="13973804" cy="1147582"/>
            <a:chOff x="0" y="0"/>
            <a:chExt cx="18631738" cy="153010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Zeigen Sie gute Beispiele aus dem Hochschulbereich.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887861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5"/>
                </a:lnTo>
                <a:lnTo>
                  <a:pt x="0" y="11452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69264"/>
            <a:ext cx="782384" cy="782384"/>
            <a:chOff x="0" y="0"/>
            <a:chExt cx="1043178" cy="1043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70200" y="7272690"/>
            <a:ext cx="375571" cy="375571"/>
            <a:chOff x="0" y="0"/>
            <a:chExt cx="500761" cy="500761"/>
          </a:xfrm>
        </p:grpSpPr>
        <p:sp>
          <p:nvSpPr>
            <p:cNvPr id="42" name="Freeform 42" descr="/home/claude/work/icons/puzz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98265" y="6868820"/>
            <a:ext cx="13973804" cy="1147582"/>
            <a:chOff x="0" y="0"/>
            <a:chExt cx="18631738" cy="153010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Erörtern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Herausforderungen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CSL in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Kursen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Teilnehmer:innen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widmen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könnte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74253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55666"/>
            <a:ext cx="782384" cy="782384"/>
            <a:chOff x="0" y="0"/>
            <a:chExt cx="1043178" cy="104317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70200" y="8659092"/>
            <a:ext cx="375571" cy="375571"/>
            <a:chOff x="0" y="0"/>
            <a:chExt cx="500761" cy="500761"/>
          </a:xfrm>
        </p:grpSpPr>
        <p:sp>
          <p:nvSpPr>
            <p:cNvPr id="52" name="Freeform 52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98265" y="8255222"/>
            <a:ext cx="13973804" cy="1147582"/>
            <a:chOff x="0" y="0"/>
            <a:chExt cx="18631738" cy="153010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Teilnehmer:innen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werden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aufgefordert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ihre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Lehrpläne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analysieren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TEIL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Anpassung von CSL an bestehende Kurse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82384" cy="782384"/>
            <a:chOff x="0" y="0"/>
            <a:chExt cx="1043178" cy="1043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0200" y="3113494"/>
            <a:ext cx="375571" cy="375571"/>
            <a:chOff x="0" y="0"/>
            <a:chExt cx="500761" cy="500761"/>
          </a:xfrm>
        </p:grpSpPr>
        <p:sp>
          <p:nvSpPr>
            <p:cNvPr id="12" name="Freeform 12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98265" y="2709624"/>
            <a:ext cx="13973804" cy="1147582"/>
            <a:chOff x="0" y="0"/>
            <a:chExt cx="18631738" cy="15301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Erläutern Sie, wie CSL zu den aktuellen Lernergebnissen beiträgt.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15057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296461"/>
            <a:ext cx="782384" cy="782384"/>
            <a:chOff x="0" y="0"/>
            <a:chExt cx="1043178" cy="10431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70200" y="4499896"/>
            <a:ext cx="375571" cy="375571"/>
            <a:chOff x="0" y="0"/>
            <a:chExt cx="500761" cy="500761"/>
          </a:xfrm>
        </p:grpSpPr>
        <p:sp>
          <p:nvSpPr>
            <p:cNvPr id="22" name="Freeform 22" descr="/home/claude/work/icons/hear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98265" y="4096026"/>
            <a:ext cx="13973804" cy="1147582"/>
            <a:chOff x="0" y="0"/>
            <a:chExt cx="18631738" cy="15301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Soziale Verantwortung und praktische Erfahrung einbeziehen.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01459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82863"/>
            <a:ext cx="782384" cy="782384"/>
            <a:chOff x="0" y="0"/>
            <a:chExt cx="1043178" cy="104317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70200" y="5886298"/>
            <a:ext cx="375571" cy="375571"/>
            <a:chOff x="0" y="0"/>
            <a:chExt cx="500761" cy="500761"/>
          </a:xfrm>
        </p:grpSpPr>
        <p:sp>
          <p:nvSpPr>
            <p:cNvPr id="32" name="Freeform 32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98265" y="5482428"/>
            <a:ext cx="13973804" cy="1147582"/>
            <a:chOff x="0" y="0"/>
            <a:chExt cx="18631738" cy="153010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Stärken Sie soziale Kompetenzen wie Kommunikations- und Problemlösungsfähigkeiten.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887861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5"/>
                </a:lnTo>
                <a:lnTo>
                  <a:pt x="0" y="11452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69264"/>
            <a:ext cx="782384" cy="782384"/>
            <a:chOff x="0" y="0"/>
            <a:chExt cx="1043178" cy="1043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70200" y="7272690"/>
            <a:ext cx="375571" cy="375571"/>
            <a:chOff x="0" y="0"/>
            <a:chExt cx="500761" cy="500761"/>
          </a:xfrm>
        </p:grpSpPr>
        <p:sp>
          <p:nvSpPr>
            <p:cNvPr id="42" name="Freeform 42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98265" y="6868820"/>
            <a:ext cx="13973804" cy="1147582"/>
            <a:chOff x="0" y="0"/>
            <a:chExt cx="18631738" cy="153010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Bestehende Aufgaben an reale Herausforderungen anpassen.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74253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55666"/>
            <a:ext cx="782384" cy="782384"/>
            <a:chOff x="0" y="0"/>
            <a:chExt cx="1043178" cy="104317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70200" y="8659092"/>
            <a:ext cx="375571" cy="375571"/>
            <a:chOff x="0" y="0"/>
            <a:chExt cx="500761" cy="500761"/>
          </a:xfrm>
        </p:grpSpPr>
        <p:sp>
          <p:nvSpPr>
            <p:cNvPr id="52" name="Freeform 52" descr="/home/claude/work/icons/lay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98265" y="8255222"/>
            <a:ext cx="13973804" cy="1147582"/>
            <a:chOff x="0" y="0"/>
            <a:chExt cx="18631738" cy="153010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Wählen Sie ein CSL-Modell, das zum Kurs passt.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TEIL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Auswahl des CSL-Modells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4"/>
                </a:lnTo>
                <a:lnTo>
                  <a:pt x="0" y="3156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35402" y="3129696"/>
            <a:ext cx="1070610" cy="1070610"/>
            <a:chOff x="0" y="0"/>
            <a:chExt cx="1427480" cy="14274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513780" y="3408074"/>
            <a:ext cx="513969" cy="513969"/>
            <a:chOff x="0" y="0"/>
            <a:chExt cx="685292" cy="685292"/>
          </a:xfrm>
        </p:grpSpPr>
        <p:sp>
          <p:nvSpPr>
            <p:cNvPr id="12" name="Freeform 12" descr="/home/claude/work/icons/box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539441" y="3128572"/>
            <a:ext cx="6060348" cy="1016899"/>
            <a:chOff x="0" y="0"/>
            <a:chExt cx="8080464" cy="13558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Projektarbeit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35402" y="4278249"/>
            <a:ext cx="7295750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Interdisziplinäre Gruppen lösen spezifische Herausforderungen.</a:t>
            </a:r>
          </a:p>
        </p:txBody>
      </p:sp>
      <p:sp>
        <p:nvSpPr>
          <p:cNvPr id="19" name="Freeform 19"/>
          <p:cNvSpPr/>
          <p:nvPr/>
        </p:nvSpPr>
        <p:spPr>
          <a:xfrm>
            <a:off x="9338081" y="2728655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4"/>
                </a:lnTo>
                <a:lnTo>
                  <a:pt x="0" y="3156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9766564" y="3129696"/>
            <a:ext cx="1070610" cy="1070610"/>
            <a:chOff x="0" y="0"/>
            <a:chExt cx="1427480" cy="1427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0044941" y="3408074"/>
            <a:ext cx="513969" cy="513969"/>
            <a:chOff x="0" y="0"/>
            <a:chExt cx="685292" cy="685292"/>
          </a:xfrm>
        </p:grpSpPr>
        <p:sp>
          <p:nvSpPr>
            <p:cNvPr id="23" name="Freeform 23" descr="/home/claude/work/icons/heart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1070603" y="3128572"/>
            <a:ext cx="6060348" cy="1016899"/>
            <a:chOff x="0" y="0"/>
            <a:chExt cx="8080464" cy="135586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Zivildienst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9766564" y="4278249"/>
            <a:ext cx="7295750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 Studierenden engagieren sich in sozial nützlichen Projekten.</a:t>
            </a:r>
          </a:p>
        </p:txBody>
      </p:sp>
      <p:sp>
        <p:nvSpPr>
          <p:cNvPr id="30" name="Freeform 30"/>
          <p:cNvSpPr/>
          <p:nvPr/>
        </p:nvSpPr>
        <p:spPr>
          <a:xfrm>
            <a:off x="806920" y="6263288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3"/>
                </a:lnTo>
                <a:lnTo>
                  <a:pt x="0" y="31562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1235402" y="6664328"/>
            <a:ext cx="1070610" cy="1070610"/>
            <a:chOff x="0" y="0"/>
            <a:chExt cx="1427480" cy="14274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513780" y="6942706"/>
            <a:ext cx="513969" cy="513969"/>
            <a:chOff x="0" y="0"/>
            <a:chExt cx="685292" cy="685292"/>
          </a:xfrm>
        </p:grpSpPr>
        <p:sp>
          <p:nvSpPr>
            <p:cNvPr id="34" name="Freeform 34" descr="/home/claude/work/icons/briefcas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2539441" y="6663204"/>
            <a:ext cx="6060348" cy="1016899"/>
            <a:chOff x="0" y="0"/>
            <a:chExt cx="8080464" cy="13558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Geschäftliche Zusammenarbeit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235402" y="7812881"/>
            <a:ext cx="7295750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Studierende beraten Unternehmen oder entwickeln Lösungen.</a:t>
            </a:r>
          </a:p>
        </p:txBody>
      </p:sp>
      <p:sp>
        <p:nvSpPr>
          <p:cNvPr id="41" name="Freeform 41"/>
          <p:cNvSpPr/>
          <p:nvPr/>
        </p:nvSpPr>
        <p:spPr>
          <a:xfrm>
            <a:off x="9338081" y="6263288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3"/>
                </a:lnTo>
                <a:lnTo>
                  <a:pt x="0" y="31562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2" name="Group 42"/>
          <p:cNvGrpSpPr/>
          <p:nvPr/>
        </p:nvGrpSpPr>
        <p:grpSpPr>
          <a:xfrm>
            <a:off x="9766564" y="6664328"/>
            <a:ext cx="1070610" cy="1070610"/>
            <a:chOff x="0" y="0"/>
            <a:chExt cx="1427480" cy="142748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10044941" y="6942706"/>
            <a:ext cx="513969" cy="513969"/>
            <a:chOff x="0" y="0"/>
            <a:chExt cx="685292" cy="685292"/>
          </a:xfrm>
        </p:grpSpPr>
        <p:sp>
          <p:nvSpPr>
            <p:cNvPr id="45" name="Freeform 45" descr="/home/claude/work/icons/layers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11070603" y="6663204"/>
            <a:ext cx="6060348" cy="1016899"/>
            <a:chOff x="0" y="0"/>
            <a:chExt cx="8080464" cy="1355865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Kombinationsmodell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9766564" y="7812881"/>
            <a:ext cx="7295750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Flexible Anpassung an die Kursziele, als Einzel- oder Gruppenprojekte.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TEIL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Zusammenarbeit mit Interessengruppen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82384" cy="782384"/>
            <a:chOff x="0" y="0"/>
            <a:chExt cx="1043178" cy="1043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0200" y="3113494"/>
            <a:ext cx="375571" cy="375571"/>
            <a:chOff x="0" y="0"/>
            <a:chExt cx="500761" cy="500761"/>
          </a:xfrm>
        </p:grpSpPr>
        <p:sp>
          <p:nvSpPr>
            <p:cNvPr id="12" name="Freeform 12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98265" y="2709624"/>
            <a:ext cx="13973804" cy="1147582"/>
            <a:chOff x="0" y="0"/>
            <a:chExt cx="18631738" cy="15301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Geeignete Organisationen, Unternehmen oder NGOs ausfindig machen.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15057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296461"/>
            <a:ext cx="782384" cy="782384"/>
            <a:chOff x="0" y="0"/>
            <a:chExt cx="1043178" cy="10431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70200" y="4499896"/>
            <a:ext cx="375571" cy="375571"/>
            <a:chOff x="0" y="0"/>
            <a:chExt cx="500761" cy="500761"/>
          </a:xfrm>
        </p:grpSpPr>
        <p:sp>
          <p:nvSpPr>
            <p:cNvPr id="22" name="Freeform 22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98265" y="4096026"/>
            <a:ext cx="13973804" cy="1147582"/>
            <a:chOff x="0" y="0"/>
            <a:chExt cx="18631738" cy="15301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Partnerschaften aufbauen und die Rollen der Interessengruppen definieren.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01459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82863"/>
            <a:ext cx="782384" cy="782384"/>
            <a:chOff x="0" y="0"/>
            <a:chExt cx="1043178" cy="104317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70200" y="5886298"/>
            <a:ext cx="375571" cy="375571"/>
            <a:chOff x="0" y="0"/>
            <a:chExt cx="500761" cy="500761"/>
          </a:xfrm>
        </p:grpSpPr>
        <p:sp>
          <p:nvSpPr>
            <p:cNvPr id="32" name="Freeform 32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98265" y="5482428"/>
            <a:ext cx="13973804" cy="1147582"/>
            <a:chOff x="0" y="0"/>
            <a:chExt cx="18631738" cy="153010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Setzt euch gemeinsame Ziele und Verpflichtungen.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887861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5"/>
                </a:lnTo>
                <a:lnTo>
                  <a:pt x="0" y="11452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69264"/>
            <a:ext cx="782384" cy="782384"/>
            <a:chOff x="0" y="0"/>
            <a:chExt cx="1043178" cy="1043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70200" y="7272690"/>
            <a:ext cx="375571" cy="375571"/>
            <a:chOff x="0" y="0"/>
            <a:chExt cx="500761" cy="500761"/>
          </a:xfrm>
        </p:grpSpPr>
        <p:sp>
          <p:nvSpPr>
            <p:cNvPr id="42" name="Freeform 42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98265" y="6868820"/>
            <a:ext cx="13973804" cy="1147582"/>
            <a:chOff x="0" y="0"/>
            <a:chExt cx="18631738" cy="153010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Planen Sie Gruppenarbeit und strukturiertes Mentoring.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74253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55666"/>
            <a:ext cx="782384" cy="782384"/>
            <a:chOff x="0" y="0"/>
            <a:chExt cx="1043178" cy="104317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70200" y="8659092"/>
            <a:ext cx="375571" cy="375571"/>
            <a:chOff x="0" y="0"/>
            <a:chExt cx="500761" cy="500761"/>
          </a:xfrm>
        </p:grpSpPr>
        <p:sp>
          <p:nvSpPr>
            <p:cNvPr id="52" name="Freeform 52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98265" y="8255222"/>
            <a:ext cx="13973804" cy="1147582"/>
            <a:chOff x="0" y="0"/>
            <a:chExt cx="18631738" cy="153010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Möglichkeit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bestehende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Verbindungen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Hochschule.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TEIL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Bewertung und Beurteilung von CSL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82384" cy="782384"/>
            <a:chOff x="0" y="0"/>
            <a:chExt cx="1043178" cy="1043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0200" y="3113494"/>
            <a:ext cx="375571" cy="375571"/>
            <a:chOff x="0" y="0"/>
            <a:chExt cx="500761" cy="500761"/>
          </a:xfrm>
        </p:grpSpPr>
        <p:sp>
          <p:nvSpPr>
            <p:cNvPr id="12" name="Freeform 12" descr="/home/claude/work/icons/edi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98265" y="2709624"/>
            <a:ext cx="13973804" cy="1147582"/>
            <a:chOff x="0" y="0"/>
            <a:chExt cx="18631738" cy="15301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reflektierende Aufgaben: Tagebucheinträge, Berichte und Diskussionen.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15057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296461"/>
            <a:ext cx="782384" cy="782384"/>
            <a:chOff x="0" y="0"/>
            <a:chExt cx="1043178" cy="10431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70200" y="4499896"/>
            <a:ext cx="375571" cy="375571"/>
            <a:chOff x="0" y="0"/>
            <a:chExt cx="500761" cy="500761"/>
          </a:xfrm>
        </p:grpSpPr>
        <p:sp>
          <p:nvSpPr>
            <p:cNvPr id="22" name="Freeform 22" descr="/home/claude/work/icons/monito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98265" y="4096026"/>
            <a:ext cx="13973804" cy="1147582"/>
            <a:chOff x="0" y="0"/>
            <a:chExt cx="18631738" cy="15301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Fortschritte können mithilfe von E-Portfolios oder digitalen Tools verfolgt werden.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01459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82863"/>
            <a:ext cx="782384" cy="782384"/>
            <a:chOff x="0" y="0"/>
            <a:chExt cx="1043178" cy="104317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70200" y="5886298"/>
            <a:ext cx="375571" cy="375571"/>
            <a:chOff x="0" y="0"/>
            <a:chExt cx="500761" cy="500761"/>
          </a:xfrm>
        </p:grpSpPr>
        <p:sp>
          <p:nvSpPr>
            <p:cNvPr id="32" name="Freeform 32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98265" y="5482428"/>
            <a:ext cx="13973804" cy="1147582"/>
            <a:chOff x="0" y="0"/>
            <a:chExt cx="18631738" cy="153010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analysieren kritisch ihre Stärken, Schwächen, beruflichen Interessen und Entwicklungsbereiche.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887861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5"/>
                </a:lnTo>
                <a:lnTo>
                  <a:pt x="0" y="11452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69264"/>
            <a:ext cx="782384" cy="782384"/>
            <a:chOff x="0" y="0"/>
            <a:chExt cx="1043178" cy="1043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70200" y="7272690"/>
            <a:ext cx="375571" cy="375571"/>
            <a:chOff x="0" y="0"/>
            <a:chExt cx="500761" cy="500761"/>
          </a:xfrm>
        </p:grpSpPr>
        <p:sp>
          <p:nvSpPr>
            <p:cNvPr id="42" name="Freeform 42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98265" y="6868820"/>
            <a:ext cx="13973804" cy="1147582"/>
            <a:chOff x="0" y="0"/>
            <a:chExt cx="18631738" cy="153010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Sammeln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Feedback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74253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55666"/>
            <a:ext cx="782384" cy="782384"/>
            <a:chOff x="0" y="0"/>
            <a:chExt cx="1043178" cy="104317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70200" y="8659092"/>
            <a:ext cx="375571" cy="375571"/>
            <a:chOff x="0" y="0"/>
            <a:chExt cx="500761" cy="500761"/>
          </a:xfrm>
        </p:grpSpPr>
        <p:sp>
          <p:nvSpPr>
            <p:cNvPr id="52" name="Freeform 52" descr="/home/claude/work/icons/cyc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98265" y="8255222"/>
            <a:ext cx="13973804" cy="1147582"/>
            <a:chOff x="0" y="0"/>
            <a:chExt cx="18631738" cy="153010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CSL-Aktivitäten sollten auf Grundlage der Evaluierungsergebnisse mithilfe regelmäßiger Umfragen oder Fokusgruppen angepasst werden.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338" b="-933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TEIL 3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806920" y="2728655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66774" y="2910068"/>
            <a:ext cx="782384" cy="782384"/>
            <a:chOff x="0" y="0"/>
            <a:chExt cx="1043178" cy="104317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70200" y="3113494"/>
            <a:ext cx="375571" cy="375571"/>
            <a:chOff x="0" y="0"/>
            <a:chExt cx="500761" cy="500761"/>
          </a:xfrm>
        </p:grpSpPr>
        <p:sp>
          <p:nvSpPr>
            <p:cNvPr id="13" name="Freeform 13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498265" y="2709624"/>
            <a:ext cx="13973804" cy="1147582"/>
            <a:chOff x="0" y="0"/>
            <a:chExt cx="18631738" cy="153010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Kursinhalte in CSL-Aktivitäten umwandeln.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806920" y="4115057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166774" y="4296461"/>
            <a:ext cx="782384" cy="782384"/>
            <a:chOff x="0" y="0"/>
            <a:chExt cx="1043178" cy="104317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70200" y="4499896"/>
            <a:ext cx="375571" cy="375571"/>
            <a:chOff x="0" y="0"/>
            <a:chExt cx="500761" cy="500761"/>
          </a:xfrm>
        </p:grpSpPr>
        <p:sp>
          <p:nvSpPr>
            <p:cNvPr id="23" name="Freeform 23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2498265" y="4096026"/>
            <a:ext cx="13973804" cy="1147582"/>
            <a:chOff x="0" y="0"/>
            <a:chExt cx="18631738" cy="153010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Identifizieren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potenzielle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Umsetzung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806920" y="5501459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5682863"/>
            <a:ext cx="782384" cy="782384"/>
            <a:chOff x="0" y="0"/>
            <a:chExt cx="1043178" cy="104317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70200" y="5886298"/>
            <a:ext cx="375571" cy="375571"/>
            <a:chOff x="0" y="0"/>
            <a:chExt cx="500761" cy="500761"/>
          </a:xfrm>
        </p:grpSpPr>
        <p:sp>
          <p:nvSpPr>
            <p:cNvPr id="33" name="Freeform 33" descr="/home/claude/work/icons/chec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498265" y="5482428"/>
            <a:ext cx="13973804" cy="1147582"/>
            <a:chOff x="0" y="0"/>
            <a:chExt cx="18631738" cy="153010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Entwickeln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Plan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Studierendenbeurteilung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806920" y="6887861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5"/>
                </a:lnTo>
                <a:lnTo>
                  <a:pt x="0" y="11452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1166774" y="7069264"/>
            <a:ext cx="782384" cy="782384"/>
            <a:chOff x="0" y="0"/>
            <a:chExt cx="1043178" cy="104317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370200" y="7272690"/>
            <a:ext cx="375571" cy="375571"/>
            <a:chOff x="0" y="0"/>
            <a:chExt cx="500761" cy="500761"/>
          </a:xfrm>
        </p:grpSpPr>
        <p:sp>
          <p:nvSpPr>
            <p:cNvPr id="43" name="Freeform 43" descr="/home/claude/work/icons/clipbo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2498265" y="6868820"/>
            <a:ext cx="13973804" cy="1147582"/>
            <a:chOff x="0" y="0"/>
            <a:chExt cx="18631738" cy="1530109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CSL-Vorlagen sollten kursübergreifend verwendet werden.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806920" y="8274253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1166774" y="8455666"/>
            <a:ext cx="782384" cy="782384"/>
            <a:chOff x="0" y="0"/>
            <a:chExt cx="1043178" cy="104317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1370200" y="8659092"/>
            <a:ext cx="375571" cy="375571"/>
            <a:chOff x="0" y="0"/>
            <a:chExt cx="500761" cy="500761"/>
          </a:xfrm>
        </p:grpSpPr>
        <p:sp>
          <p:nvSpPr>
            <p:cNvPr id="53" name="Freeform 53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2498265" y="8255222"/>
            <a:ext cx="13973804" cy="1147582"/>
            <a:chOff x="0" y="0"/>
            <a:chExt cx="18631738" cy="1530109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Tauschen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Ideen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zwischen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verschiedener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Fachrichtungen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aus.</a:t>
              </a:r>
              <a:endParaRPr lang="en-US" sz="202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Praktische Gruppenarbeit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TEIL 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880186"/>
            <a:ext cx="16609333" cy="63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3"/>
              </a:lnSpc>
            </a:pPr>
            <a:r>
              <a:rPr lang="en-US" sz="42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Aktionsplan</a:t>
            </a:r>
            <a:r>
              <a:rPr lang="en-US" sz="42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42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Teilnehmer:innen</a:t>
            </a:r>
            <a:endParaRPr lang="en-US" sz="42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Jede:r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Teilnehmer:in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erstellt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einen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persönlichen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Plan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für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einen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Kurs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.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06920" y="2865930"/>
            <a:ext cx="16683904" cy="879834"/>
          </a:xfrm>
          <a:custGeom>
            <a:avLst/>
            <a:gdLst/>
            <a:ahLst/>
            <a:cxnLst/>
            <a:rect l="l" t="t" r="r" b="b"/>
            <a:pathLst>
              <a:path w="16683904" h="879834">
                <a:moveTo>
                  <a:pt x="0" y="0"/>
                </a:moveTo>
                <a:lnTo>
                  <a:pt x="16683904" y="0"/>
                </a:lnTo>
                <a:lnTo>
                  <a:pt x="16683904" y="879833"/>
                </a:lnTo>
                <a:lnTo>
                  <a:pt x="0" y="8798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823608" y="2882608"/>
            <a:ext cx="1029557" cy="846487"/>
            <a:chOff x="0" y="0"/>
            <a:chExt cx="1372743" cy="112864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823608" y="2882608"/>
            <a:ext cx="1029500" cy="846477"/>
            <a:chOff x="0" y="0"/>
            <a:chExt cx="1372667" cy="11286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72616" cy="1128649"/>
            </a:xfrm>
            <a:custGeom>
              <a:avLst/>
              <a:gdLst/>
              <a:ahLst/>
              <a:cxnLst/>
              <a:rect l="l" t="t" r="r" b="b"/>
              <a:pathLst>
                <a:path w="1372616" h="1128649">
                  <a:moveTo>
                    <a:pt x="0" y="0"/>
                  </a:moveTo>
                  <a:lnTo>
                    <a:pt x="1372616" y="0"/>
                  </a:lnTo>
                  <a:lnTo>
                    <a:pt x="1372616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569" r="-55573" b="1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823608" y="2832602"/>
            <a:ext cx="1029500" cy="896483"/>
            <a:chOff x="0" y="0"/>
            <a:chExt cx="1372667" cy="119531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72667" cy="1195311"/>
            </a:xfrm>
            <a:custGeom>
              <a:avLst/>
              <a:gdLst/>
              <a:ahLst/>
              <a:cxnLst/>
              <a:rect l="l" t="t" r="r" b="b"/>
              <a:pathLst>
                <a:path w="1372667" h="1195311">
                  <a:moveTo>
                    <a:pt x="0" y="0"/>
                  </a:moveTo>
                  <a:lnTo>
                    <a:pt x="1372667" y="0"/>
                  </a:lnTo>
                  <a:lnTo>
                    <a:pt x="1372667" y="1195311"/>
                  </a:lnTo>
                  <a:lnTo>
                    <a:pt x="0" y="11953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726" r="-6172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1372667" cy="12619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196274" y="2882608"/>
            <a:ext cx="15099392" cy="846477"/>
            <a:chOff x="0" y="0"/>
            <a:chExt cx="20132523" cy="112863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132548" cy="1128649"/>
            </a:xfrm>
            <a:custGeom>
              <a:avLst/>
              <a:gdLst/>
              <a:ahLst/>
              <a:cxnLst/>
              <a:rect l="l" t="t" r="r" b="b"/>
              <a:pathLst>
                <a:path w="20132548" h="1128649">
                  <a:moveTo>
                    <a:pt x="0" y="0"/>
                  </a:moveTo>
                  <a:lnTo>
                    <a:pt x="20132548" y="0"/>
                  </a:lnTo>
                  <a:lnTo>
                    <a:pt x="20132548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327" b="-297326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196275" y="2846889"/>
            <a:ext cx="15099392" cy="882196"/>
            <a:chOff x="0" y="0"/>
            <a:chExt cx="20132523" cy="117626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132523" cy="1176261"/>
            </a:xfrm>
            <a:custGeom>
              <a:avLst/>
              <a:gdLst/>
              <a:ahLst/>
              <a:cxnLst/>
              <a:rect l="l" t="t" r="r" b="b"/>
              <a:pathLst>
                <a:path w="20132523" h="1176261">
                  <a:moveTo>
                    <a:pt x="0" y="0"/>
                  </a:moveTo>
                  <a:lnTo>
                    <a:pt x="20132523" y="0"/>
                  </a:lnTo>
                  <a:lnTo>
                    <a:pt x="20132523" y="1176261"/>
                  </a:lnTo>
                  <a:lnTo>
                    <a:pt x="0" y="1176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499" b="-28350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0132523" cy="12238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Für die CSL-Integration ausgewählter Kurs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 rot="4020">
            <a:off x="8908066" y="3397910"/>
            <a:ext cx="8127387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Freeform 27"/>
          <p:cNvSpPr/>
          <p:nvPr/>
        </p:nvSpPr>
        <p:spPr>
          <a:xfrm>
            <a:off x="806920" y="3986946"/>
            <a:ext cx="16683904" cy="879834"/>
          </a:xfrm>
          <a:custGeom>
            <a:avLst/>
            <a:gdLst/>
            <a:ahLst/>
            <a:cxnLst/>
            <a:rect l="l" t="t" r="r" b="b"/>
            <a:pathLst>
              <a:path w="16683904" h="879834">
                <a:moveTo>
                  <a:pt x="0" y="0"/>
                </a:moveTo>
                <a:lnTo>
                  <a:pt x="16683904" y="0"/>
                </a:lnTo>
                <a:lnTo>
                  <a:pt x="16683904" y="879834"/>
                </a:lnTo>
                <a:lnTo>
                  <a:pt x="0" y="8798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823608" y="4003624"/>
            <a:ext cx="1029557" cy="846487"/>
            <a:chOff x="0" y="0"/>
            <a:chExt cx="1372743" cy="11286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23608" y="4003624"/>
            <a:ext cx="1029500" cy="846477"/>
            <a:chOff x="0" y="0"/>
            <a:chExt cx="1372667" cy="112863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372616" cy="1128649"/>
            </a:xfrm>
            <a:custGeom>
              <a:avLst/>
              <a:gdLst/>
              <a:ahLst/>
              <a:cxnLst/>
              <a:rect l="l" t="t" r="r" b="b"/>
              <a:pathLst>
                <a:path w="1372616" h="1128649">
                  <a:moveTo>
                    <a:pt x="0" y="0"/>
                  </a:moveTo>
                  <a:lnTo>
                    <a:pt x="1372616" y="0"/>
                  </a:lnTo>
                  <a:lnTo>
                    <a:pt x="1372616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569" r="-55573" b="1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823608" y="3953618"/>
            <a:ext cx="1029500" cy="896483"/>
            <a:chOff x="0" y="0"/>
            <a:chExt cx="1372667" cy="119531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372667" cy="1195311"/>
            </a:xfrm>
            <a:custGeom>
              <a:avLst/>
              <a:gdLst/>
              <a:ahLst/>
              <a:cxnLst/>
              <a:rect l="l" t="t" r="r" b="b"/>
              <a:pathLst>
                <a:path w="1372667" h="1195311">
                  <a:moveTo>
                    <a:pt x="0" y="0"/>
                  </a:moveTo>
                  <a:lnTo>
                    <a:pt x="1372667" y="0"/>
                  </a:lnTo>
                  <a:lnTo>
                    <a:pt x="1372667" y="1195311"/>
                  </a:lnTo>
                  <a:lnTo>
                    <a:pt x="0" y="11953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726" r="-6172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1372667" cy="12619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96274" y="4003624"/>
            <a:ext cx="15099392" cy="846477"/>
            <a:chOff x="0" y="0"/>
            <a:chExt cx="20132523" cy="112863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0132548" cy="1128649"/>
            </a:xfrm>
            <a:custGeom>
              <a:avLst/>
              <a:gdLst/>
              <a:ahLst/>
              <a:cxnLst/>
              <a:rect l="l" t="t" r="r" b="b"/>
              <a:pathLst>
                <a:path w="20132548" h="1128649">
                  <a:moveTo>
                    <a:pt x="0" y="0"/>
                  </a:moveTo>
                  <a:lnTo>
                    <a:pt x="20132548" y="0"/>
                  </a:lnTo>
                  <a:lnTo>
                    <a:pt x="20132548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327" b="-297326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2196275" y="3967905"/>
            <a:ext cx="15099392" cy="882196"/>
            <a:chOff x="0" y="0"/>
            <a:chExt cx="20132523" cy="117626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0132523" cy="1176261"/>
            </a:xfrm>
            <a:custGeom>
              <a:avLst/>
              <a:gdLst/>
              <a:ahLst/>
              <a:cxnLst/>
              <a:rect l="l" t="t" r="r" b="b"/>
              <a:pathLst>
                <a:path w="20132523" h="1176261">
                  <a:moveTo>
                    <a:pt x="0" y="0"/>
                  </a:moveTo>
                  <a:lnTo>
                    <a:pt x="20132523" y="0"/>
                  </a:lnTo>
                  <a:lnTo>
                    <a:pt x="20132523" y="1176261"/>
                  </a:lnTo>
                  <a:lnTo>
                    <a:pt x="0" y="1176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499" b="-283500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20132523" cy="12238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 Lernziele sollen gestärkt werden</a:t>
              </a:r>
            </a:p>
          </p:txBody>
        </p:sp>
      </p:grpSp>
      <p:sp>
        <p:nvSpPr>
          <p:cNvPr id="40" name="AutoShape 40"/>
          <p:cNvSpPr/>
          <p:nvPr/>
        </p:nvSpPr>
        <p:spPr>
          <a:xfrm rot="4020">
            <a:off x="8908066" y="4518917"/>
            <a:ext cx="8127387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Freeform 41"/>
          <p:cNvSpPr/>
          <p:nvPr/>
        </p:nvSpPr>
        <p:spPr>
          <a:xfrm>
            <a:off x="806920" y="5107962"/>
            <a:ext cx="16683904" cy="879834"/>
          </a:xfrm>
          <a:custGeom>
            <a:avLst/>
            <a:gdLst/>
            <a:ahLst/>
            <a:cxnLst/>
            <a:rect l="l" t="t" r="r" b="b"/>
            <a:pathLst>
              <a:path w="16683904" h="879834">
                <a:moveTo>
                  <a:pt x="0" y="0"/>
                </a:moveTo>
                <a:lnTo>
                  <a:pt x="16683904" y="0"/>
                </a:lnTo>
                <a:lnTo>
                  <a:pt x="16683904" y="879834"/>
                </a:lnTo>
                <a:lnTo>
                  <a:pt x="0" y="8798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2" name="Group 42"/>
          <p:cNvGrpSpPr/>
          <p:nvPr/>
        </p:nvGrpSpPr>
        <p:grpSpPr>
          <a:xfrm>
            <a:off x="823608" y="5124640"/>
            <a:ext cx="1029557" cy="846487"/>
            <a:chOff x="0" y="0"/>
            <a:chExt cx="1372743" cy="112864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823608" y="5124640"/>
            <a:ext cx="1029500" cy="846477"/>
            <a:chOff x="0" y="0"/>
            <a:chExt cx="1372667" cy="112863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372616" cy="1128649"/>
            </a:xfrm>
            <a:custGeom>
              <a:avLst/>
              <a:gdLst/>
              <a:ahLst/>
              <a:cxnLst/>
              <a:rect l="l" t="t" r="r" b="b"/>
              <a:pathLst>
                <a:path w="1372616" h="1128649">
                  <a:moveTo>
                    <a:pt x="0" y="0"/>
                  </a:moveTo>
                  <a:lnTo>
                    <a:pt x="1372616" y="0"/>
                  </a:lnTo>
                  <a:lnTo>
                    <a:pt x="1372616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569" r="-55573" b="1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823608" y="5074634"/>
            <a:ext cx="1029500" cy="896483"/>
            <a:chOff x="0" y="0"/>
            <a:chExt cx="1372667" cy="119531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72667" cy="1195311"/>
            </a:xfrm>
            <a:custGeom>
              <a:avLst/>
              <a:gdLst/>
              <a:ahLst/>
              <a:cxnLst/>
              <a:rect l="l" t="t" r="r" b="b"/>
              <a:pathLst>
                <a:path w="1372667" h="1195311">
                  <a:moveTo>
                    <a:pt x="0" y="0"/>
                  </a:moveTo>
                  <a:lnTo>
                    <a:pt x="1372667" y="0"/>
                  </a:lnTo>
                  <a:lnTo>
                    <a:pt x="1372667" y="1195311"/>
                  </a:lnTo>
                  <a:lnTo>
                    <a:pt x="0" y="11953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726" r="-61726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66675"/>
              <a:ext cx="1372667" cy="12619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2196274" y="5124640"/>
            <a:ext cx="15099392" cy="846477"/>
            <a:chOff x="0" y="0"/>
            <a:chExt cx="20132523" cy="112863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0132548" cy="1128649"/>
            </a:xfrm>
            <a:custGeom>
              <a:avLst/>
              <a:gdLst/>
              <a:ahLst/>
              <a:cxnLst/>
              <a:rect l="l" t="t" r="r" b="b"/>
              <a:pathLst>
                <a:path w="20132548" h="1128649">
                  <a:moveTo>
                    <a:pt x="0" y="0"/>
                  </a:moveTo>
                  <a:lnTo>
                    <a:pt x="20132548" y="0"/>
                  </a:lnTo>
                  <a:lnTo>
                    <a:pt x="20132548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327" b="-297326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196275" y="5088922"/>
            <a:ext cx="15099392" cy="882196"/>
            <a:chOff x="0" y="0"/>
            <a:chExt cx="20132523" cy="117626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20132523" cy="1176261"/>
            </a:xfrm>
            <a:custGeom>
              <a:avLst/>
              <a:gdLst/>
              <a:ahLst/>
              <a:cxnLst/>
              <a:rect l="l" t="t" r="r" b="b"/>
              <a:pathLst>
                <a:path w="20132523" h="1176261">
                  <a:moveTo>
                    <a:pt x="0" y="0"/>
                  </a:moveTo>
                  <a:lnTo>
                    <a:pt x="20132523" y="0"/>
                  </a:lnTo>
                  <a:lnTo>
                    <a:pt x="20132523" y="1176261"/>
                  </a:lnTo>
                  <a:lnTo>
                    <a:pt x="0" y="1176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499" b="-283500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20132523" cy="12238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b="1" dirty="0" err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Potenzielle</a:t>
              </a:r>
              <a:r>
                <a:rPr lang="en-US" sz="2100" b="1" dirty="0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100" b="1" dirty="0" err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Partner:innenorganisation</a:t>
              </a:r>
              <a:endParaRPr lang="en-US" sz="2100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4" name="AutoShape 54"/>
          <p:cNvSpPr/>
          <p:nvPr/>
        </p:nvSpPr>
        <p:spPr>
          <a:xfrm rot="4020">
            <a:off x="8908066" y="5639933"/>
            <a:ext cx="8127387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5" name="Freeform 55"/>
          <p:cNvSpPr/>
          <p:nvPr/>
        </p:nvSpPr>
        <p:spPr>
          <a:xfrm>
            <a:off x="806920" y="6228969"/>
            <a:ext cx="16683904" cy="879834"/>
          </a:xfrm>
          <a:custGeom>
            <a:avLst/>
            <a:gdLst/>
            <a:ahLst/>
            <a:cxnLst/>
            <a:rect l="l" t="t" r="r" b="b"/>
            <a:pathLst>
              <a:path w="16683904" h="879834">
                <a:moveTo>
                  <a:pt x="0" y="0"/>
                </a:moveTo>
                <a:lnTo>
                  <a:pt x="16683904" y="0"/>
                </a:lnTo>
                <a:lnTo>
                  <a:pt x="16683904" y="879834"/>
                </a:lnTo>
                <a:lnTo>
                  <a:pt x="0" y="8798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6" name="Group 56"/>
          <p:cNvGrpSpPr/>
          <p:nvPr/>
        </p:nvGrpSpPr>
        <p:grpSpPr>
          <a:xfrm>
            <a:off x="823608" y="6245657"/>
            <a:ext cx="1029557" cy="846487"/>
            <a:chOff x="0" y="0"/>
            <a:chExt cx="1372743" cy="1128649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823608" y="6245657"/>
            <a:ext cx="1029500" cy="846477"/>
            <a:chOff x="0" y="0"/>
            <a:chExt cx="1372667" cy="112863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372616" cy="1128649"/>
            </a:xfrm>
            <a:custGeom>
              <a:avLst/>
              <a:gdLst/>
              <a:ahLst/>
              <a:cxnLst/>
              <a:rect l="l" t="t" r="r" b="b"/>
              <a:pathLst>
                <a:path w="1372616" h="1128649">
                  <a:moveTo>
                    <a:pt x="0" y="0"/>
                  </a:moveTo>
                  <a:lnTo>
                    <a:pt x="1372616" y="0"/>
                  </a:lnTo>
                  <a:lnTo>
                    <a:pt x="1372616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569" r="-55573" b="1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823608" y="6195651"/>
            <a:ext cx="1029500" cy="896483"/>
            <a:chOff x="0" y="0"/>
            <a:chExt cx="1372667" cy="1195311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372667" cy="1195311"/>
            </a:xfrm>
            <a:custGeom>
              <a:avLst/>
              <a:gdLst/>
              <a:ahLst/>
              <a:cxnLst/>
              <a:rect l="l" t="t" r="r" b="b"/>
              <a:pathLst>
                <a:path w="1372667" h="1195311">
                  <a:moveTo>
                    <a:pt x="0" y="0"/>
                  </a:moveTo>
                  <a:lnTo>
                    <a:pt x="1372667" y="0"/>
                  </a:lnTo>
                  <a:lnTo>
                    <a:pt x="1372667" y="1195311"/>
                  </a:lnTo>
                  <a:lnTo>
                    <a:pt x="0" y="11953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726" r="-61726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66675"/>
              <a:ext cx="1372667" cy="12619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2196274" y="6245657"/>
            <a:ext cx="15099392" cy="846477"/>
            <a:chOff x="0" y="0"/>
            <a:chExt cx="20132523" cy="1128636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20132548" cy="1128649"/>
            </a:xfrm>
            <a:custGeom>
              <a:avLst/>
              <a:gdLst/>
              <a:ahLst/>
              <a:cxnLst/>
              <a:rect l="l" t="t" r="r" b="b"/>
              <a:pathLst>
                <a:path w="20132548" h="1128649">
                  <a:moveTo>
                    <a:pt x="0" y="0"/>
                  </a:moveTo>
                  <a:lnTo>
                    <a:pt x="20132548" y="0"/>
                  </a:lnTo>
                  <a:lnTo>
                    <a:pt x="20132548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327" b="-297326"/>
              </a:stretch>
            </a:blipFill>
          </p:spPr>
        </p:sp>
      </p:grpSp>
      <p:grpSp>
        <p:nvGrpSpPr>
          <p:cNvPr id="65" name="Group 65"/>
          <p:cNvGrpSpPr/>
          <p:nvPr/>
        </p:nvGrpSpPr>
        <p:grpSpPr>
          <a:xfrm>
            <a:off x="2196275" y="6209938"/>
            <a:ext cx="15099392" cy="882196"/>
            <a:chOff x="0" y="0"/>
            <a:chExt cx="20132523" cy="117626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20132523" cy="1176261"/>
            </a:xfrm>
            <a:custGeom>
              <a:avLst/>
              <a:gdLst/>
              <a:ahLst/>
              <a:cxnLst/>
              <a:rect l="l" t="t" r="r" b="b"/>
              <a:pathLst>
                <a:path w="20132523" h="1176261">
                  <a:moveTo>
                    <a:pt x="0" y="0"/>
                  </a:moveTo>
                  <a:lnTo>
                    <a:pt x="20132523" y="0"/>
                  </a:lnTo>
                  <a:lnTo>
                    <a:pt x="20132523" y="1176261"/>
                  </a:lnTo>
                  <a:lnTo>
                    <a:pt x="0" y="1176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499" b="-283500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47625"/>
              <a:ext cx="20132523" cy="12238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b="1" dirty="0" err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Geplante</a:t>
              </a:r>
              <a:r>
                <a:rPr lang="en-US" sz="2100" b="1" dirty="0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100" b="1" dirty="0" err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Studierendenaktivität</a:t>
              </a:r>
              <a:r>
                <a:rPr lang="en-US" sz="2100" b="1" dirty="0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100" b="1" dirty="0" err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oder</a:t>
              </a:r>
              <a:r>
                <a:rPr lang="en-US" sz="2100" b="1" dirty="0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100" b="1" dirty="0" err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Projekt</a:t>
              </a:r>
              <a:endParaRPr lang="en-US" sz="2100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68" name="AutoShape 68"/>
          <p:cNvSpPr/>
          <p:nvPr/>
        </p:nvSpPr>
        <p:spPr>
          <a:xfrm rot="4020">
            <a:off x="8908066" y="6760950"/>
            <a:ext cx="8127387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9" name="Freeform 69"/>
          <p:cNvSpPr/>
          <p:nvPr/>
        </p:nvSpPr>
        <p:spPr>
          <a:xfrm>
            <a:off x="806920" y="7349985"/>
            <a:ext cx="16683904" cy="879834"/>
          </a:xfrm>
          <a:custGeom>
            <a:avLst/>
            <a:gdLst/>
            <a:ahLst/>
            <a:cxnLst/>
            <a:rect l="l" t="t" r="r" b="b"/>
            <a:pathLst>
              <a:path w="16683904" h="879834">
                <a:moveTo>
                  <a:pt x="0" y="0"/>
                </a:moveTo>
                <a:lnTo>
                  <a:pt x="16683904" y="0"/>
                </a:lnTo>
                <a:lnTo>
                  <a:pt x="16683904" y="879834"/>
                </a:lnTo>
                <a:lnTo>
                  <a:pt x="0" y="8798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70" name="Group 70"/>
          <p:cNvGrpSpPr/>
          <p:nvPr/>
        </p:nvGrpSpPr>
        <p:grpSpPr>
          <a:xfrm>
            <a:off x="823608" y="7366673"/>
            <a:ext cx="1029557" cy="846487"/>
            <a:chOff x="0" y="0"/>
            <a:chExt cx="1372743" cy="1128649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823608" y="7366673"/>
            <a:ext cx="1029500" cy="846477"/>
            <a:chOff x="0" y="0"/>
            <a:chExt cx="1372667" cy="1128636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372616" cy="1128649"/>
            </a:xfrm>
            <a:custGeom>
              <a:avLst/>
              <a:gdLst/>
              <a:ahLst/>
              <a:cxnLst/>
              <a:rect l="l" t="t" r="r" b="b"/>
              <a:pathLst>
                <a:path w="1372616" h="1128649">
                  <a:moveTo>
                    <a:pt x="0" y="0"/>
                  </a:moveTo>
                  <a:lnTo>
                    <a:pt x="1372616" y="0"/>
                  </a:lnTo>
                  <a:lnTo>
                    <a:pt x="1372616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569" r="-55573" b="1"/>
              </a:stretch>
            </a:blipFill>
          </p:spPr>
        </p:sp>
      </p:grpSp>
      <p:grpSp>
        <p:nvGrpSpPr>
          <p:cNvPr id="74" name="Group 74"/>
          <p:cNvGrpSpPr/>
          <p:nvPr/>
        </p:nvGrpSpPr>
        <p:grpSpPr>
          <a:xfrm>
            <a:off x="823608" y="7316667"/>
            <a:ext cx="1029500" cy="896483"/>
            <a:chOff x="0" y="0"/>
            <a:chExt cx="1372667" cy="1195311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372667" cy="1195311"/>
            </a:xfrm>
            <a:custGeom>
              <a:avLst/>
              <a:gdLst/>
              <a:ahLst/>
              <a:cxnLst/>
              <a:rect l="l" t="t" r="r" b="b"/>
              <a:pathLst>
                <a:path w="1372667" h="1195311">
                  <a:moveTo>
                    <a:pt x="0" y="0"/>
                  </a:moveTo>
                  <a:lnTo>
                    <a:pt x="1372667" y="0"/>
                  </a:lnTo>
                  <a:lnTo>
                    <a:pt x="1372667" y="1195311"/>
                  </a:lnTo>
                  <a:lnTo>
                    <a:pt x="0" y="11953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726" r="-61726"/>
              </a:stretch>
            </a:blipFill>
          </p:spPr>
        </p:sp>
        <p:sp>
          <p:nvSpPr>
            <p:cNvPr id="76" name="TextBox 76"/>
            <p:cNvSpPr txBox="1"/>
            <p:nvPr/>
          </p:nvSpPr>
          <p:spPr>
            <a:xfrm>
              <a:off x="0" y="-66675"/>
              <a:ext cx="1372667" cy="12619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2196274" y="7366673"/>
            <a:ext cx="15099392" cy="846477"/>
            <a:chOff x="0" y="0"/>
            <a:chExt cx="20132523" cy="112863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20132548" cy="1128649"/>
            </a:xfrm>
            <a:custGeom>
              <a:avLst/>
              <a:gdLst/>
              <a:ahLst/>
              <a:cxnLst/>
              <a:rect l="l" t="t" r="r" b="b"/>
              <a:pathLst>
                <a:path w="20132548" h="1128649">
                  <a:moveTo>
                    <a:pt x="0" y="0"/>
                  </a:moveTo>
                  <a:lnTo>
                    <a:pt x="20132548" y="0"/>
                  </a:lnTo>
                  <a:lnTo>
                    <a:pt x="20132548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327" b="-297326"/>
              </a:stretch>
            </a:blipFill>
          </p:spPr>
        </p:sp>
      </p:grpSp>
      <p:grpSp>
        <p:nvGrpSpPr>
          <p:cNvPr id="79" name="Group 79"/>
          <p:cNvGrpSpPr/>
          <p:nvPr/>
        </p:nvGrpSpPr>
        <p:grpSpPr>
          <a:xfrm>
            <a:off x="2196275" y="7330954"/>
            <a:ext cx="15099392" cy="882196"/>
            <a:chOff x="0" y="0"/>
            <a:chExt cx="20132523" cy="1176261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20132523" cy="1176261"/>
            </a:xfrm>
            <a:custGeom>
              <a:avLst/>
              <a:gdLst/>
              <a:ahLst/>
              <a:cxnLst/>
              <a:rect l="l" t="t" r="r" b="b"/>
              <a:pathLst>
                <a:path w="20132523" h="1176261">
                  <a:moveTo>
                    <a:pt x="0" y="0"/>
                  </a:moveTo>
                  <a:lnTo>
                    <a:pt x="20132523" y="0"/>
                  </a:lnTo>
                  <a:lnTo>
                    <a:pt x="20132523" y="1176261"/>
                  </a:lnTo>
                  <a:lnTo>
                    <a:pt x="0" y="1176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499" b="-283500"/>
              </a:stretch>
            </a:blipFill>
          </p:spPr>
        </p:sp>
        <p:sp>
          <p:nvSpPr>
            <p:cNvPr id="81" name="TextBox 81"/>
            <p:cNvSpPr txBox="1"/>
            <p:nvPr/>
          </p:nvSpPr>
          <p:spPr>
            <a:xfrm>
              <a:off x="0" y="-47625"/>
              <a:ext cx="20132523" cy="12238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Reflexions- und Bewertungsmethode</a:t>
              </a:r>
            </a:p>
          </p:txBody>
        </p:sp>
      </p:grpSp>
      <p:sp>
        <p:nvSpPr>
          <p:cNvPr id="82" name="AutoShape 82"/>
          <p:cNvSpPr/>
          <p:nvPr/>
        </p:nvSpPr>
        <p:spPr>
          <a:xfrm rot="4020">
            <a:off x="8908066" y="7881966"/>
            <a:ext cx="8127387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3" name="Freeform 83"/>
          <p:cNvSpPr/>
          <p:nvPr/>
        </p:nvSpPr>
        <p:spPr>
          <a:xfrm>
            <a:off x="806920" y="8471002"/>
            <a:ext cx="16683904" cy="879834"/>
          </a:xfrm>
          <a:custGeom>
            <a:avLst/>
            <a:gdLst/>
            <a:ahLst/>
            <a:cxnLst/>
            <a:rect l="l" t="t" r="r" b="b"/>
            <a:pathLst>
              <a:path w="16683904" h="879834">
                <a:moveTo>
                  <a:pt x="0" y="0"/>
                </a:moveTo>
                <a:lnTo>
                  <a:pt x="16683904" y="0"/>
                </a:lnTo>
                <a:lnTo>
                  <a:pt x="16683904" y="879833"/>
                </a:lnTo>
                <a:lnTo>
                  <a:pt x="0" y="8798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4" name="Group 84"/>
          <p:cNvGrpSpPr/>
          <p:nvPr/>
        </p:nvGrpSpPr>
        <p:grpSpPr>
          <a:xfrm>
            <a:off x="823608" y="8487689"/>
            <a:ext cx="1029557" cy="846487"/>
            <a:chOff x="0" y="0"/>
            <a:chExt cx="1372743" cy="1128649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86" name="Group 86"/>
          <p:cNvGrpSpPr/>
          <p:nvPr/>
        </p:nvGrpSpPr>
        <p:grpSpPr>
          <a:xfrm>
            <a:off x="823608" y="8487689"/>
            <a:ext cx="1029500" cy="846477"/>
            <a:chOff x="0" y="0"/>
            <a:chExt cx="1372667" cy="1128636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372616" cy="1128649"/>
            </a:xfrm>
            <a:custGeom>
              <a:avLst/>
              <a:gdLst/>
              <a:ahLst/>
              <a:cxnLst/>
              <a:rect l="l" t="t" r="r" b="b"/>
              <a:pathLst>
                <a:path w="1372616" h="1128649">
                  <a:moveTo>
                    <a:pt x="0" y="0"/>
                  </a:moveTo>
                  <a:lnTo>
                    <a:pt x="1372616" y="0"/>
                  </a:lnTo>
                  <a:lnTo>
                    <a:pt x="1372616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569" r="-55573" b="1"/>
              </a:stretch>
            </a:blipFill>
          </p:spPr>
        </p:sp>
      </p:grpSp>
      <p:grpSp>
        <p:nvGrpSpPr>
          <p:cNvPr id="88" name="Group 88"/>
          <p:cNvGrpSpPr/>
          <p:nvPr/>
        </p:nvGrpSpPr>
        <p:grpSpPr>
          <a:xfrm>
            <a:off x="823608" y="8437683"/>
            <a:ext cx="1029500" cy="896483"/>
            <a:chOff x="0" y="0"/>
            <a:chExt cx="1372667" cy="1195311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1372667" cy="1195311"/>
            </a:xfrm>
            <a:custGeom>
              <a:avLst/>
              <a:gdLst/>
              <a:ahLst/>
              <a:cxnLst/>
              <a:rect l="l" t="t" r="r" b="b"/>
              <a:pathLst>
                <a:path w="1372667" h="1195311">
                  <a:moveTo>
                    <a:pt x="0" y="0"/>
                  </a:moveTo>
                  <a:lnTo>
                    <a:pt x="1372667" y="0"/>
                  </a:lnTo>
                  <a:lnTo>
                    <a:pt x="1372667" y="1195311"/>
                  </a:lnTo>
                  <a:lnTo>
                    <a:pt x="0" y="11953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726" r="-61726"/>
              </a:stretch>
            </a:blipFill>
          </p:spPr>
        </p:sp>
        <p:sp>
          <p:nvSpPr>
            <p:cNvPr id="90" name="TextBox 90"/>
            <p:cNvSpPr txBox="1"/>
            <p:nvPr/>
          </p:nvSpPr>
          <p:spPr>
            <a:xfrm>
              <a:off x="0" y="-66675"/>
              <a:ext cx="1372667" cy="12619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2196274" y="8487689"/>
            <a:ext cx="15099392" cy="846477"/>
            <a:chOff x="0" y="0"/>
            <a:chExt cx="20132523" cy="1128636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20132548" cy="1128649"/>
            </a:xfrm>
            <a:custGeom>
              <a:avLst/>
              <a:gdLst/>
              <a:ahLst/>
              <a:cxnLst/>
              <a:rect l="l" t="t" r="r" b="b"/>
              <a:pathLst>
                <a:path w="20132548" h="1128649">
                  <a:moveTo>
                    <a:pt x="0" y="0"/>
                  </a:moveTo>
                  <a:lnTo>
                    <a:pt x="20132548" y="0"/>
                  </a:lnTo>
                  <a:lnTo>
                    <a:pt x="20132548" y="1128649"/>
                  </a:lnTo>
                  <a:lnTo>
                    <a:pt x="0" y="11286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327" b="-297326"/>
              </a:stretch>
            </a:blipFill>
          </p:spPr>
        </p:sp>
      </p:grpSp>
      <p:grpSp>
        <p:nvGrpSpPr>
          <p:cNvPr id="93" name="Group 93"/>
          <p:cNvGrpSpPr/>
          <p:nvPr/>
        </p:nvGrpSpPr>
        <p:grpSpPr>
          <a:xfrm>
            <a:off x="2196275" y="8451971"/>
            <a:ext cx="15099392" cy="882196"/>
            <a:chOff x="0" y="0"/>
            <a:chExt cx="20132523" cy="1176261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20132523" cy="1176261"/>
            </a:xfrm>
            <a:custGeom>
              <a:avLst/>
              <a:gdLst/>
              <a:ahLst/>
              <a:cxnLst/>
              <a:rect l="l" t="t" r="r" b="b"/>
              <a:pathLst>
                <a:path w="20132523" h="1176261">
                  <a:moveTo>
                    <a:pt x="0" y="0"/>
                  </a:moveTo>
                  <a:lnTo>
                    <a:pt x="20132523" y="0"/>
                  </a:lnTo>
                  <a:lnTo>
                    <a:pt x="20132523" y="1176261"/>
                  </a:lnTo>
                  <a:lnTo>
                    <a:pt x="0" y="1176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499" b="-283500"/>
              </a:stretch>
            </a:blipFill>
          </p:spPr>
        </p:sp>
        <p:sp>
          <p:nvSpPr>
            <p:cNvPr id="95" name="TextBox 95"/>
            <p:cNvSpPr txBox="1"/>
            <p:nvPr/>
          </p:nvSpPr>
          <p:spPr>
            <a:xfrm>
              <a:off x="0" y="-47625"/>
              <a:ext cx="20132523" cy="12238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Nächste Schritte und Zeitplan</a:t>
              </a:r>
            </a:p>
          </p:txBody>
        </p:sp>
      </p:grpSp>
      <p:sp>
        <p:nvSpPr>
          <p:cNvPr id="96" name="AutoShape 96"/>
          <p:cNvSpPr/>
          <p:nvPr/>
        </p:nvSpPr>
        <p:spPr>
          <a:xfrm rot="4020">
            <a:off x="8908066" y="9002982"/>
            <a:ext cx="8127387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WERKSTATT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Abschluss des Workshops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82384" cy="782384"/>
            <a:chOff x="0" y="0"/>
            <a:chExt cx="1043178" cy="1043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0200" y="3113494"/>
            <a:ext cx="375571" cy="375571"/>
            <a:chOff x="0" y="0"/>
            <a:chExt cx="500761" cy="500761"/>
          </a:xfrm>
        </p:grpSpPr>
        <p:sp>
          <p:nvSpPr>
            <p:cNvPr id="12" name="Freeform 12" descr="/home/claude/work/icons/lay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98265" y="2709624"/>
            <a:ext cx="13973804" cy="1147582"/>
            <a:chOff x="0" y="0"/>
            <a:chExt cx="18631738" cy="15301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Fassen Sie die wichtigsten Konzepte und Designschritte zusammen.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15057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296461"/>
            <a:ext cx="782384" cy="782384"/>
            <a:chOff x="0" y="0"/>
            <a:chExt cx="1043178" cy="10431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70200" y="4499896"/>
            <a:ext cx="375571" cy="375571"/>
            <a:chOff x="0" y="0"/>
            <a:chExt cx="500761" cy="500761"/>
          </a:xfrm>
        </p:grpSpPr>
        <p:sp>
          <p:nvSpPr>
            <p:cNvPr id="22" name="Freeform 22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98265" y="4096026"/>
            <a:ext cx="13973804" cy="1147582"/>
            <a:chOff x="0" y="0"/>
            <a:chExt cx="18631738" cy="15301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Hervorzuheben sind die im Workshop vermittelten praktischen Tipps.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01459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82863"/>
            <a:ext cx="782384" cy="782384"/>
            <a:chOff x="0" y="0"/>
            <a:chExt cx="1043178" cy="104317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70200" y="5886298"/>
            <a:ext cx="375571" cy="375571"/>
            <a:chOff x="0" y="0"/>
            <a:chExt cx="500761" cy="500761"/>
          </a:xfrm>
        </p:grpSpPr>
        <p:sp>
          <p:nvSpPr>
            <p:cNvPr id="32" name="Freeform 32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98265" y="5482428"/>
            <a:ext cx="13973804" cy="1147582"/>
            <a:chOff x="0" y="0"/>
            <a:chExt cx="18631738" cy="153010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Ergebnisse sollen mit den ursprünglichen Workshop-Zielen in Verbindung gebracht werden.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887861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5"/>
                </a:lnTo>
                <a:lnTo>
                  <a:pt x="0" y="11452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69264"/>
            <a:ext cx="782384" cy="782384"/>
            <a:chOff x="0" y="0"/>
            <a:chExt cx="1043178" cy="1043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70200" y="7272690"/>
            <a:ext cx="375571" cy="375571"/>
            <a:chOff x="0" y="0"/>
            <a:chExt cx="500761" cy="500761"/>
          </a:xfrm>
        </p:grpSpPr>
        <p:sp>
          <p:nvSpPr>
            <p:cNvPr id="42" name="Freeform 42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98265" y="6868820"/>
            <a:ext cx="13973804" cy="1147582"/>
            <a:chOff x="0" y="0"/>
            <a:chExt cx="18631738" cy="153010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Bitten Sie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Teilnehmer:innen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ihre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wichtigste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Erkenntnis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mitzunehmen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74253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55666"/>
            <a:ext cx="782384" cy="782384"/>
            <a:chOff x="0" y="0"/>
            <a:chExt cx="1043178" cy="104317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70200" y="8659092"/>
            <a:ext cx="375571" cy="375571"/>
            <a:chOff x="0" y="0"/>
            <a:chExt cx="500761" cy="500761"/>
          </a:xfrm>
        </p:grpSpPr>
        <p:sp>
          <p:nvSpPr>
            <p:cNvPr id="52" name="Freeform 52" descr="/home/claude/work/icons/se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98265" y="8255222"/>
            <a:ext cx="13973804" cy="1147582"/>
            <a:chOff x="0" y="0"/>
            <a:chExt cx="18631738" cy="153010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Erörtern Sie, wie das Modell in der Praxis angewendet werden kann.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WERKSTATT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Methoden zur Bewertung von Workshops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491815"/>
          </a:xfrm>
          <a:custGeom>
            <a:avLst/>
            <a:gdLst/>
            <a:ahLst/>
            <a:cxnLst/>
            <a:rect l="l" t="t" r="r" b="b"/>
            <a:pathLst>
              <a:path w="16683904" h="1491815">
                <a:moveTo>
                  <a:pt x="0" y="0"/>
                </a:moveTo>
                <a:lnTo>
                  <a:pt x="16683904" y="0"/>
                </a:lnTo>
                <a:lnTo>
                  <a:pt x="16683904" y="1491815"/>
                </a:lnTo>
                <a:lnTo>
                  <a:pt x="0" y="14918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29094" cy="1128998"/>
            <a:chOff x="0" y="0"/>
            <a:chExt cx="1505458" cy="150533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60316" y="3203610"/>
            <a:ext cx="541972" cy="541972"/>
            <a:chOff x="0" y="0"/>
            <a:chExt cx="722630" cy="722630"/>
          </a:xfrm>
        </p:grpSpPr>
        <p:sp>
          <p:nvSpPr>
            <p:cNvPr id="12" name="Freeform 12" descr="/home/claude/work/icons/chat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44860" y="2745343"/>
            <a:ext cx="13627208" cy="1458468"/>
            <a:chOff x="0" y="0"/>
            <a:chExt cx="18169611" cy="194462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169637" cy="1944624"/>
            </a:xfrm>
            <a:custGeom>
              <a:avLst/>
              <a:gdLst/>
              <a:ahLst/>
              <a:cxnLst/>
              <a:rect l="l" t="t" r="r" b="b"/>
              <a:pathLst>
                <a:path w="18169637" h="1944624">
                  <a:moveTo>
                    <a:pt x="0" y="0"/>
                  </a:moveTo>
                  <a:lnTo>
                    <a:pt x="18169637" y="0"/>
                  </a:lnTo>
                  <a:lnTo>
                    <a:pt x="18169637" y="1944624"/>
                  </a:lnTo>
                  <a:lnTo>
                    <a:pt x="0" y="19446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1931" b="-13193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844860" y="2709624"/>
            <a:ext cx="13627208" cy="1494187"/>
            <a:chOff x="0" y="0"/>
            <a:chExt cx="18169611" cy="19922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169610" cy="1992249"/>
            </a:xfrm>
            <a:custGeom>
              <a:avLst/>
              <a:gdLst/>
              <a:ahLst/>
              <a:cxnLst/>
              <a:rect l="l" t="t" r="r" b="b"/>
              <a:pathLst>
                <a:path w="18169610" h="1992249">
                  <a:moveTo>
                    <a:pt x="0" y="0"/>
                  </a:moveTo>
                  <a:lnTo>
                    <a:pt x="18169610" y="0"/>
                  </a:lnTo>
                  <a:lnTo>
                    <a:pt x="18169610" y="1992249"/>
                  </a:lnTo>
                  <a:lnTo>
                    <a:pt x="0" y="199224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7706" b="-127706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169611" cy="20398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Mündliche Gruppenreflexion.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461662"/>
            <a:ext cx="16683904" cy="1491815"/>
          </a:xfrm>
          <a:custGeom>
            <a:avLst/>
            <a:gdLst/>
            <a:ahLst/>
            <a:cxnLst/>
            <a:rect l="l" t="t" r="r" b="b"/>
            <a:pathLst>
              <a:path w="16683904" h="1491815">
                <a:moveTo>
                  <a:pt x="0" y="0"/>
                </a:moveTo>
                <a:lnTo>
                  <a:pt x="16683904" y="0"/>
                </a:lnTo>
                <a:lnTo>
                  <a:pt x="16683904" y="1491815"/>
                </a:lnTo>
                <a:lnTo>
                  <a:pt x="0" y="14918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643066"/>
            <a:ext cx="1129094" cy="1128998"/>
            <a:chOff x="0" y="0"/>
            <a:chExt cx="1505458" cy="150533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60316" y="4936607"/>
            <a:ext cx="541972" cy="541972"/>
            <a:chOff x="0" y="0"/>
            <a:chExt cx="722630" cy="722630"/>
          </a:xfrm>
        </p:grpSpPr>
        <p:sp>
          <p:nvSpPr>
            <p:cNvPr id="22" name="Freeform 22" descr="/home/claude/work/icons/clipboard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844860" y="4478341"/>
            <a:ext cx="13627208" cy="1458468"/>
            <a:chOff x="0" y="0"/>
            <a:chExt cx="18169611" cy="194462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69637" cy="1944624"/>
            </a:xfrm>
            <a:custGeom>
              <a:avLst/>
              <a:gdLst/>
              <a:ahLst/>
              <a:cxnLst/>
              <a:rect l="l" t="t" r="r" b="b"/>
              <a:pathLst>
                <a:path w="18169637" h="1944624">
                  <a:moveTo>
                    <a:pt x="0" y="0"/>
                  </a:moveTo>
                  <a:lnTo>
                    <a:pt x="18169637" y="0"/>
                  </a:lnTo>
                  <a:lnTo>
                    <a:pt x="18169637" y="1944624"/>
                  </a:lnTo>
                  <a:lnTo>
                    <a:pt x="0" y="19446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1931" b="-131931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844860" y="4442622"/>
            <a:ext cx="13627208" cy="1494187"/>
            <a:chOff x="0" y="0"/>
            <a:chExt cx="18169611" cy="199224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169610" cy="1992249"/>
            </a:xfrm>
            <a:custGeom>
              <a:avLst/>
              <a:gdLst/>
              <a:ahLst/>
              <a:cxnLst/>
              <a:rect l="l" t="t" r="r" b="b"/>
              <a:pathLst>
                <a:path w="18169610" h="1992249">
                  <a:moveTo>
                    <a:pt x="0" y="0"/>
                  </a:moveTo>
                  <a:lnTo>
                    <a:pt x="18169610" y="0"/>
                  </a:lnTo>
                  <a:lnTo>
                    <a:pt x="18169610" y="1992249"/>
                  </a:lnTo>
                  <a:lnTo>
                    <a:pt x="0" y="199224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7706" b="-12770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169611" cy="20398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3-2-1-Methode: drei Dinge gelernt, zwei Fragen gestellt, eine Idee zur Anwendung.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6194660"/>
            <a:ext cx="16683904" cy="1491815"/>
          </a:xfrm>
          <a:custGeom>
            <a:avLst/>
            <a:gdLst/>
            <a:ahLst/>
            <a:cxnLst/>
            <a:rect l="l" t="t" r="r" b="b"/>
            <a:pathLst>
              <a:path w="16683904" h="1491815">
                <a:moveTo>
                  <a:pt x="0" y="0"/>
                </a:moveTo>
                <a:lnTo>
                  <a:pt x="16683904" y="0"/>
                </a:lnTo>
                <a:lnTo>
                  <a:pt x="16683904" y="1491815"/>
                </a:lnTo>
                <a:lnTo>
                  <a:pt x="0" y="14918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6376064"/>
            <a:ext cx="1129094" cy="1128998"/>
            <a:chOff x="0" y="0"/>
            <a:chExt cx="1505458" cy="150533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60316" y="6669605"/>
            <a:ext cx="541972" cy="541972"/>
            <a:chOff x="0" y="0"/>
            <a:chExt cx="722630" cy="722630"/>
          </a:xfrm>
        </p:grpSpPr>
        <p:sp>
          <p:nvSpPr>
            <p:cNvPr id="32" name="Freeform 32" descr="/home/claude/work/icons/edit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844860" y="6211338"/>
            <a:ext cx="13627208" cy="1458468"/>
            <a:chOff x="0" y="0"/>
            <a:chExt cx="18169611" cy="194462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169637" cy="1944624"/>
            </a:xfrm>
            <a:custGeom>
              <a:avLst/>
              <a:gdLst/>
              <a:ahLst/>
              <a:cxnLst/>
              <a:rect l="l" t="t" r="r" b="b"/>
              <a:pathLst>
                <a:path w="18169637" h="1944624">
                  <a:moveTo>
                    <a:pt x="0" y="0"/>
                  </a:moveTo>
                  <a:lnTo>
                    <a:pt x="18169637" y="0"/>
                  </a:lnTo>
                  <a:lnTo>
                    <a:pt x="18169637" y="1944624"/>
                  </a:lnTo>
                  <a:lnTo>
                    <a:pt x="0" y="19446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1931" b="-131931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844860" y="6175619"/>
            <a:ext cx="13627208" cy="1494187"/>
            <a:chOff x="0" y="0"/>
            <a:chExt cx="18169611" cy="199224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169610" cy="1992249"/>
            </a:xfrm>
            <a:custGeom>
              <a:avLst/>
              <a:gdLst/>
              <a:ahLst/>
              <a:cxnLst/>
              <a:rect l="l" t="t" r="r" b="b"/>
              <a:pathLst>
                <a:path w="18169610" h="1992249">
                  <a:moveTo>
                    <a:pt x="0" y="0"/>
                  </a:moveTo>
                  <a:lnTo>
                    <a:pt x="18169610" y="0"/>
                  </a:lnTo>
                  <a:lnTo>
                    <a:pt x="18169610" y="1992249"/>
                  </a:lnTo>
                  <a:lnTo>
                    <a:pt x="0" y="199224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7706" b="-127706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169611" cy="20398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Post-it-Zettel mit einem positiven Vorschlag und einem Verbesserungsvorschlag.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7927657"/>
            <a:ext cx="16683904" cy="1491815"/>
          </a:xfrm>
          <a:custGeom>
            <a:avLst/>
            <a:gdLst/>
            <a:ahLst/>
            <a:cxnLst/>
            <a:rect l="l" t="t" r="r" b="b"/>
            <a:pathLst>
              <a:path w="16683904" h="1491815">
                <a:moveTo>
                  <a:pt x="0" y="0"/>
                </a:moveTo>
                <a:lnTo>
                  <a:pt x="16683904" y="0"/>
                </a:lnTo>
                <a:lnTo>
                  <a:pt x="16683904" y="1491816"/>
                </a:lnTo>
                <a:lnTo>
                  <a:pt x="0" y="14918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8109061"/>
            <a:ext cx="1129094" cy="1128998"/>
            <a:chOff x="0" y="0"/>
            <a:chExt cx="1505458" cy="150533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460316" y="8402612"/>
            <a:ext cx="541972" cy="541972"/>
            <a:chOff x="0" y="0"/>
            <a:chExt cx="722630" cy="722630"/>
          </a:xfrm>
        </p:grpSpPr>
        <p:sp>
          <p:nvSpPr>
            <p:cNvPr id="42" name="Freeform 42" descr="/home/claude/work/icons/activity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844860" y="7944345"/>
            <a:ext cx="13627208" cy="1458468"/>
            <a:chOff x="0" y="0"/>
            <a:chExt cx="18169611" cy="194462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169637" cy="1944624"/>
            </a:xfrm>
            <a:custGeom>
              <a:avLst/>
              <a:gdLst/>
              <a:ahLst/>
              <a:cxnLst/>
              <a:rect l="l" t="t" r="r" b="b"/>
              <a:pathLst>
                <a:path w="18169637" h="1944624">
                  <a:moveTo>
                    <a:pt x="0" y="0"/>
                  </a:moveTo>
                  <a:lnTo>
                    <a:pt x="18169637" y="0"/>
                  </a:lnTo>
                  <a:lnTo>
                    <a:pt x="18169637" y="1944624"/>
                  </a:lnTo>
                  <a:lnTo>
                    <a:pt x="0" y="19446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1931" b="-131931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844860" y="7908627"/>
            <a:ext cx="13627208" cy="1494187"/>
            <a:chOff x="0" y="0"/>
            <a:chExt cx="18169611" cy="199224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169610" cy="1992249"/>
            </a:xfrm>
            <a:custGeom>
              <a:avLst/>
              <a:gdLst/>
              <a:ahLst/>
              <a:cxnLst/>
              <a:rect l="l" t="t" r="r" b="b"/>
              <a:pathLst>
                <a:path w="18169610" h="1992249">
                  <a:moveTo>
                    <a:pt x="0" y="0"/>
                  </a:moveTo>
                  <a:lnTo>
                    <a:pt x="18169610" y="0"/>
                  </a:lnTo>
                  <a:lnTo>
                    <a:pt x="18169610" y="1992249"/>
                  </a:lnTo>
                  <a:lnTo>
                    <a:pt x="0" y="199224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7706" b="-12770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169611" cy="20398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Thermometermethode oder Emoji-Abstimmung für schnelles Feedback.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72" cy="9608725"/>
            <a:chOff x="0" y="0"/>
            <a:chExt cx="14641830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30" cy="732155"/>
            </a:xfrm>
            <a:custGeom>
              <a:avLst/>
              <a:gdLst/>
              <a:ahLst/>
              <a:cxnLst/>
              <a:rect l="l" t="t" r="r" b="b"/>
              <a:pathLst>
                <a:path w="14641830" h="732155">
                  <a:moveTo>
                    <a:pt x="0" y="0"/>
                  </a:moveTo>
                  <a:lnTo>
                    <a:pt x="14641830" y="0"/>
                  </a:lnTo>
                  <a:lnTo>
                    <a:pt x="14641830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399" b="-33939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60872" y="787889"/>
            <a:ext cx="10981382" cy="584788"/>
            <a:chOff x="0" y="0"/>
            <a:chExt cx="14641843" cy="779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41843" cy="779717"/>
            </a:xfrm>
            <a:custGeom>
              <a:avLst/>
              <a:gdLst/>
              <a:ahLst/>
              <a:cxnLst/>
              <a:rect l="l" t="t" r="r" b="b"/>
              <a:pathLst>
                <a:path w="14641843" h="779717">
                  <a:moveTo>
                    <a:pt x="0" y="0"/>
                  </a:moveTo>
                  <a:lnTo>
                    <a:pt x="14641843" y="0"/>
                  </a:lnTo>
                  <a:lnTo>
                    <a:pt x="14641843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5897" b="-3158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4641843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1"/>
                </a:lnSpc>
              </a:pPr>
              <a:r>
                <a:rPr lang="en-US" sz="2100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6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1647190"/>
            </a:xfrm>
            <a:custGeom>
              <a:avLst/>
              <a:gdLst/>
              <a:ahLst/>
              <a:cxnLst/>
              <a:rect l="l" t="t" r="r" b="b"/>
              <a:pathLst>
                <a:path w="16472027" h="1647190">
                  <a:moveTo>
                    <a:pt x="0" y="0"/>
                  </a:moveTo>
                  <a:lnTo>
                    <a:pt x="16472027" y="0"/>
                  </a:lnTo>
                  <a:lnTo>
                    <a:pt x="16472027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6" b="-1447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33421" y="1259491"/>
            <a:ext cx="12354049" cy="1321127"/>
            <a:chOff x="0" y="0"/>
            <a:chExt cx="16472065" cy="17615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1761503"/>
            </a:xfrm>
            <a:custGeom>
              <a:avLst/>
              <a:gdLst/>
              <a:ahLst/>
              <a:cxnLst/>
              <a:rect l="l" t="t" r="r" b="b"/>
              <a:pathLst>
                <a:path w="16472066" h="1761503">
                  <a:moveTo>
                    <a:pt x="0" y="0"/>
                  </a:moveTo>
                  <a:lnTo>
                    <a:pt x="16472066" y="0"/>
                  </a:lnTo>
                  <a:lnTo>
                    <a:pt x="16472066" y="1761503"/>
                  </a:lnTo>
                  <a:lnTo>
                    <a:pt x="0" y="17615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2207" b="-13220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16472065" cy="18758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5"/>
                </a:lnSpc>
              </a:pPr>
              <a:r>
                <a:rPr lang="en-US" sz="540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Kernaussage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779737" cy="915162"/>
            </a:xfrm>
            <a:custGeom>
              <a:avLst/>
              <a:gdLst/>
              <a:ahLst/>
              <a:cxnLst/>
              <a:rect l="l" t="t" r="r" b="b"/>
              <a:pathLst>
                <a:path w="21779737" h="915162">
                  <a:moveTo>
                    <a:pt x="0" y="0"/>
                  </a:moveTo>
                  <a:lnTo>
                    <a:pt x="21779737" y="0"/>
                  </a:lnTo>
                  <a:lnTo>
                    <a:pt x="2177973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3399" b="-413395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960872" y="2503722"/>
            <a:ext cx="16334804" cy="722052"/>
            <a:chOff x="0" y="0"/>
            <a:chExt cx="21779738" cy="9627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9" cy="962735"/>
            </a:xfrm>
            <a:custGeom>
              <a:avLst/>
              <a:gdLst/>
              <a:ahLst/>
              <a:cxnLst/>
              <a:rect l="l" t="t" r="r" b="b"/>
              <a:pathLst>
                <a:path w="21779739" h="962735">
                  <a:moveTo>
                    <a:pt x="0" y="0"/>
                  </a:moveTo>
                  <a:lnTo>
                    <a:pt x="21779739" y="0"/>
                  </a:lnTo>
                  <a:lnTo>
                    <a:pt x="21779739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0805" b="-390805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21779738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Die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Lehrendenausbildung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sollte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mit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einem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praktikablen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CSL-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Kursplan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enden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,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nicht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nur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mit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dem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Bewusstsein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für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das </a:t>
              </a:r>
              <a:r>
                <a:rPr lang="en-US" sz="2100" i="1" dirty="0" err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Konzept</a:t>
              </a:r>
              <a:r>
                <a:rPr lang="en-US" sz="2100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3431677"/>
            <a:ext cx="16403479" cy="1853089"/>
            <a:chOff x="0" y="0"/>
            <a:chExt cx="21871305" cy="247078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235402" y="4015064"/>
            <a:ext cx="686372" cy="686372"/>
            <a:chOff x="0" y="0"/>
            <a:chExt cx="915162" cy="91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413853" y="4193515"/>
            <a:ext cx="329470" cy="329470"/>
            <a:chOff x="0" y="0"/>
            <a:chExt cx="439293" cy="439293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196274" y="3431677"/>
            <a:ext cx="14962127" cy="1853108"/>
            <a:chOff x="0" y="0"/>
            <a:chExt cx="19949503" cy="247081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40" cy="2470785"/>
            </a:xfrm>
            <a:custGeom>
              <a:avLst/>
              <a:gdLst/>
              <a:ahLst/>
              <a:cxnLst/>
              <a:rect l="l" t="t" r="r" b="b"/>
              <a:pathLst>
                <a:path w="19949540" h="2470785">
                  <a:moveTo>
                    <a:pt x="0" y="0"/>
                  </a:moveTo>
                  <a:lnTo>
                    <a:pt x="19949540" y="0"/>
                  </a:lnTo>
                  <a:lnTo>
                    <a:pt x="19949540" y="2470785"/>
                  </a:lnTo>
                  <a:lnTo>
                    <a:pt x="0" y="247078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7215" b="-107216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2196275" y="3388814"/>
            <a:ext cx="14962127" cy="1895971"/>
            <a:chOff x="0" y="0"/>
            <a:chExt cx="19949503" cy="252796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949503" cy="2527961"/>
            </a:xfrm>
            <a:custGeom>
              <a:avLst/>
              <a:gdLst/>
              <a:ahLst/>
              <a:cxnLst/>
              <a:rect l="l" t="t" r="r" b="b"/>
              <a:pathLst>
                <a:path w="19949503" h="2527961">
                  <a:moveTo>
                    <a:pt x="0" y="0"/>
                  </a:moveTo>
                  <a:lnTo>
                    <a:pt x="19949503" y="0"/>
                  </a:lnTo>
                  <a:lnTo>
                    <a:pt x="19949503" y="2527961"/>
                  </a:lnTo>
                  <a:lnTo>
                    <a:pt x="0" y="25279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3766" b="-103766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9949503" cy="25851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Gestalten Sie den Workshop praxisorientiert.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33421" y="5559323"/>
            <a:ext cx="16403479" cy="1853089"/>
            <a:chOff x="0" y="0"/>
            <a:chExt cx="21871305" cy="247078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235402" y="6142711"/>
            <a:ext cx="686372" cy="686372"/>
            <a:chOff x="0" y="0"/>
            <a:chExt cx="915162" cy="91516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413853" y="6321152"/>
            <a:ext cx="329470" cy="329470"/>
            <a:chOff x="0" y="0"/>
            <a:chExt cx="439293" cy="439293"/>
          </a:xfrm>
        </p:grpSpPr>
        <p:sp>
          <p:nvSpPr>
            <p:cNvPr id="35" name="Freeform 3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196274" y="5559323"/>
            <a:ext cx="14962127" cy="1853108"/>
            <a:chOff x="0" y="0"/>
            <a:chExt cx="19949503" cy="247081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9949540" cy="2470785"/>
            </a:xfrm>
            <a:custGeom>
              <a:avLst/>
              <a:gdLst/>
              <a:ahLst/>
              <a:cxnLst/>
              <a:rect l="l" t="t" r="r" b="b"/>
              <a:pathLst>
                <a:path w="19949540" h="2470785">
                  <a:moveTo>
                    <a:pt x="0" y="0"/>
                  </a:moveTo>
                  <a:lnTo>
                    <a:pt x="19949540" y="0"/>
                  </a:lnTo>
                  <a:lnTo>
                    <a:pt x="19949540" y="2470785"/>
                  </a:lnTo>
                  <a:lnTo>
                    <a:pt x="0" y="247078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7215" b="-107216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196275" y="5516461"/>
            <a:ext cx="14962127" cy="1895971"/>
            <a:chOff x="0" y="0"/>
            <a:chExt cx="19949503" cy="252796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9949503" cy="2527961"/>
            </a:xfrm>
            <a:custGeom>
              <a:avLst/>
              <a:gdLst/>
              <a:ahLst/>
              <a:cxnLst/>
              <a:rect l="l" t="t" r="r" b="b"/>
              <a:pathLst>
                <a:path w="19949503" h="2527961">
                  <a:moveTo>
                    <a:pt x="0" y="0"/>
                  </a:moveTo>
                  <a:lnTo>
                    <a:pt x="19949503" y="0"/>
                  </a:lnTo>
                  <a:lnTo>
                    <a:pt x="19949503" y="2527961"/>
                  </a:lnTo>
                  <a:lnTo>
                    <a:pt x="0" y="25279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3766" b="-10376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19949503" cy="25851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Konzentriere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dich auf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echte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Kurse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echte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3421" y="7686961"/>
            <a:ext cx="16403479" cy="1853089"/>
            <a:chOff x="0" y="0"/>
            <a:chExt cx="21871305" cy="247078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235402" y="8270348"/>
            <a:ext cx="686372" cy="686372"/>
            <a:chOff x="0" y="0"/>
            <a:chExt cx="915162" cy="91516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1413853" y="8448799"/>
            <a:ext cx="329470" cy="329470"/>
            <a:chOff x="0" y="0"/>
            <a:chExt cx="439293" cy="439293"/>
          </a:xfrm>
        </p:grpSpPr>
        <p:sp>
          <p:nvSpPr>
            <p:cNvPr id="46" name="Freeform 4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2196274" y="7686961"/>
            <a:ext cx="14962127" cy="1853108"/>
            <a:chOff x="0" y="0"/>
            <a:chExt cx="19949503" cy="247081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9949540" cy="2470785"/>
            </a:xfrm>
            <a:custGeom>
              <a:avLst/>
              <a:gdLst/>
              <a:ahLst/>
              <a:cxnLst/>
              <a:rect l="l" t="t" r="r" b="b"/>
              <a:pathLst>
                <a:path w="19949540" h="2470785">
                  <a:moveTo>
                    <a:pt x="0" y="0"/>
                  </a:moveTo>
                  <a:lnTo>
                    <a:pt x="19949540" y="0"/>
                  </a:lnTo>
                  <a:lnTo>
                    <a:pt x="19949540" y="2470785"/>
                  </a:lnTo>
                  <a:lnTo>
                    <a:pt x="0" y="247078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7215" b="-107216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196275" y="7644098"/>
            <a:ext cx="14962127" cy="1895971"/>
            <a:chOff x="0" y="0"/>
            <a:chExt cx="19949503" cy="2527961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9949503" cy="2527961"/>
            </a:xfrm>
            <a:custGeom>
              <a:avLst/>
              <a:gdLst/>
              <a:ahLst/>
              <a:cxnLst/>
              <a:rect l="l" t="t" r="r" b="b"/>
              <a:pathLst>
                <a:path w="19949503" h="2527961">
                  <a:moveTo>
                    <a:pt x="0" y="0"/>
                  </a:moveTo>
                  <a:lnTo>
                    <a:pt x="19949503" y="0"/>
                  </a:lnTo>
                  <a:lnTo>
                    <a:pt x="19949503" y="2527961"/>
                  </a:lnTo>
                  <a:lnTo>
                    <a:pt x="0" y="25279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3766" b="-103766"/>
              </a:stretch>
            </a:blipFill>
          </p:spPr>
        </p:sp>
        <p:sp>
          <p:nvSpPr>
            <p:cNvPr id="51" name="TextBox 51"/>
            <p:cNvSpPr txBox="1"/>
            <p:nvPr/>
          </p:nvSpPr>
          <p:spPr>
            <a:xfrm>
              <a:off x="0" y="-57150"/>
              <a:ext cx="19949503" cy="25851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 und Bewertung sollten von Anfang an einbezogen werden.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63" cy="9608725"/>
            <a:chOff x="0" y="0"/>
            <a:chExt cx="18302351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27" cy="2196338"/>
            </a:xfrm>
            <a:custGeom>
              <a:avLst/>
              <a:gdLst/>
              <a:ahLst/>
              <a:cxnLst/>
              <a:rect l="l" t="t" r="r" b="b"/>
              <a:pathLst>
                <a:path w="16472027" h="2196338">
                  <a:moveTo>
                    <a:pt x="0" y="0"/>
                  </a:moveTo>
                  <a:lnTo>
                    <a:pt x="16472027" y="0"/>
                  </a:lnTo>
                  <a:lnTo>
                    <a:pt x="16472027" y="2196338"/>
                  </a:lnTo>
                  <a:lnTo>
                    <a:pt x="0" y="21963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033" b="-9603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35402" y="3151537"/>
            <a:ext cx="12354049" cy="1815683"/>
            <a:chOff x="0" y="0"/>
            <a:chExt cx="16472065" cy="242091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72066" cy="2420912"/>
            </a:xfrm>
            <a:custGeom>
              <a:avLst/>
              <a:gdLst/>
              <a:ahLst/>
              <a:cxnLst/>
              <a:rect l="l" t="t" r="r" b="b"/>
              <a:pathLst>
                <a:path w="16472066" h="2420912">
                  <a:moveTo>
                    <a:pt x="0" y="0"/>
                  </a:moveTo>
                  <a:lnTo>
                    <a:pt x="16472066" y="0"/>
                  </a:lnTo>
                  <a:lnTo>
                    <a:pt x="16472066" y="2420912"/>
                  </a:lnTo>
                  <a:lnTo>
                    <a:pt x="0" y="2420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3282" b="-8187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0"/>
              <a:ext cx="16472065" cy="2611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0808"/>
                </a:lnSpc>
              </a:pPr>
              <a:r>
                <a:rPr lang="en-US" sz="900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DANKE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915162"/>
            </a:xfrm>
            <a:custGeom>
              <a:avLst/>
              <a:gdLst/>
              <a:ahLst/>
              <a:cxnLst/>
              <a:rect l="l" t="t" r="r" b="b"/>
              <a:pathLst>
                <a:path w="16472027" h="915162">
                  <a:moveTo>
                    <a:pt x="0" y="0"/>
                  </a:moveTo>
                  <a:lnTo>
                    <a:pt x="16472027" y="0"/>
                  </a:lnTo>
                  <a:lnTo>
                    <a:pt x="1647202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471" b="-30046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304039" y="5043173"/>
            <a:ext cx="12354049" cy="722052"/>
            <a:chOff x="0" y="0"/>
            <a:chExt cx="16472065" cy="9627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962735"/>
            </a:xfrm>
            <a:custGeom>
              <a:avLst/>
              <a:gdLst/>
              <a:ahLst/>
              <a:cxnLst/>
              <a:rect l="l" t="t" r="r" b="b"/>
              <a:pathLst>
                <a:path w="16472066" h="962735">
                  <a:moveTo>
                    <a:pt x="0" y="0"/>
                  </a:moveTo>
                  <a:lnTo>
                    <a:pt x="16472066" y="0"/>
                  </a:lnTo>
                  <a:lnTo>
                    <a:pt x="16472066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382" b="-283382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6472065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 das berufsbezogene Service-Learning mit ELIX zu erkunden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6520196"/>
            <a:ext cx="823627" cy="823627"/>
            <a:chOff x="0" y="0"/>
            <a:chExt cx="1098169" cy="10981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18171" y="6734327"/>
            <a:ext cx="395288" cy="395288"/>
            <a:chOff x="0" y="0"/>
            <a:chExt cx="527050" cy="527050"/>
          </a:xfrm>
        </p:grpSpPr>
        <p:sp>
          <p:nvSpPr>
            <p:cNvPr id="17" name="Freeform 17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981436" cy="1098169"/>
            </a:xfrm>
            <a:custGeom>
              <a:avLst/>
              <a:gdLst/>
              <a:ahLst/>
              <a:cxnLst/>
              <a:rect l="l" t="t" r="r" b="b"/>
              <a:pathLst>
                <a:path w="10981436" h="1098169">
                  <a:moveTo>
                    <a:pt x="0" y="0"/>
                  </a:moveTo>
                  <a:lnTo>
                    <a:pt x="10981436" y="0"/>
                  </a:lnTo>
                  <a:lnTo>
                    <a:pt x="10981436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0" b="-144707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333539" y="6484477"/>
            <a:ext cx="8236039" cy="859327"/>
            <a:chOff x="0" y="0"/>
            <a:chExt cx="10981385" cy="114576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981386" cy="1145769"/>
            </a:xfrm>
            <a:custGeom>
              <a:avLst/>
              <a:gdLst/>
              <a:ahLst/>
              <a:cxnLst/>
              <a:rect l="l" t="t" r="r" b="b"/>
              <a:pathLst>
                <a:path w="10981386" h="1145769">
                  <a:moveTo>
                    <a:pt x="0" y="0"/>
                  </a:moveTo>
                  <a:lnTo>
                    <a:pt x="10981386" y="0"/>
                  </a:lnTo>
                  <a:lnTo>
                    <a:pt x="10981386" y="1145769"/>
                  </a:lnTo>
                  <a:lnTo>
                    <a:pt x="0" y="11457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6750" b="-13675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0981385" cy="1193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136470" y="878510"/>
            <a:ext cx="4131754" cy="1638967"/>
            <a:chOff x="0" y="0"/>
            <a:chExt cx="5509006" cy="218528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383558" y="1070686"/>
            <a:ext cx="3637597" cy="1254633"/>
            <a:chOff x="0" y="0"/>
            <a:chExt cx="4850130" cy="1672844"/>
          </a:xfrm>
        </p:grpSpPr>
        <p:sp>
          <p:nvSpPr>
            <p:cNvPr id="26" name="Freeform 26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3301196" y="8647833"/>
            <a:ext cx="3321844" cy="936593"/>
            <a:chOff x="0" y="0"/>
            <a:chExt cx="4429125" cy="124879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3520823" y="8812559"/>
            <a:ext cx="2882646" cy="607124"/>
            <a:chOff x="0" y="0"/>
            <a:chExt cx="3843528" cy="809498"/>
          </a:xfrm>
        </p:grpSpPr>
        <p:sp>
          <p:nvSpPr>
            <p:cNvPr id="30" name="Freeform 30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7" b="-208"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838274" y="9206141"/>
            <a:ext cx="807510" cy="807510"/>
            <a:chOff x="0" y="0"/>
            <a:chExt cx="1076681" cy="10766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6706" cy="1076706"/>
            </a:xfrm>
            <a:custGeom>
              <a:avLst/>
              <a:gdLst/>
              <a:ahLst/>
              <a:cxnLst/>
              <a:rect l="l" t="t" r="r" b="b"/>
              <a:pathLst>
                <a:path w="1076706" h="1076706">
                  <a:moveTo>
                    <a:pt x="0" y="0"/>
                  </a:moveTo>
                  <a:lnTo>
                    <a:pt x="1076706" y="0"/>
                  </a:lnTo>
                  <a:lnTo>
                    <a:pt x="1076706" y="1076706"/>
                  </a:lnTo>
                  <a:lnTo>
                    <a:pt x="0" y="10767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868</Words>
  <Application>Microsoft Office PowerPoint</Application>
  <PresentationFormat>Benutzerdefiniert</PresentationFormat>
  <Paragraphs>250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6" baseType="lpstr">
      <vt:lpstr>Archivo Black</vt:lpstr>
      <vt:lpstr>Arial</vt:lpstr>
      <vt:lpstr>Calibri (MS) Bold</vt:lpstr>
      <vt:lpstr>Calibri (MS)</vt:lpstr>
      <vt:lpstr>Montserrat</vt:lpstr>
      <vt:lpstr>Montserrat Bold</vt:lpstr>
      <vt:lpstr>Calibri (MS) Italics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toolkit_6.pptx</dc:title>
  <dc:creator>Corcoran David</dc:creator>
  <cp:lastModifiedBy>Liszt-Rohlf Verena</cp:lastModifiedBy>
  <cp:revision>3</cp:revision>
  <dcterms:created xsi:type="dcterms:W3CDTF">2006-08-16T00:00:00Z</dcterms:created>
  <dcterms:modified xsi:type="dcterms:W3CDTF">2026-09-02T11:45:52Z</dcterms:modified>
  <dc:identifier>DAHUB1Y4Z7g</dc:identifier>
</cp:coreProperties>
</file>