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7" r:id="rId2"/>
    <p:sldId id="259" r:id="rId3"/>
    <p:sldId id="261" r:id="rId4"/>
    <p:sldId id="263" r:id="rId5"/>
    <p:sldId id="265" r:id="rId6"/>
    <p:sldId id="267" r:id="rId7"/>
    <p:sldId id="269" r:id="rId8"/>
    <p:sldId id="271" r:id="rId9"/>
    <p:sldId id="273" r:id="rId10"/>
    <p:sldId id="275" r:id="rId11"/>
  </p:sldIdLst>
  <p:sldSz cx="18288000" cy="10287000"/>
  <p:notesSz cx="6858000" cy="9144000"/>
  <p:embeddedFontLst>
    <p:embeddedFont>
      <p:font typeface="Archivo Black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(MS)" panose="020B0604020202020204" charset="0"/>
      <p:regular r:id="rId18"/>
    </p:embeddedFont>
    <p:embeddedFont>
      <p:font typeface="Calibri (MS) Bold" panose="020B0604020202020204" charset="0"/>
      <p:regular r:id="rId19"/>
    </p:embeddedFont>
    <p:embeddedFont>
      <p:font typeface="Calibri (MS) Italics" panose="020B0604020202020204" charset="0"/>
      <p:regular r:id="rId20"/>
    </p:embeddedFont>
    <p:embeddedFont>
      <p:font typeface="Montserrat" panose="02000505000000020004" pitchFamily="2" charset="0"/>
      <p:regular r:id="rId21"/>
      <p:bold r:id="rId22"/>
      <p:italic r:id="rId23"/>
      <p:boldItalic r:id="rId24"/>
    </p:embeddedFont>
    <p:embeddedFont>
      <p:font typeface="Montserrat Bold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29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zt-Rohlf Verena" userId="5ad52cf5-6431-4d6a-8e40-c09e5582a93a" providerId="ADAL" clId="{413CC886-37AD-445D-9689-D330D1BAA953}"/>
    <pc:docChg chg="custSel modSld">
      <pc:chgData name="Liszt-Rohlf Verena" userId="5ad52cf5-6431-4d6a-8e40-c09e5582a93a" providerId="ADAL" clId="{413CC886-37AD-445D-9689-D330D1BAA953}" dt="2026-09-02T11:50:19.430" v="121" actId="20577"/>
      <pc:docMkLst>
        <pc:docMk/>
      </pc:docMkLst>
      <pc:sldChg chg="modSp mod">
        <pc:chgData name="Liszt-Rohlf Verena" userId="5ad52cf5-6431-4d6a-8e40-c09e5582a93a" providerId="ADAL" clId="{413CC886-37AD-445D-9689-D330D1BAA953}" dt="2026-09-02T11:47:54.208" v="5" actId="20577"/>
        <pc:sldMkLst>
          <pc:docMk/>
          <pc:sldMk cId="0" sldId="259"/>
        </pc:sldMkLst>
        <pc:spChg chg="mod">
          <ac:chgData name="Liszt-Rohlf Verena" userId="5ad52cf5-6431-4d6a-8e40-c09e5582a93a" providerId="ADAL" clId="{413CC886-37AD-445D-9689-D330D1BAA953}" dt="2026-09-02T11:47:54.208" v="5" actId="20577"/>
          <ac:spMkLst>
            <pc:docMk/>
            <pc:sldMk cId="0" sldId="259"/>
            <ac:spMk id="63" creationId="{00000000-0000-0000-0000-000000000000}"/>
          </ac:spMkLst>
        </pc:spChg>
      </pc:sldChg>
      <pc:sldChg chg="modSp mod">
        <pc:chgData name="Liszt-Rohlf Verena" userId="5ad52cf5-6431-4d6a-8e40-c09e5582a93a" providerId="ADAL" clId="{413CC886-37AD-445D-9689-D330D1BAA953}" dt="2026-09-02T11:48:08.708" v="22" actId="20577"/>
        <pc:sldMkLst>
          <pc:docMk/>
          <pc:sldMk cId="0" sldId="261"/>
        </pc:sldMkLst>
        <pc:spChg chg="mod">
          <ac:chgData name="Liszt-Rohlf Verena" userId="5ad52cf5-6431-4d6a-8e40-c09e5582a93a" providerId="ADAL" clId="{413CC886-37AD-445D-9689-D330D1BAA953}" dt="2026-09-02T11:48:08.708" v="22" actId="20577"/>
          <ac:spMkLst>
            <pc:docMk/>
            <pc:sldMk cId="0" sldId="261"/>
            <ac:spMk id="37" creationId="{00000000-0000-0000-0000-000000000000}"/>
          </ac:spMkLst>
        </pc:spChg>
      </pc:sldChg>
      <pc:sldChg chg="modSp mod">
        <pc:chgData name="Liszt-Rohlf Verena" userId="5ad52cf5-6431-4d6a-8e40-c09e5582a93a" providerId="ADAL" clId="{413CC886-37AD-445D-9689-D330D1BAA953}" dt="2026-09-02T11:48:45.163" v="52" actId="6549"/>
        <pc:sldMkLst>
          <pc:docMk/>
          <pc:sldMk cId="0" sldId="263"/>
        </pc:sldMkLst>
        <pc:spChg chg="mod">
          <ac:chgData name="Liszt-Rohlf Verena" userId="5ad52cf5-6431-4d6a-8e40-c09e5582a93a" providerId="ADAL" clId="{413CC886-37AD-445D-9689-D330D1BAA953}" dt="2026-09-02T11:48:45.163" v="52" actId="6549"/>
          <ac:spMkLst>
            <pc:docMk/>
            <pc:sldMk cId="0" sldId="263"/>
            <ac:spMk id="57" creationId="{00000000-0000-0000-0000-000000000000}"/>
          </ac:spMkLst>
        </pc:spChg>
      </pc:sldChg>
      <pc:sldChg chg="modSp mod">
        <pc:chgData name="Liszt-Rohlf Verena" userId="5ad52cf5-6431-4d6a-8e40-c09e5582a93a" providerId="ADAL" clId="{413CC886-37AD-445D-9689-D330D1BAA953}" dt="2026-09-02T11:49:24.763" v="75" actId="20577"/>
        <pc:sldMkLst>
          <pc:docMk/>
          <pc:sldMk cId="0" sldId="265"/>
        </pc:sldMkLst>
        <pc:spChg chg="mod">
          <ac:chgData name="Liszt-Rohlf Verena" userId="5ad52cf5-6431-4d6a-8e40-c09e5582a93a" providerId="ADAL" clId="{413CC886-37AD-445D-9689-D330D1BAA953}" dt="2026-09-02T11:49:04.658" v="61" actId="1076"/>
          <ac:spMkLst>
            <pc:docMk/>
            <pc:sldMk cId="0" sldId="265"/>
            <ac:spMk id="18" creationId="{00000000-0000-0000-0000-000000000000}"/>
          </ac:spMkLst>
        </pc:spChg>
        <pc:spChg chg="mod">
          <ac:chgData name="Liszt-Rohlf Verena" userId="5ad52cf5-6431-4d6a-8e40-c09e5582a93a" providerId="ADAL" clId="{413CC886-37AD-445D-9689-D330D1BAA953}" dt="2026-09-02T11:49:24.763" v="75" actId="20577"/>
          <ac:spMkLst>
            <pc:docMk/>
            <pc:sldMk cId="0" sldId="265"/>
            <ac:spMk id="46" creationId="{00000000-0000-0000-0000-000000000000}"/>
          </ac:spMkLst>
        </pc:spChg>
      </pc:sldChg>
      <pc:sldChg chg="modSp mod">
        <pc:chgData name="Liszt-Rohlf Verena" userId="5ad52cf5-6431-4d6a-8e40-c09e5582a93a" providerId="ADAL" clId="{413CC886-37AD-445D-9689-D330D1BAA953}" dt="2026-09-02T11:49:42.699" v="86" actId="20577"/>
        <pc:sldMkLst>
          <pc:docMk/>
          <pc:sldMk cId="0" sldId="267"/>
        </pc:sldMkLst>
        <pc:spChg chg="mod">
          <ac:chgData name="Liszt-Rohlf Verena" userId="5ad52cf5-6431-4d6a-8e40-c09e5582a93a" providerId="ADAL" clId="{413CC886-37AD-445D-9689-D330D1BAA953}" dt="2026-09-02T11:49:33.410" v="81" actId="20577"/>
          <ac:spMkLst>
            <pc:docMk/>
            <pc:sldMk cId="0" sldId="267"/>
            <ac:spMk id="7" creationId="{00000000-0000-0000-0000-000000000000}"/>
          </ac:spMkLst>
        </pc:spChg>
        <pc:spChg chg="mod">
          <ac:chgData name="Liszt-Rohlf Verena" userId="5ad52cf5-6431-4d6a-8e40-c09e5582a93a" providerId="ADAL" clId="{413CC886-37AD-445D-9689-D330D1BAA953}" dt="2026-09-02T11:49:42.699" v="86" actId="20577"/>
          <ac:spMkLst>
            <pc:docMk/>
            <pc:sldMk cId="0" sldId="267"/>
            <ac:spMk id="47" creationId="{00000000-0000-0000-0000-000000000000}"/>
          </ac:spMkLst>
        </pc:spChg>
      </pc:sldChg>
      <pc:sldChg chg="modSp mod">
        <pc:chgData name="Liszt-Rohlf Verena" userId="5ad52cf5-6431-4d6a-8e40-c09e5582a93a" providerId="ADAL" clId="{413CC886-37AD-445D-9689-D330D1BAA953}" dt="2026-09-02T11:49:54.590" v="90" actId="20577"/>
        <pc:sldMkLst>
          <pc:docMk/>
          <pc:sldMk cId="0" sldId="269"/>
        </pc:sldMkLst>
        <pc:spChg chg="mod">
          <ac:chgData name="Liszt-Rohlf Verena" userId="5ad52cf5-6431-4d6a-8e40-c09e5582a93a" providerId="ADAL" clId="{413CC886-37AD-445D-9689-D330D1BAA953}" dt="2026-09-02T11:49:54.590" v="90" actId="20577"/>
          <ac:spMkLst>
            <pc:docMk/>
            <pc:sldMk cId="0" sldId="269"/>
            <ac:spMk id="7" creationId="{00000000-0000-0000-0000-000000000000}"/>
          </ac:spMkLst>
        </pc:spChg>
      </pc:sldChg>
      <pc:sldChg chg="modSp mod">
        <pc:chgData name="Liszt-Rohlf Verena" userId="5ad52cf5-6431-4d6a-8e40-c09e5582a93a" providerId="ADAL" clId="{413CC886-37AD-445D-9689-D330D1BAA953}" dt="2026-09-02T11:50:19.430" v="121" actId="20577"/>
        <pc:sldMkLst>
          <pc:docMk/>
          <pc:sldMk cId="0" sldId="271"/>
        </pc:sldMkLst>
        <pc:spChg chg="mod">
          <ac:chgData name="Liszt-Rohlf Verena" userId="5ad52cf5-6431-4d6a-8e40-c09e5582a93a" providerId="ADAL" clId="{413CC886-37AD-445D-9689-D330D1BAA953}" dt="2026-09-02T11:50:10.853" v="104" actId="20577"/>
          <ac:spMkLst>
            <pc:docMk/>
            <pc:sldMk cId="0" sldId="271"/>
            <ac:spMk id="40" creationId="{00000000-0000-0000-0000-000000000000}"/>
          </ac:spMkLst>
        </pc:spChg>
        <pc:spChg chg="mod">
          <ac:chgData name="Liszt-Rohlf Verena" userId="5ad52cf5-6431-4d6a-8e40-c09e5582a93a" providerId="ADAL" clId="{413CC886-37AD-445D-9689-D330D1BAA953}" dt="2026-09-02T11:50:19.430" v="121" actId="20577"/>
          <ac:spMkLst>
            <pc:docMk/>
            <pc:sldMk cId="0" sldId="271"/>
            <ac:spMk id="5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4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6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7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8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9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10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jpe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5.jpeg"/><Relationship Id="rId7" Type="http://schemas.openxmlformats.org/officeDocument/2006/relationships/image" Target="../media/image18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5" Type="http://schemas.openxmlformats.org/officeDocument/2006/relationships/image" Target="../media/image25.png"/><Relationship Id="rId10" Type="http://schemas.openxmlformats.org/officeDocument/2006/relationships/image" Target="../media/image15.png"/><Relationship Id="rId4" Type="http://schemas.openxmlformats.org/officeDocument/2006/relationships/image" Target="../media/image6.jpeg"/><Relationship Id="rId9" Type="http://schemas.openxmlformats.org/officeDocument/2006/relationships/image" Target="../media/image20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19.png"/><Relationship Id="rId3" Type="http://schemas.openxmlformats.org/officeDocument/2006/relationships/image" Target="../media/image5.jpeg"/><Relationship Id="rId7" Type="http://schemas.openxmlformats.org/officeDocument/2006/relationships/image" Target="../media/image31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6.jpeg"/><Relationship Id="rId9" Type="http://schemas.openxmlformats.org/officeDocument/2006/relationships/image" Target="../media/image3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5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42.png"/><Relationship Id="rId3" Type="http://schemas.openxmlformats.org/officeDocument/2006/relationships/image" Target="../media/image5.jpeg"/><Relationship Id="rId7" Type="http://schemas.openxmlformats.org/officeDocument/2006/relationships/image" Target="../media/image4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19.png"/><Relationship Id="rId10" Type="http://schemas.openxmlformats.org/officeDocument/2006/relationships/image" Target="../media/image25.png"/><Relationship Id="rId4" Type="http://schemas.openxmlformats.org/officeDocument/2006/relationships/image" Target="../media/image6.jpeg"/><Relationship Id="rId9" Type="http://schemas.openxmlformats.org/officeDocument/2006/relationships/image" Target="../media/image41.png"/><Relationship Id="rId1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20.png"/><Relationship Id="rId3" Type="http://schemas.openxmlformats.org/officeDocument/2006/relationships/image" Target="../media/image5.jpeg"/><Relationship Id="rId7" Type="http://schemas.openxmlformats.org/officeDocument/2006/relationships/image" Target="../media/image44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11" Type="http://schemas.openxmlformats.org/officeDocument/2006/relationships/image" Target="../media/image45.png"/><Relationship Id="rId5" Type="http://schemas.openxmlformats.org/officeDocument/2006/relationships/image" Target="../media/image29.png"/><Relationship Id="rId10" Type="http://schemas.openxmlformats.org/officeDocument/2006/relationships/image" Target="../media/image35.png"/><Relationship Id="rId4" Type="http://schemas.openxmlformats.org/officeDocument/2006/relationships/image" Target="../media/image6.jpeg"/><Relationship Id="rId9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6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6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779" r="-4277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4" y="6039002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0" y="7992685"/>
            <a:ext cx="7020163" cy="984399"/>
            <a:chOff x="0" y="0"/>
            <a:chExt cx="9360218" cy="13125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60154" cy="1312545"/>
            </a:xfrm>
            <a:custGeom>
              <a:avLst/>
              <a:gdLst/>
              <a:ahLst/>
              <a:cxnLst/>
              <a:rect l="l" t="t" r="r" b="b"/>
              <a:pathLst>
                <a:path w="9360154" h="1312545">
                  <a:moveTo>
                    <a:pt x="0" y="0"/>
                  </a:moveTo>
                  <a:lnTo>
                    <a:pt x="9360154" y="0"/>
                  </a:lnTo>
                  <a:lnTo>
                    <a:pt x="9360154" y="1312545"/>
                  </a:lnTo>
                  <a:lnTo>
                    <a:pt x="0" y="1312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31" b="-5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719065" y="9258300"/>
            <a:ext cx="3350123" cy="703193"/>
            <a:chOff x="0" y="0"/>
            <a:chExt cx="4466831" cy="9375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66844" cy="937641"/>
            </a:xfrm>
            <a:custGeom>
              <a:avLst/>
              <a:gdLst/>
              <a:ahLst/>
              <a:cxnLst/>
              <a:rect l="l" t="t" r="r" b="b"/>
              <a:pathLst>
                <a:path w="4466844" h="937641">
                  <a:moveTo>
                    <a:pt x="0" y="0"/>
                  </a:moveTo>
                  <a:lnTo>
                    <a:pt x="4466844" y="0"/>
                  </a:lnTo>
                  <a:lnTo>
                    <a:pt x="4466844" y="937641"/>
                  </a:lnTo>
                  <a:lnTo>
                    <a:pt x="0" y="937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72" b="-16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129783" y="629345"/>
            <a:ext cx="6158217" cy="2115217"/>
            <a:chOff x="0" y="0"/>
            <a:chExt cx="8210956" cy="28202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10931" cy="2820289"/>
            </a:xfrm>
            <a:custGeom>
              <a:avLst/>
              <a:gdLst/>
              <a:ahLst/>
              <a:cxnLst/>
              <a:rect l="l" t="t" r="r" b="b"/>
              <a:pathLst>
                <a:path w="8210931" h="2820289">
                  <a:moveTo>
                    <a:pt x="0" y="0"/>
                  </a:moveTo>
                  <a:lnTo>
                    <a:pt x="8210931" y="0"/>
                  </a:lnTo>
                  <a:lnTo>
                    <a:pt x="8210931" y="2820289"/>
                  </a:lnTo>
                  <a:lnTo>
                    <a:pt x="0" y="2820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7" b="-207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6838274" y="9206141"/>
            <a:ext cx="807510" cy="807510"/>
            <a:chOff x="0" y="0"/>
            <a:chExt cx="1076681" cy="10766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6706" cy="1076706"/>
            </a:xfrm>
            <a:custGeom>
              <a:avLst/>
              <a:gdLst/>
              <a:ahLst/>
              <a:cxnLst/>
              <a:rect l="l" t="t" r="r" b="b"/>
              <a:pathLst>
                <a:path w="1076706" h="1076706">
                  <a:moveTo>
                    <a:pt x="0" y="0"/>
                  </a:moveTo>
                  <a:lnTo>
                    <a:pt x="1076706" y="0"/>
                  </a:lnTo>
                  <a:lnTo>
                    <a:pt x="1076706" y="1076706"/>
                  </a:lnTo>
                  <a:lnTo>
                    <a:pt x="0" y="10767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8441226" y="6275461"/>
            <a:ext cx="9689487" cy="479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 2024-1-SI01-KA220-HED-000252281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73688" y="7229170"/>
            <a:ext cx="6132643" cy="43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1"/>
              </a:lnSpc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957939" y="3154128"/>
            <a:ext cx="8357025" cy="144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8"/>
              </a:lnSpc>
            </a:pPr>
            <a:r>
              <a:rPr lang="en-US" sz="2784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Europäisches arbeitsplatzmobilitätsorientiertes Karriere- und Service-Learning-System im Hochschulbereich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76190" y="4983166"/>
            <a:ext cx="6839760" cy="73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2"/>
              </a:lnSpc>
            </a:pPr>
            <a:r>
              <a:rPr lang="en-US" sz="213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Leitfaden für Hochschullehrende zur Karriereentwicklung durch CSL-Praktiken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7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Schlussfolgerung und zukünftige Ausrichtung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CSL als Brücke in der Hochschulbildung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Eine nachhaltige Integration von CSL erfordert einen strukturierten und nachhaltigen institutionellen Ansatz.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1234450"/>
          </a:xfrm>
          <a:custGeom>
            <a:avLst/>
            <a:gdLst/>
            <a:ahLst/>
            <a:cxnLst/>
            <a:rect l="l" t="t" r="r" b="b"/>
            <a:pathLst>
              <a:path w="16683904" h="1234450">
                <a:moveTo>
                  <a:pt x="0" y="0"/>
                </a:moveTo>
                <a:lnTo>
                  <a:pt x="16683904" y="0"/>
                </a:lnTo>
                <a:lnTo>
                  <a:pt x="16683904" y="1234450"/>
                </a:lnTo>
                <a:lnTo>
                  <a:pt x="0" y="12344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871633" cy="871633"/>
            <a:chOff x="0" y="0"/>
            <a:chExt cx="1162177" cy="116217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93403" y="3205324"/>
            <a:ext cx="418433" cy="418433"/>
            <a:chOff x="0" y="0"/>
            <a:chExt cx="557911" cy="557911"/>
          </a:xfrm>
        </p:grpSpPr>
        <p:sp>
          <p:nvSpPr>
            <p:cNvPr id="28" name="Freeform 28" descr="/home/claude/work/icons/link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2587485" y="2813980"/>
            <a:ext cx="13884583" cy="1201093"/>
            <a:chOff x="0" y="0"/>
            <a:chExt cx="18512777" cy="160145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512789" cy="1601470"/>
            </a:xfrm>
            <a:custGeom>
              <a:avLst/>
              <a:gdLst/>
              <a:ahLst/>
              <a:cxnLst/>
              <a:rect l="l" t="t" r="r" b="b"/>
              <a:pathLst>
                <a:path w="18512789" h="1601470">
                  <a:moveTo>
                    <a:pt x="0" y="0"/>
                  </a:moveTo>
                  <a:lnTo>
                    <a:pt x="18512789" y="0"/>
                  </a:lnTo>
                  <a:lnTo>
                    <a:pt x="18512789" y="1601470"/>
                  </a:lnTo>
                  <a:lnTo>
                    <a:pt x="0" y="16014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5088" b="-175087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587485" y="2778262"/>
            <a:ext cx="13884583" cy="1236812"/>
            <a:chOff x="0" y="0"/>
            <a:chExt cx="18512777" cy="164908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512777" cy="1649082"/>
            </a:xfrm>
            <a:custGeom>
              <a:avLst/>
              <a:gdLst/>
              <a:ahLst/>
              <a:cxnLst/>
              <a:rect l="l" t="t" r="r" b="b"/>
              <a:pathLst>
                <a:path w="18512777" h="1649082">
                  <a:moveTo>
                    <a:pt x="0" y="0"/>
                  </a:moveTo>
                  <a:lnTo>
                    <a:pt x="18512777" y="0"/>
                  </a:lnTo>
                  <a:lnTo>
                    <a:pt x="18512777" y="1649082"/>
                  </a:lnTo>
                  <a:lnTo>
                    <a:pt x="0" y="16490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8741" b="-168741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8512777" cy="16967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Verbindet akademisches Wissen mit praktischen Anwendungen.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06920" y="4272915"/>
            <a:ext cx="16683904" cy="1234450"/>
          </a:xfrm>
          <a:custGeom>
            <a:avLst/>
            <a:gdLst/>
            <a:ahLst/>
            <a:cxnLst/>
            <a:rect l="l" t="t" r="r" b="b"/>
            <a:pathLst>
              <a:path w="16683904" h="1234450">
                <a:moveTo>
                  <a:pt x="0" y="0"/>
                </a:moveTo>
                <a:lnTo>
                  <a:pt x="16683904" y="0"/>
                </a:lnTo>
                <a:lnTo>
                  <a:pt x="16683904" y="1234450"/>
                </a:lnTo>
                <a:lnTo>
                  <a:pt x="0" y="1234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166774" y="4454319"/>
            <a:ext cx="871633" cy="871633"/>
            <a:chOff x="0" y="0"/>
            <a:chExt cx="1162177" cy="1162177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93403" y="4680947"/>
            <a:ext cx="418433" cy="418433"/>
            <a:chOff x="0" y="0"/>
            <a:chExt cx="557911" cy="557911"/>
          </a:xfrm>
        </p:grpSpPr>
        <p:sp>
          <p:nvSpPr>
            <p:cNvPr id="38" name="Freeform 38" descr="/home/claude/work/icons/trend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587485" y="4289603"/>
            <a:ext cx="13884583" cy="1201093"/>
            <a:chOff x="0" y="0"/>
            <a:chExt cx="18512777" cy="160145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512789" cy="1601470"/>
            </a:xfrm>
            <a:custGeom>
              <a:avLst/>
              <a:gdLst/>
              <a:ahLst/>
              <a:cxnLst/>
              <a:rect l="l" t="t" r="r" b="b"/>
              <a:pathLst>
                <a:path w="18512789" h="1601470">
                  <a:moveTo>
                    <a:pt x="0" y="0"/>
                  </a:moveTo>
                  <a:lnTo>
                    <a:pt x="18512789" y="0"/>
                  </a:lnTo>
                  <a:lnTo>
                    <a:pt x="18512789" y="1601470"/>
                  </a:lnTo>
                  <a:lnTo>
                    <a:pt x="0" y="16014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5088" b="-175087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2587485" y="4253884"/>
            <a:ext cx="13884583" cy="1236812"/>
            <a:chOff x="0" y="0"/>
            <a:chExt cx="18512777" cy="164908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512777" cy="1649082"/>
            </a:xfrm>
            <a:custGeom>
              <a:avLst/>
              <a:gdLst/>
              <a:ahLst/>
              <a:cxnLst/>
              <a:rect l="l" t="t" r="r" b="b"/>
              <a:pathLst>
                <a:path w="18512777" h="1649082">
                  <a:moveTo>
                    <a:pt x="0" y="0"/>
                  </a:moveTo>
                  <a:lnTo>
                    <a:pt x="18512777" y="0"/>
                  </a:lnTo>
                  <a:lnTo>
                    <a:pt x="18512777" y="1649082"/>
                  </a:lnTo>
                  <a:lnTo>
                    <a:pt x="0" y="16490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8741" b="-168741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8512777" cy="16967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Unterstützt lebenslangen beruflichen Erfolg.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806920" y="5748538"/>
            <a:ext cx="16683904" cy="1234450"/>
          </a:xfrm>
          <a:custGeom>
            <a:avLst/>
            <a:gdLst/>
            <a:ahLst/>
            <a:cxnLst/>
            <a:rect l="l" t="t" r="r" b="b"/>
            <a:pathLst>
              <a:path w="16683904" h="1234450">
                <a:moveTo>
                  <a:pt x="0" y="0"/>
                </a:moveTo>
                <a:lnTo>
                  <a:pt x="16683904" y="0"/>
                </a:lnTo>
                <a:lnTo>
                  <a:pt x="16683904" y="1234449"/>
                </a:lnTo>
                <a:lnTo>
                  <a:pt x="0" y="12344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166774" y="5929941"/>
            <a:ext cx="871633" cy="871633"/>
            <a:chOff x="0" y="0"/>
            <a:chExt cx="1162177" cy="1162177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1393403" y="6156569"/>
            <a:ext cx="418433" cy="418433"/>
            <a:chOff x="0" y="0"/>
            <a:chExt cx="557911" cy="557911"/>
          </a:xfrm>
        </p:grpSpPr>
        <p:sp>
          <p:nvSpPr>
            <p:cNvPr id="48" name="Freeform 48" descr="/home/claude/work/icons/heart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587485" y="5765225"/>
            <a:ext cx="13884583" cy="1201093"/>
            <a:chOff x="0" y="0"/>
            <a:chExt cx="18512777" cy="1601457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512789" cy="1601470"/>
            </a:xfrm>
            <a:custGeom>
              <a:avLst/>
              <a:gdLst/>
              <a:ahLst/>
              <a:cxnLst/>
              <a:rect l="l" t="t" r="r" b="b"/>
              <a:pathLst>
                <a:path w="18512789" h="1601470">
                  <a:moveTo>
                    <a:pt x="0" y="0"/>
                  </a:moveTo>
                  <a:lnTo>
                    <a:pt x="18512789" y="0"/>
                  </a:lnTo>
                  <a:lnTo>
                    <a:pt x="18512789" y="1601470"/>
                  </a:lnTo>
                  <a:lnTo>
                    <a:pt x="0" y="16014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5088" b="-175087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587485" y="5729507"/>
            <a:ext cx="13884583" cy="1236812"/>
            <a:chOff x="0" y="0"/>
            <a:chExt cx="18512777" cy="1649082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512777" cy="1649082"/>
            </a:xfrm>
            <a:custGeom>
              <a:avLst/>
              <a:gdLst/>
              <a:ahLst/>
              <a:cxnLst/>
              <a:rect l="l" t="t" r="r" b="b"/>
              <a:pathLst>
                <a:path w="18512777" h="1649082">
                  <a:moveTo>
                    <a:pt x="0" y="0"/>
                  </a:moveTo>
                  <a:lnTo>
                    <a:pt x="18512777" y="0"/>
                  </a:lnTo>
                  <a:lnTo>
                    <a:pt x="18512777" y="1649082"/>
                  </a:lnTo>
                  <a:lnTo>
                    <a:pt x="0" y="16490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8741" b="-168741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512777" cy="16967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Stärkt die Beschäftigungsfähigkeit, die staatsbürgerliche Verantwortung und das soziale Engagement.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806920" y="7224160"/>
            <a:ext cx="16683904" cy="1234450"/>
          </a:xfrm>
          <a:custGeom>
            <a:avLst/>
            <a:gdLst/>
            <a:ahLst/>
            <a:cxnLst/>
            <a:rect l="l" t="t" r="r" b="b"/>
            <a:pathLst>
              <a:path w="16683904" h="1234450">
                <a:moveTo>
                  <a:pt x="0" y="0"/>
                </a:moveTo>
                <a:lnTo>
                  <a:pt x="16683904" y="0"/>
                </a:lnTo>
                <a:lnTo>
                  <a:pt x="16683904" y="1234450"/>
                </a:lnTo>
                <a:lnTo>
                  <a:pt x="0" y="1234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166774" y="7405564"/>
            <a:ext cx="871633" cy="871633"/>
            <a:chOff x="0" y="0"/>
            <a:chExt cx="1162177" cy="1162177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393403" y="7632192"/>
            <a:ext cx="418433" cy="418433"/>
            <a:chOff x="0" y="0"/>
            <a:chExt cx="557911" cy="557911"/>
          </a:xfrm>
        </p:grpSpPr>
        <p:sp>
          <p:nvSpPr>
            <p:cNvPr id="58" name="Freeform 58" descr="/home/claude/work/icons/network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2587485" y="7240848"/>
            <a:ext cx="13884583" cy="1201093"/>
            <a:chOff x="0" y="0"/>
            <a:chExt cx="18512777" cy="1601457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8512789" cy="1601470"/>
            </a:xfrm>
            <a:custGeom>
              <a:avLst/>
              <a:gdLst/>
              <a:ahLst/>
              <a:cxnLst/>
              <a:rect l="l" t="t" r="r" b="b"/>
              <a:pathLst>
                <a:path w="18512789" h="1601470">
                  <a:moveTo>
                    <a:pt x="0" y="0"/>
                  </a:moveTo>
                  <a:lnTo>
                    <a:pt x="18512789" y="0"/>
                  </a:lnTo>
                  <a:lnTo>
                    <a:pt x="18512789" y="1601470"/>
                  </a:lnTo>
                  <a:lnTo>
                    <a:pt x="0" y="16014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5088" b="-175087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2587485" y="7205129"/>
            <a:ext cx="13884583" cy="1236812"/>
            <a:chOff x="0" y="0"/>
            <a:chExt cx="18512777" cy="1649082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8512777" cy="1649082"/>
            </a:xfrm>
            <a:custGeom>
              <a:avLst/>
              <a:gdLst/>
              <a:ahLst/>
              <a:cxnLst/>
              <a:rect l="l" t="t" r="r" b="b"/>
              <a:pathLst>
                <a:path w="18512777" h="1649082">
                  <a:moveTo>
                    <a:pt x="0" y="0"/>
                  </a:moveTo>
                  <a:lnTo>
                    <a:pt x="18512777" y="0"/>
                  </a:lnTo>
                  <a:lnTo>
                    <a:pt x="18512777" y="1649082"/>
                  </a:lnTo>
                  <a:lnTo>
                    <a:pt x="0" y="16490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8741" b="-168741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18512777" cy="16967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Verbindet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Institutionen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Arbeitgeber:innen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Gemeinschaften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439255"/>
            <a:ext cx="16472068" cy="411804"/>
            <a:chOff x="0" y="0"/>
            <a:chExt cx="21962758" cy="5490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62745" cy="549021"/>
            </a:xfrm>
            <a:custGeom>
              <a:avLst/>
              <a:gdLst/>
              <a:ahLst/>
              <a:cxnLst/>
              <a:rect l="l" t="t" r="r" b="b"/>
              <a:pathLst>
                <a:path w="21962745" h="549021">
                  <a:moveTo>
                    <a:pt x="0" y="0"/>
                  </a:moveTo>
                  <a:lnTo>
                    <a:pt x="21962745" y="0"/>
                  </a:lnTo>
                  <a:lnTo>
                    <a:pt x="21962745" y="549021"/>
                  </a:lnTo>
                  <a:lnTo>
                    <a:pt x="0" y="54902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28922" b="-72893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410680"/>
            <a:ext cx="16472068" cy="440379"/>
            <a:chOff x="0" y="0"/>
            <a:chExt cx="21962758" cy="58717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62757" cy="587172"/>
            </a:xfrm>
            <a:custGeom>
              <a:avLst/>
              <a:gdLst/>
              <a:ahLst/>
              <a:cxnLst/>
              <a:rect l="l" t="t" r="r" b="b"/>
              <a:pathLst>
                <a:path w="21962757" h="587172">
                  <a:moveTo>
                    <a:pt x="0" y="0"/>
                  </a:moveTo>
                  <a:lnTo>
                    <a:pt x="21962757" y="0"/>
                  </a:lnTo>
                  <a:lnTo>
                    <a:pt x="21962757" y="587172"/>
                  </a:lnTo>
                  <a:lnTo>
                    <a:pt x="0" y="5871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8824" b="-67882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962758" cy="6252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070"/>
                </a:lnSpc>
              </a:pPr>
              <a:r>
                <a:rPr lang="en-US" sz="1725" b="1" spc="299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NACHHALTIGKEIT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15200"/>
            <a:ext cx="16650519" cy="485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22"/>
              </a:lnSpc>
            </a:pPr>
            <a:r>
              <a:rPr lang="en-US" sz="2852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Eine nachhaltige CSL-Integration erfordert einen systemischen Ansatz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1836420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29500" y="1974361"/>
            <a:ext cx="686372" cy="686372"/>
            <a:chOff x="0" y="0"/>
            <a:chExt cx="915162" cy="9151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207951" y="2152812"/>
            <a:ext cx="329470" cy="329470"/>
            <a:chOff x="0" y="0"/>
            <a:chExt cx="439293" cy="439293"/>
          </a:xfrm>
        </p:grpSpPr>
        <p:sp>
          <p:nvSpPr>
            <p:cNvPr id="12" name="Freeform 12" descr="/home/claude/work/icons/building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921745" y="1853108"/>
            <a:ext cx="6815318" cy="928840"/>
            <a:chOff x="0" y="0"/>
            <a:chExt cx="9087091" cy="123845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1921745" y="1831677"/>
            <a:ext cx="6815318" cy="950271"/>
            <a:chOff x="0" y="0"/>
            <a:chExt cx="9087091" cy="126702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Institutionelle Führung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338081" y="1836420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9560662" y="1974361"/>
            <a:ext cx="686372" cy="686372"/>
            <a:chOff x="0" y="0"/>
            <a:chExt cx="915162" cy="91516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9739112" y="2152812"/>
            <a:ext cx="329470" cy="329470"/>
            <a:chOff x="0" y="0"/>
            <a:chExt cx="439293" cy="439293"/>
          </a:xfrm>
        </p:grpSpPr>
        <p:sp>
          <p:nvSpPr>
            <p:cNvPr id="22" name="Freeform 22" descr="/home/claude/work/icons/users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10452897" y="1853108"/>
            <a:ext cx="6815318" cy="928840"/>
            <a:chOff x="0" y="0"/>
            <a:chExt cx="9087091" cy="123845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0452897" y="1831677"/>
            <a:ext cx="6815318" cy="950271"/>
            <a:chOff x="0" y="0"/>
            <a:chExt cx="9087091" cy="126702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Engagement der Fakultät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2984887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029500" y="3122828"/>
            <a:ext cx="686372" cy="686372"/>
            <a:chOff x="0" y="0"/>
            <a:chExt cx="915162" cy="91516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207951" y="3301279"/>
            <a:ext cx="329470" cy="329470"/>
            <a:chOff x="0" y="0"/>
            <a:chExt cx="439293" cy="439293"/>
          </a:xfrm>
        </p:grpSpPr>
        <p:sp>
          <p:nvSpPr>
            <p:cNvPr id="32" name="Freeform 32" descr="/home/claude/work/icons/star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1921745" y="3001575"/>
            <a:ext cx="6815318" cy="928840"/>
            <a:chOff x="0" y="0"/>
            <a:chExt cx="9087091" cy="123845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1921745" y="2980144"/>
            <a:ext cx="6815318" cy="950271"/>
            <a:chOff x="0" y="0"/>
            <a:chExt cx="9087091" cy="126702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Studierendenbeteiligung</a:t>
              </a:r>
              <a:endParaRPr lang="en-US" sz="165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38" name="Freeform 38"/>
          <p:cNvSpPr/>
          <p:nvPr/>
        </p:nvSpPr>
        <p:spPr>
          <a:xfrm>
            <a:off x="9338081" y="2984887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9560662" y="3122828"/>
            <a:ext cx="686372" cy="686372"/>
            <a:chOff x="0" y="0"/>
            <a:chExt cx="915162" cy="91516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9739112" y="3301279"/>
            <a:ext cx="329470" cy="329470"/>
            <a:chOff x="0" y="0"/>
            <a:chExt cx="439293" cy="439293"/>
          </a:xfrm>
        </p:grpSpPr>
        <p:sp>
          <p:nvSpPr>
            <p:cNvPr id="42" name="Freeform 42" descr="/home/claude/work/icons/networ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10452897" y="3001575"/>
            <a:ext cx="6815318" cy="928840"/>
            <a:chOff x="0" y="0"/>
            <a:chExt cx="9087091" cy="123845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10452897" y="2980144"/>
            <a:ext cx="6815318" cy="950271"/>
            <a:chOff x="0" y="0"/>
            <a:chExt cx="9087091" cy="1267028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Externe Partnerschaften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4133364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029500" y="4271296"/>
            <a:ext cx="686372" cy="686372"/>
            <a:chOff x="0" y="0"/>
            <a:chExt cx="915162" cy="91516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207951" y="4449747"/>
            <a:ext cx="329470" cy="329470"/>
            <a:chOff x="0" y="0"/>
            <a:chExt cx="439293" cy="439293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1921745" y="4150042"/>
            <a:ext cx="6815318" cy="928840"/>
            <a:chOff x="0" y="0"/>
            <a:chExt cx="9087091" cy="1238453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1921745" y="4128611"/>
            <a:ext cx="6815318" cy="950271"/>
            <a:chOff x="0" y="0"/>
            <a:chExt cx="9087091" cy="1267028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Qualitätssicherung und Feedback</a:t>
              </a:r>
            </a:p>
          </p:txBody>
        </p:sp>
      </p:grpSp>
      <p:sp>
        <p:nvSpPr>
          <p:cNvPr id="58" name="Freeform 58"/>
          <p:cNvSpPr/>
          <p:nvPr/>
        </p:nvSpPr>
        <p:spPr>
          <a:xfrm>
            <a:off x="9338081" y="4133364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9" name="Group 59"/>
          <p:cNvGrpSpPr/>
          <p:nvPr/>
        </p:nvGrpSpPr>
        <p:grpSpPr>
          <a:xfrm>
            <a:off x="9560662" y="4271296"/>
            <a:ext cx="686372" cy="686372"/>
            <a:chOff x="0" y="0"/>
            <a:chExt cx="915162" cy="915162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1" name="Group 61"/>
          <p:cNvGrpSpPr/>
          <p:nvPr/>
        </p:nvGrpSpPr>
        <p:grpSpPr>
          <a:xfrm>
            <a:off x="9739112" y="4449747"/>
            <a:ext cx="329470" cy="329470"/>
            <a:chOff x="0" y="0"/>
            <a:chExt cx="439293" cy="439293"/>
          </a:xfrm>
        </p:grpSpPr>
        <p:sp>
          <p:nvSpPr>
            <p:cNvPr id="62" name="Freeform 62" descr="/home/claude/work/icons/award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63" name="Group 63"/>
          <p:cNvGrpSpPr/>
          <p:nvPr/>
        </p:nvGrpSpPr>
        <p:grpSpPr>
          <a:xfrm>
            <a:off x="10452897" y="4150042"/>
            <a:ext cx="6815318" cy="928840"/>
            <a:chOff x="0" y="0"/>
            <a:chExt cx="9087091" cy="1238453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65" name="Group 65"/>
          <p:cNvGrpSpPr/>
          <p:nvPr/>
        </p:nvGrpSpPr>
        <p:grpSpPr>
          <a:xfrm>
            <a:off x="10452897" y="4128611"/>
            <a:ext cx="6815318" cy="950271"/>
            <a:chOff x="0" y="0"/>
            <a:chExt cx="9087091" cy="1267028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Anerkennung von Lernergebnissen</a:t>
              </a:r>
            </a:p>
          </p:txBody>
        </p:sp>
      </p:grpSp>
      <p:sp>
        <p:nvSpPr>
          <p:cNvPr id="68" name="AutoShape 68"/>
          <p:cNvSpPr/>
          <p:nvPr/>
        </p:nvSpPr>
        <p:spPr>
          <a:xfrm rot="3900">
            <a:off x="799757" y="5403009"/>
            <a:ext cx="16698201" cy="0"/>
          </a:xfrm>
          <a:prstGeom prst="line">
            <a:avLst/>
          </a:prstGeom>
          <a:ln w="19050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9" name="TextBox 69"/>
          <p:cNvSpPr txBox="1"/>
          <p:nvPr/>
        </p:nvSpPr>
        <p:spPr>
          <a:xfrm>
            <a:off x="823608" y="5582288"/>
            <a:ext cx="16650519" cy="485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22"/>
              </a:lnSpc>
            </a:pPr>
            <a:r>
              <a:rPr lang="en-US" sz="2852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Bewährte Verfahren für nachhaltiges CSL</a:t>
            </a:r>
          </a:p>
        </p:txBody>
      </p:sp>
      <p:sp>
        <p:nvSpPr>
          <p:cNvPr id="70" name="Freeform 70"/>
          <p:cNvSpPr/>
          <p:nvPr/>
        </p:nvSpPr>
        <p:spPr>
          <a:xfrm>
            <a:off x="806920" y="6503508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71" name="Group 71"/>
          <p:cNvGrpSpPr/>
          <p:nvPr/>
        </p:nvGrpSpPr>
        <p:grpSpPr>
          <a:xfrm>
            <a:off x="1029500" y="6641449"/>
            <a:ext cx="686372" cy="686372"/>
            <a:chOff x="0" y="0"/>
            <a:chExt cx="915162" cy="915162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73" name="Group 73"/>
          <p:cNvGrpSpPr/>
          <p:nvPr/>
        </p:nvGrpSpPr>
        <p:grpSpPr>
          <a:xfrm>
            <a:off x="1207951" y="6819890"/>
            <a:ext cx="329470" cy="329470"/>
            <a:chOff x="0" y="0"/>
            <a:chExt cx="439293" cy="439293"/>
          </a:xfrm>
        </p:grpSpPr>
        <p:sp>
          <p:nvSpPr>
            <p:cNvPr id="74" name="Freeform 74" descr="/home/claude/work/icons/layers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75" name="Group 75"/>
          <p:cNvGrpSpPr/>
          <p:nvPr/>
        </p:nvGrpSpPr>
        <p:grpSpPr>
          <a:xfrm>
            <a:off x="1921745" y="6520196"/>
            <a:ext cx="6815318" cy="928840"/>
            <a:chOff x="0" y="0"/>
            <a:chExt cx="9087091" cy="1238453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77" name="Group 77"/>
          <p:cNvGrpSpPr/>
          <p:nvPr/>
        </p:nvGrpSpPr>
        <p:grpSpPr>
          <a:xfrm>
            <a:off x="1921745" y="6498765"/>
            <a:ext cx="6815318" cy="950271"/>
            <a:chOff x="0" y="0"/>
            <a:chExt cx="9087091" cy="1267028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Integrieren Sie CSL durch modulare oder anrechnungsfähige Strukturen in die Lehrpläne.</a:t>
              </a:r>
            </a:p>
          </p:txBody>
        </p:sp>
      </p:grpSp>
      <p:sp>
        <p:nvSpPr>
          <p:cNvPr id="80" name="Freeform 80"/>
          <p:cNvSpPr/>
          <p:nvPr/>
        </p:nvSpPr>
        <p:spPr>
          <a:xfrm>
            <a:off x="9338081" y="6503508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1" name="Group 81"/>
          <p:cNvGrpSpPr/>
          <p:nvPr/>
        </p:nvGrpSpPr>
        <p:grpSpPr>
          <a:xfrm>
            <a:off x="9560662" y="6641449"/>
            <a:ext cx="686372" cy="686372"/>
            <a:chOff x="0" y="0"/>
            <a:chExt cx="915162" cy="915162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83" name="Group 83"/>
          <p:cNvGrpSpPr/>
          <p:nvPr/>
        </p:nvGrpSpPr>
        <p:grpSpPr>
          <a:xfrm>
            <a:off x="9739112" y="6819890"/>
            <a:ext cx="329470" cy="329470"/>
            <a:chOff x="0" y="0"/>
            <a:chExt cx="439293" cy="439293"/>
          </a:xfrm>
        </p:grpSpPr>
        <p:sp>
          <p:nvSpPr>
            <p:cNvPr id="84" name="Freeform 84" descr="/home/claude/work/icons/ey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85" name="Group 85"/>
          <p:cNvGrpSpPr/>
          <p:nvPr/>
        </p:nvGrpSpPr>
        <p:grpSpPr>
          <a:xfrm>
            <a:off x="10452897" y="6520196"/>
            <a:ext cx="6815318" cy="928840"/>
            <a:chOff x="0" y="0"/>
            <a:chExt cx="9087091" cy="1238453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87" name="Group 87"/>
          <p:cNvGrpSpPr/>
          <p:nvPr/>
        </p:nvGrpSpPr>
        <p:grpSpPr>
          <a:xfrm>
            <a:off x="10452897" y="6498765"/>
            <a:ext cx="6815318" cy="950271"/>
            <a:chOff x="0" y="0"/>
            <a:chExt cx="9087091" cy="1267028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89" name="TextBox 89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Fördern Sie reflektierende Praxis als zentrale Lernkomponente</a:t>
              </a:r>
            </a:p>
          </p:txBody>
        </p:sp>
      </p:grpSp>
      <p:sp>
        <p:nvSpPr>
          <p:cNvPr id="90" name="Freeform 90"/>
          <p:cNvSpPr/>
          <p:nvPr/>
        </p:nvSpPr>
        <p:spPr>
          <a:xfrm>
            <a:off x="806920" y="7651975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1" name="Group 91"/>
          <p:cNvGrpSpPr/>
          <p:nvPr/>
        </p:nvGrpSpPr>
        <p:grpSpPr>
          <a:xfrm>
            <a:off x="1029500" y="7789916"/>
            <a:ext cx="686372" cy="686372"/>
            <a:chOff x="0" y="0"/>
            <a:chExt cx="915162" cy="915162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93" name="Group 93"/>
          <p:cNvGrpSpPr/>
          <p:nvPr/>
        </p:nvGrpSpPr>
        <p:grpSpPr>
          <a:xfrm>
            <a:off x="1207951" y="7968367"/>
            <a:ext cx="329470" cy="329470"/>
            <a:chOff x="0" y="0"/>
            <a:chExt cx="439293" cy="439293"/>
          </a:xfrm>
        </p:grpSpPr>
        <p:sp>
          <p:nvSpPr>
            <p:cNvPr id="94" name="Freeform 94" descr="/home/claude/work/icons/briefcas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</p:sp>
      </p:grpSp>
      <p:grpSp>
        <p:nvGrpSpPr>
          <p:cNvPr id="95" name="Group 95"/>
          <p:cNvGrpSpPr/>
          <p:nvPr/>
        </p:nvGrpSpPr>
        <p:grpSpPr>
          <a:xfrm>
            <a:off x="1921745" y="7668663"/>
            <a:ext cx="6815318" cy="928840"/>
            <a:chOff x="0" y="0"/>
            <a:chExt cx="9087091" cy="1238453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97" name="Group 97"/>
          <p:cNvGrpSpPr/>
          <p:nvPr/>
        </p:nvGrpSpPr>
        <p:grpSpPr>
          <a:xfrm>
            <a:off x="1921745" y="7647232"/>
            <a:ext cx="6815318" cy="950271"/>
            <a:chOff x="0" y="0"/>
            <a:chExt cx="9087091" cy="1267028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99" name="TextBox 99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Strategische Partnerschaften mit Unternehmen, NGOs und öffentlichen Institutionen aufbauen</a:t>
              </a:r>
            </a:p>
          </p:txBody>
        </p:sp>
      </p:grpSp>
      <p:sp>
        <p:nvSpPr>
          <p:cNvPr id="100" name="Freeform 100"/>
          <p:cNvSpPr/>
          <p:nvPr/>
        </p:nvSpPr>
        <p:spPr>
          <a:xfrm>
            <a:off x="9338081" y="7651975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01" name="Group 101"/>
          <p:cNvGrpSpPr/>
          <p:nvPr/>
        </p:nvGrpSpPr>
        <p:grpSpPr>
          <a:xfrm>
            <a:off x="9560662" y="7789916"/>
            <a:ext cx="686372" cy="686372"/>
            <a:chOff x="0" y="0"/>
            <a:chExt cx="915162" cy="915162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3" name="Group 103"/>
          <p:cNvGrpSpPr/>
          <p:nvPr/>
        </p:nvGrpSpPr>
        <p:grpSpPr>
          <a:xfrm>
            <a:off x="9739112" y="7968367"/>
            <a:ext cx="329470" cy="329470"/>
            <a:chOff x="0" y="0"/>
            <a:chExt cx="439293" cy="439293"/>
          </a:xfrm>
        </p:grpSpPr>
        <p:sp>
          <p:nvSpPr>
            <p:cNvPr id="104" name="Freeform 104" descr="/home/claude/work/icons/boo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</p:sp>
      </p:grpSp>
      <p:grpSp>
        <p:nvGrpSpPr>
          <p:cNvPr id="105" name="Group 105"/>
          <p:cNvGrpSpPr/>
          <p:nvPr/>
        </p:nvGrpSpPr>
        <p:grpSpPr>
          <a:xfrm>
            <a:off x="10452897" y="7668663"/>
            <a:ext cx="6815318" cy="928840"/>
            <a:chOff x="0" y="0"/>
            <a:chExt cx="9087091" cy="1238453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107" name="Group 107"/>
          <p:cNvGrpSpPr/>
          <p:nvPr/>
        </p:nvGrpSpPr>
        <p:grpSpPr>
          <a:xfrm>
            <a:off x="10452897" y="7647232"/>
            <a:ext cx="6815318" cy="950271"/>
            <a:chOff x="0" y="0"/>
            <a:chExt cx="9087091" cy="1267028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109" name="TextBox 109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Unterstützung der Weiterentwicklung von Lehrenden in erfahrungsorientierten und reflexiven Lehrmethoden</a:t>
              </a:r>
            </a:p>
          </p:txBody>
        </p:sp>
      </p:grpSp>
      <p:sp>
        <p:nvSpPr>
          <p:cNvPr id="110" name="Freeform 110"/>
          <p:cNvSpPr/>
          <p:nvPr/>
        </p:nvSpPr>
        <p:spPr>
          <a:xfrm>
            <a:off x="806920" y="8800443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11" name="Group 111"/>
          <p:cNvGrpSpPr/>
          <p:nvPr/>
        </p:nvGrpSpPr>
        <p:grpSpPr>
          <a:xfrm>
            <a:off x="1029500" y="8938384"/>
            <a:ext cx="686372" cy="686372"/>
            <a:chOff x="0" y="0"/>
            <a:chExt cx="915162" cy="915162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3" name="Group 113"/>
          <p:cNvGrpSpPr/>
          <p:nvPr/>
        </p:nvGrpSpPr>
        <p:grpSpPr>
          <a:xfrm>
            <a:off x="1207951" y="9116835"/>
            <a:ext cx="329470" cy="329470"/>
            <a:chOff x="0" y="0"/>
            <a:chExt cx="439293" cy="439293"/>
          </a:xfrm>
        </p:grpSpPr>
        <p:sp>
          <p:nvSpPr>
            <p:cNvPr id="114" name="Freeform 114" descr="/home/claude/work/icons/monitor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</p:sp>
      </p:grpSp>
      <p:grpSp>
        <p:nvGrpSpPr>
          <p:cNvPr id="115" name="Group 115"/>
          <p:cNvGrpSpPr/>
          <p:nvPr/>
        </p:nvGrpSpPr>
        <p:grpSpPr>
          <a:xfrm>
            <a:off x="1921745" y="8817131"/>
            <a:ext cx="6815318" cy="928840"/>
            <a:chOff x="0" y="0"/>
            <a:chExt cx="9087091" cy="1238453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117" name="Group 117"/>
          <p:cNvGrpSpPr/>
          <p:nvPr/>
        </p:nvGrpSpPr>
        <p:grpSpPr>
          <a:xfrm>
            <a:off x="1921745" y="8795699"/>
            <a:ext cx="6815318" cy="950271"/>
            <a:chOff x="0" y="0"/>
            <a:chExt cx="9087091" cy="1267028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119" name="TextBox 119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 Sie Technologie und Mikro-Zertifikate, um Kompetenzen zu dokumentieren.</a:t>
              </a:r>
            </a:p>
          </p:txBody>
        </p:sp>
      </p:grpSp>
      <p:sp>
        <p:nvSpPr>
          <p:cNvPr id="120" name="Freeform 120"/>
          <p:cNvSpPr/>
          <p:nvPr/>
        </p:nvSpPr>
        <p:spPr>
          <a:xfrm>
            <a:off x="9338081" y="8800443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21" name="Group 121"/>
          <p:cNvGrpSpPr/>
          <p:nvPr/>
        </p:nvGrpSpPr>
        <p:grpSpPr>
          <a:xfrm>
            <a:off x="9560662" y="8938384"/>
            <a:ext cx="686372" cy="686372"/>
            <a:chOff x="0" y="0"/>
            <a:chExt cx="915162" cy="915162"/>
          </a:xfrm>
        </p:grpSpPr>
        <p:sp>
          <p:nvSpPr>
            <p:cNvPr id="122" name="Freeform 12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23" name="Group 123"/>
          <p:cNvGrpSpPr/>
          <p:nvPr/>
        </p:nvGrpSpPr>
        <p:grpSpPr>
          <a:xfrm>
            <a:off x="9739112" y="9116835"/>
            <a:ext cx="329470" cy="329470"/>
            <a:chOff x="0" y="0"/>
            <a:chExt cx="439293" cy="439293"/>
          </a:xfrm>
        </p:grpSpPr>
        <p:sp>
          <p:nvSpPr>
            <p:cNvPr id="124" name="Freeform 124" descr="/home/claude/work/icons/cycl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</p:sp>
      </p:grpSp>
      <p:grpSp>
        <p:nvGrpSpPr>
          <p:cNvPr id="125" name="Group 125"/>
          <p:cNvGrpSpPr/>
          <p:nvPr/>
        </p:nvGrpSpPr>
        <p:grpSpPr>
          <a:xfrm>
            <a:off x="10452897" y="8817131"/>
            <a:ext cx="6815318" cy="928840"/>
            <a:chOff x="0" y="0"/>
            <a:chExt cx="9087091" cy="1238453"/>
          </a:xfrm>
        </p:grpSpPr>
        <p:sp>
          <p:nvSpPr>
            <p:cNvPr id="126" name="Freeform 126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127" name="Group 127"/>
          <p:cNvGrpSpPr/>
          <p:nvPr/>
        </p:nvGrpSpPr>
        <p:grpSpPr>
          <a:xfrm>
            <a:off x="10452897" y="8795699"/>
            <a:ext cx="6815318" cy="950271"/>
            <a:chOff x="0" y="0"/>
            <a:chExt cx="9087091" cy="1267028"/>
          </a:xfrm>
        </p:grpSpPr>
        <p:sp>
          <p:nvSpPr>
            <p:cNvPr id="128" name="Freeform 128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129" name="TextBox 129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Kontinuierliche Bewertung und Feedback sicherstellen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INSTITUTIONELLE ROADMAP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1400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Phase 1 – Strategische Planung und Einbindung der Interessengruppen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82384" cy="782384"/>
            <a:chOff x="0" y="0"/>
            <a:chExt cx="1043178" cy="10431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0200" y="3113494"/>
            <a:ext cx="375571" cy="375571"/>
            <a:chOff x="0" y="0"/>
            <a:chExt cx="500761" cy="500761"/>
          </a:xfrm>
        </p:grpSpPr>
        <p:sp>
          <p:nvSpPr>
            <p:cNvPr id="12" name="Freeform 12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98265" y="2709624"/>
            <a:ext cx="13973804" cy="1147582"/>
            <a:chOff x="0" y="0"/>
            <a:chExt cx="18631738" cy="15301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Institutionelle Bedarfsanalysen durchführen.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15057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296461"/>
            <a:ext cx="782384" cy="782384"/>
            <a:chOff x="0" y="0"/>
            <a:chExt cx="1043178" cy="104317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70200" y="4499896"/>
            <a:ext cx="375571" cy="375571"/>
            <a:chOff x="0" y="0"/>
            <a:chExt cx="500761" cy="500761"/>
          </a:xfrm>
        </p:grpSpPr>
        <p:sp>
          <p:nvSpPr>
            <p:cNvPr id="22" name="Freeform 22" descr="/home/claude/work/icons/targe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98265" y="4096026"/>
            <a:ext cx="13973804" cy="1147582"/>
            <a:chOff x="0" y="0"/>
            <a:chExt cx="18631738" cy="153010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CSL-Ziele sollen mit den strategischen Zielen in Einklang gebracht werden.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01459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82863"/>
            <a:ext cx="782384" cy="782384"/>
            <a:chOff x="0" y="0"/>
            <a:chExt cx="1043178" cy="104317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70200" y="5886298"/>
            <a:ext cx="375571" cy="375571"/>
            <a:chOff x="0" y="0"/>
            <a:chExt cx="500761" cy="500761"/>
          </a:xfrm>
        </p:grpSpPr>
        <p:sp>
          <p:nvSpPr>
            <p:cNvPr id="32" name="Freeform 32" descr="/home/claude/work/icons/shiel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98265" y="5482428"/>
            <a:ext cx="13973804" cy="1147582"/>
            <a:chOff x="0" y="0"/>
            <a:chExt cx="18631738" cy="153010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Sicherstellung einer starken Führung und eines klaren Bekenntnisses auf politischer Ebene.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887861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5"/>
                </a:lnTo>
                <a:lnTo>
                  <a:pt x="0" y="11452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69264"/>
            <a:ext cx="782384" cy="782384"/>
            <a:chOff x="0" y="0"/>
            <a:chExt cx="1043178" cy="104317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70200" y="7272690"/>
            <a:ext cx="375571" cy="375571"/>
            <a:chOff x="0" y="0"/>
            <a:chExt cx="500761" cy="500761"/>
          </a:xfrm>
        </p:grpSpPr>
        <p:sp>
          <p:nvSpPr>
            <p:cNvPr id="42" name="Freeform 42" descr="/home/claude/work/icons/awar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98265" y="6868820"/>
            <a:ext cx="13973804" cy="1147582"/>
            <a:chOff x="0" y="0"/>
            <a:chExt cx="18631738" cy="1530109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Integrieren Sie CSL in das Qualitätssicherungs- und Akkreditierungsdenken.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74253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55666"/>
            <a:ext cx="782384" cy="782384"/>
            <a:chOff x="0" y="0"/>
            <a:chExt cx="1043178" cy="104317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70200" y="8659092"/>
            <a:ext cx="375571" cy="375571"/>
            <a:chOff x="0" y="0"/>
            <a:chExt cx="500761" cy="500761"/>
          </a:xfrm>
        </p:grpSpPr>
        <p:sp>
          <p:nvSpPr>
            <p:cNvPr id="52" name="Freeform 52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98265" y="8255222"/>
            <a:ext cx="13973804" cy="1147582"/>
            <a:chOff x="0" y="0"/>
            <a:chExt cx="18631738" cy="153010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Sensibilisierung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von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Arbeitgeber:innen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INSTITUTIONELLE ROADMAP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Phasen 2–4 – Integration, Erweiterung und Evaluierung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3003194"/>
            <a:ext cx="5308959" cy="6278985"/>
          </a:xfrm>
          <a:custGeom>
            <a:avLst/>
            <a:gdLst/>
            <a:ahLst/>
            <a:cxnLst/>
            <a:rect l="l" t="t" r="r" b="b"/>
            <a:pathLst>
              <a:path w="5308959" h="6278985">
                <a:moveTo>
                  <a:pt x="0" y="0"/>
                </a:moveTo>
                <a:lnTo>
                  <a:pt x="5308959" y="0"/>
                </a:lnTo>
                <a:lnTo>
                  <a:pt x="5308959" y="6278985"/>
                </a:lnTo>
                <a:lnTo>
                  <a:pt x="0" y="6278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98137" y="3363049"/>
            <a:ext cx="4726591" cy="754952"/>
            <a:chOff x="0" y="0"/>
            <a:chExt cx="6302121" cy="10066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02121" cy="1006602"/>
            </a:xfrm>
            <a:custGeom>
              <a:avLst/>
              <a:gdLst/>
              <a:ahLst/>
              <a:cxnLst/>
              <a:rect l="l" t="t" r="r" b="b"/>
              <a:pathLst>
                <a:path w="6302121" h="100660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5844540" y="0"/>
                  </a:lnTo>
                  <a:cubicBezTo>
                    <a:pt x="6097270" y="0"/>
                    <a:pt x="6302121" y="204851"/>
                    <a:pt x="6302121" y="457581"/>
                  </a:cubicBezTo>
                  <a:lnTo>
                    <a:pt x="6302121" y="549021"/>
                  </a:lnTo>
                  <a:cubicBezTo>
                    <a:pt x="6302121" y="801751"/>
                    <a:pt x="6097270" y="1006602"/>
                    <a:pt x="5844540" y="1006602"/>
                  </a:cubicBezTo>
                  <a:lnTo>
                    <a:pt x="457581" y="1006602"/>
                  </a:lnTo>
                  <a:cubicBezTo>
                    <a:pt x="204851" y="1006602"/>
                    <a:pt x="0" y="801751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098137" y="3363049"/>
            <a:ext cx="4726572" cy="754971"/>
            <a:chOff x="0" y="0"/>
            <a:chExt cx="6302096" cy="100662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02121" cy="1006602"/>
            </a:xfrm>
            <a:custGeom>
              <a:avLst/>
              <a:gdLst/>
              <a:ahLst/>
              <a:cxnLst/>
              <a:rect l="l" t="t" r="r" b="b"/>
              <a:pathLst>
                <a:path w="6302121" h="1006602">
                  <a:moveTo>
                    <a:pt x="0" y="0"/>
                  </a:moveTo>
                  <a:lnTo>
                    <a:pt x="6302121" y="0"/>
                  </a:lnTo>
                  <a:lnTo>
                    <a:pt x="6302121" y="1006602"/>
                  </a:lnTo>
                  <a:lnTo>
                    <a:pt x="0" y="100660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1905" b="-71907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098137" y="3334474"/>
            <a:ext cx="4726572" cy="783546"/>
            <a:chOff x="0" y="0"/>
            <a:chExt cx="6302096" cy="10447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02096" cy="1044729"/>
            </a:xfrm>
            <a:custGeom>
              <a:avLst/>
              <a:gdLst/>
              <a:ahLst/>
              <a:cxnLst/>
              <a:rect l="l" t="t" r="r" b="b"/>
              <a:pathLst>
                <a:path w="6302096" h="1044729">
                  <a:moveTo>
                    <a:pt x="0" y="0"/>
                  </a:moveTo>
                  <a:lnTo>
                    <a:pt x="6302096" y="0"/>
                  </a:lnTo>
                  <a:lnTo>
                    <a:pt x="6302096" y="1044729"/>
                  </a:lnTo>
                  <a:lnTo>
                    <a:pt x="0" y="104472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539" b="-67539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6302096" cy="10828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250"/>
                </a:lnSpc>
              </a:pPr>
              <a:r>
                <a:rPr lang="en-US" sz="18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Phase 2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98137" y="4266771"/>
            <a:ext cx="4726572" cy="314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1"/>
              </a:lnSpc>
            </a:pPr>
            <a:r>
              <a:rPr lang="en-US" sz="1875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Pilotierung und berufliche Weiterentwicklung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25588" y="5589861"/>
            <a:ext cx="4671660" cy="7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</a:pPr>
            <a:r>
              <a:rPr lang="en-US" sz="1575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Einführung von Pilotprojekten zum computergestützten Lernen (CSL) in ausgewählten Kursen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15873" y="6469258"/>
            <a:ext cx="4671660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</a:pPr>
            <a:r>
              <a:rPr lang="en-US" sz="1575" b="1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</a:t>
            </a:r>
            <a:r>
              <a:rPr lang="en-US" sz="1575" b="1" dirty="0" err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Bereitstellung</a:t>
            </a:r>
            <a:r>
              <a:rPr lang="en-US" sz="1575" b="1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575" b="1" dirty="0" err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beruflicher</a:t>
            </a:r>
            <a:r>
              <a:rPr lang="en-US" sz="1575" b="1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575" b="1" dirty="0" err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Weiterbildung</a:t>
            </a:r>
            <a:r>
              <a:rPr lang="en-US" sz="1575" b="1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575" b="1" dirty="0" err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für</a:t>
            </a:r>
            <a:r>
              <a:rPr lang="en-US" sz="1575" b="1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575" b="1" dirty="0" err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Lehrende</a:t>
            </a:r>
            <a:endParaRPr lang="en-US" sz="1575" b="1" dirty="0">
              <a:solidFill>
                <a:srgbClr val="BFE2EE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125588" y="6962527"/>
            <a:ext cx="4671660" cy="487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</a:pPr>
            <a:r>
              <a:rPr lang="en-US" sz="1575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Möglichkeiten zum Lernen von Gleichaltrigen schaffen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25588" y="7648861"/>
            <a:ext cx="4671660" cy="2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</a:pPr>
            <a:r>
              <a:rPr lang="en-US" sz="1575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Dokumentieren Sie die gewonnenen Erkenntnisse.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25588" y="8335204"/>
            <a:ext cx="4671660" cy="2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</a:pPr>
            <a:r>
              <a:rPr lang="en-US" sz="1575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 Bewährte Verfahren intern verbreiten</a:t>
            </a:r>
          </a:p>
        </p:txBody>
      </p:sp>
      <p:sp>
        <p:nvSpPr>
          <p:cNvPr id="22" name="Freeform 22"/>
          <p:cNvSpPr/>
          <p:nvPr/>
        </p:nvSpPr>
        <p:spPr>
          <a:xfrm>
            <a:off x="6494355" y="3003194"/>
            <a:ext cx="5308959" cy="6278985"/>
          </a:xfrm>
          <a:custGeom>
            <a:avLst/>
            <a:gdLst/>
            <a:ahLst/>
            <a:cxnLst/>
            <a:rect l="l" t="t" r="r" b="b"/>
            <a:pathLst>
              <a:path w="5308959" h="6278985">
                <a:moveTo>
                  <a:pt x="0" y="0"/>
                </a:moveTo>
                <a:lnTo>
                  <a:pt x="5308958" y="0"/>
                </a:lnTo>
                <a:lnTo>
                  <a:pt x="5308958" y="6278985"/>
                </a:lnTo>
                <a:lnTo>
                  <a:pt x="0" y="62789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6785581" y="3363049"/>
            <a:ext cx="4726591" cy="754952"/>
            <a:chOff x="0" y="0"/>
            <a:chExt cx="6302121" cy="100660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302121" cy="1006602"/>
            </a:xfrm>
            <a:custGeom>
              <a:avLst/>
              <a:gdLst/>
              <a:ahLst/>
              <a:cxnLst/>
              <a:rect l="l" t="t" r="r" b="b"/>
              <a:pathLst>
                <a:path w="6302121" h="100660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5844540" y="0"/>
                  </a:lnTo>
                  <a:cubicBezTo>
                    <a:pt x="6097270" y="0"/>
                    <a:pt x="6302121" y="204851"/>
                    <a:pt x="6302121" y="457581"/>
                  </a:cubicBezTo>
                  <a:lnTo>
                    <a:pt x="6302121" y="549021"/>
                  </a:lnTo>
                  <a:cubicBezTo>
                    <a:pt x="6302121" y="801751"/>
                    <a:pt x="6097270" y="1006602"/>
                    <a:pt x="5844540" y="1006602"/>
                  </a:cubicBezTo>
                  <a:lnTo>
                    <a:pt x="457581" y="1006602"/>
                  </a:lnTo>
                  <a:cubicBezTo>
                    <a:pt x="204851" y="1006602"/>
                    <a:pt x="0" y="801751"/>
                    <a:pt x="0" y="54902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6785581" y="3363049"/>
            <a:ext cx="4726572" cy="754971"/>
            <a:chOff x="0" y="0"/>
            <a:chExt cx="6302096" cy="100662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02121" cy="1006602"/>
            </a:xfrm>
            <a:custGeom>
              <a:avLst/>
              <a:gdLst/>
              <a:ahLst/>
              <a:cxnLst/>
              <a:rect l="l" t="t" r="r" b="b"/>
              <a:pathLst>
                <a:path w="6302121" h="1006602">
                  <a:moveTo>
                    <a:pt x="0" y="0"/>
                  </a:moveTo>
                  <a:lnTo>
                    <a:pt x="6302121" y="0"/>
                  </a:lnTo>
                  <a:lnTo>
                    <a:pt x="6302121" y="1006602"/>
                  </a:lnTo>
                  <a:lnTo>
                    <a:pt x="0" y="100660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1905" b="-71907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6785581" y="3334474"/>
            <a:ext cx="4726572" cy="783546"/>
            <a:chOff x="0" y="0"/>
            <a:chExt cx="6302096" cy="104472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302096" cy="1044729"/>
            </a:xfrm>
            <a:custGeom>
              <a:avLst/>
              <a:gdLst/>
              <a:ahLst/>
              <a:cxnLst/>
              <a:rect l="l" t="t" r="r" b="b"/>
              <a:pathLst>
                <a:path w="6302096" h="1044729">
                  <a:moveTo>
                    <a:pt x="0" y="0"/>
                  </a:moveTo>
                  <a:lnTo>
                    <a:pt x="6302096" y="0"/>
                  </a:lnTo>
                  <a:lnTo>
                    <a:pt x="6302096" y="1044729"/>
                  </a:lnTo>
                  <a:lnTo>
                    <a:pt x="0" y="104472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539" b="-67539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6302096" cy="10828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250"/>
                </a:lnSpc>
              </a:pPr>
              <a:r>
                <a:rPr lang="en-US" sz="1875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Phase 3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6785581" y="4266771"/>
            <a:ext cx="4726572" cy="314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1"/>
              </a:lnSpc>
            </a:pPr>
            <a:r>
              <a:rPr lang="en-US" sz="18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Skalierung und Formalisierung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813032" y="5589861"/>
            <a:ext cx="4671660" cy="487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</a:pPr>
            <a:r>
              <a:rPr lang="en-US" sz="15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CSL in allen Studiengängen und Fachbereichen verankern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813032" y="6276194"/>
            <a:ext cx="4671660" cy="487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</a:pPr>
            <a:r>
              <a:rPr lang="en-US" sz="15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Externe Partnerschaften durch Vereinbarungen formalisieren.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813032" y="6962527"/>
            <a:ext cx="4671660" cy="2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</a:pPr>
            <a:r>
              <a:rPr lang="en-US" sz="15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Nachhaltige Finanzierungsquellen schaffen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813032" y="7648861"/>
            <a:ext cx="4671660" cy="2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</a:pPr>
            <a:r>
              <a:rPr lang="en-US" sz="15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Anreize für CSL-Initiativen schaffen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813032" y="8335204"/>
            <a:ext cx="4671660" cy="487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</a:pPr>
            <a:r>
              <a:rPr lang="en-US" sz="15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 Die Möglichkeiten für Studierende verschiedener Fachrichtungen erweitern</a:t>
            </a:r>
          </a:p>
        </p:txBody>
      </p:sp>
      <p:sp>
        <p:nvSpPr>
          <p:cNvPr id="36" name="Freeform 36"/>
          <p:cNvSpPr/>
          <p:nvPr/>
        </p:nvSpPr>
        <p:spPr>
          <a:xfrm>
            <a:off x="12181799" y="3003194"/>
            <a:ext cx="5308959" cy="6278985"/>
          </a:xfrm>
          <a:custGeom>
            <a:avLst/>
            <a:gdLst/>
            <a:ahLst/>
            <a:cxnLst/>
            <a:rect l="l" t="t" r="r" b="b"/>
            <a:pathLst>
              <a:path w="5308959" h="6278985">
                <a:moveTo>
                  <a:pt x="0" y="0"/>
                </a:moveTo>
                <a:lnTo>
                  <a:pt x="5308959" y="0"/>
                </a:lnTo>
                <a:lnTo>
                  <a:pt x="5308959" y="6278985"/>
                </a:lnTo>
                <a:lnTo>
                  <a:pt x="0" y="62789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7" name="Group 37"/>
          <p:cNvGrpSpPr/>
          <p:nvPr/>
        </p:nvGrpSpPr>
        <p:grpSpPr>
          <a:xfrm>
            <a:off x="12473016" y="3363049"/>
            <a:ext cx="4726591" cy="754952"/>
            <a:chOff x="0" y="0"/>
            <a:chExt cx="6302121" cy="100660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6302121" cy="1006602"/>
            </a:xfrm>
            <a:custGeom>
              <a:avLst/>
              <a:gdLst/>
              <a:ahLst/>
              <a:cxnLst/>
              <a:rect l="l" t="t" r="r" b="b"/>
              <a:pathLst>
                <a:path w="6302121" h="100660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5844540" y="0"/>
                  </a:lnTo>
                  <a:cubicBezTo>
                    <a:pt x="6097270" y="0"/>
                    <a:pt x="6302121" y="204851"/>
                    <a:pt x="6302121" y="457581"/>
                  </a:cubicBezTo>
                  <a:lnTo>
                    <a:pt x="6302121" y="549021"/>
                  </a:lnTo>
                  <a:cubicBezTo>
                    <a:pt x="6302121" y="801751"/>
                    <a:pt x="6097270" y="1006602"/>
                    <a:pt x="5844540" y="1006602"/>
                  </a:cubicBezTo>
                  <a:lnTo>
                    <a:pt x="457581" y="1006602"/>
                  </a:lnTo>
                  <a:cubicBezTo>
                    <a:pt x="204851" y="1006602"/>
                    <a:pt x="0" y="801751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9" name="Group 39"/>
          <p:cNvGrpSpPr/>
          <p:nvPr/>
        </p:nvGrpSpPr>
        <p:grpSpPr>
          <a:xfrm>
            <a:off x="12473016" y="3363049"/>
            <a:ext cx="4726572" cy="754971"/>
            <a:chOff x="0" y="0"/>
            <a:chExt cx="6302096" cy="100662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302121" cy="1006602"/>
            </a:xfrm>
            <a:custGeom>
              <a:avLst/>
              <a:gdLst/>
              <a:ahLst/>
              <a:cxnLst/>
              <a:rect l="l" t="t" r="r" b="b"/>
              <a:pathLst>
                <a:path w="6302121" h="1006602">
                  <a:moveTo>
                    <a:pt x="0" y="0"/>
                  </a:moveTo>
                  <a:lnTo>
                    <a:pt x="6302121" y="0"/>
                  </a:lnTo>
                  <a:lnTo>
                    <a:pt x="6302121" y="1006602"/>
                  </a:lnTo>
                  <a:lnTo>
                    <a:pt x="0" y="100660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1905" b="-71907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12473016" y="3334474"/>
            <a:ext cx="4726572" cy="783546"/>
            <a:chOff x="0" y="0"/>
            <a:chExt cx="6302096" cy="104472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302096" cy="1044729"/>
            </a:xfrm>
            <a:custGeom>
              <a:avLst/>
              <a:gdLst/>
              <a:ahLst/>
              <a:cxnLst/>
              <a:rect l="l" t="t" r="r" b="b"/>
              <a:pathLst>
                <a:path w="6302096" h="1044729">
                  <a:moveTo>
                    <a:pt x="0" y="0"/>
                  </a:moveTo>
                  <a:lnTo>
                    <a:pt x="6302096" y="0"/>
                  </a:lnTo>
                  <a:lnTo>
                    <a:pt x="6302096" y="1044729"/>
                  </a:lnTo>
                  <a:lnTo>
                    <a:pt x="0" y="104472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539" b="-67539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6302096" cy="10828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250"/>
                </a:lnSpc>
              </a:pPr>
              <a:r>
                <a:rPr lang="en-US" sz="1875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Phase 4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2473016" y="4266771"/>
            <a:ext cx="4726572" cy="314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1"/>
              </a:lnSpc>
            </a:pPr>
            <a:r>
              <a:rPr lang="en-US" sz="1875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Monitoring und politisches Lernen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500467" y="5589861"/>
            <a:ext cx="4671660" cy="2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</a:pPr>
            <a:r>
              <a:rPr lang="en-US" sz="1575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CSL-Ergebnisse überwachen und auswerten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2500467" y="6276194"/>
            <a:ext cx="4671660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</a:pPr>
            <a:r>
              <a:rPr lang="en-US" sz="1575" b="1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</a:t>
            </a:r>
            <a:r>
              <a:rPr lang="en-US" sz="1575" b="1" dirty="0" err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Nutzen</a:t>
            </a:r>
            <a:r>
              <a:rPr lang="en-US" sz="1575" b="1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Sie das Feedback von </a:t>
            </a:r>
            <a:r>
              <a:rPr lang="en-US" sz="1575" b="1" dirty="0" err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Studierenden</a:t>
            </a:r>
            <a:r>
              <a:rPr lang="en-US" sz="1575" b="1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</a:t>
            </a:r>
            <a:r>
              <a:rPr lang="en-US" sz="1575" b="1" dirty="0" err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Lehrenden</a:t>
            </a:r>
            <a:r>
              <a:rPr lang="en-US" sz="1575" b="1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und </a:t>
            </a:r>
            <a:r>
              <a:rPr lang="en-US" sz="1575" b="1" dirty="0" err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Partner:innen</a:t>
            </a:r>
            <a:r>
              <a:rPr lang="en-US" sz="1575" b="1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.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500467" y="6962527"/>
            <a:ext cx="4671660" cy="2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</a:pPr>
            <a:r>
              <a:rPr lang="en-US" sz="1575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Lehrpläne und institutionelle Richtlinien anpassen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500467" y="7648861"/>
            <a:ext cx="4671660" cy="487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</a:pPr>
            <a:r>
              <a:rPr lang="en-US" sz="1575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Ergebnisse mit nationalen und europäischen Netzwerken teilen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2500467" y="8335204"/>
            <a:ext cx="4671660" cy="259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1"/>
              </a:lnSpc>
            </a:pPr>
            <a:r>
              <a:rPr lang="en-US" sz="1575" b="1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 Beitrag zum politischen Lernen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439255"/>
            <a:ext cx="16472068" cy="411804"/>
            <a:chOff x="0" y="0"/>
            <a:chExt cx="21962758" cy="5490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62745" cy="549021"/>
            </a:xfrm>
            <a:custGeom>
              <a:avLst/>
              <a:gdLst/>
              <a:ahLst/>
              <a:cxnLst/>
              <a:rect l="l" t="t" r="r" b="b"/>
              <a:pathLst>
                <a:path w="21962745" h="549021">
                  <a:moveTo>
                    <a:pt x="0" y="0"/>
                  </a:moveTo>
                  <a:lnTo>
                    <a:pt x="21962745" y="0"/>
                  </a:lnTo>
                  <a:lnTo>
                    <a:pt x="21962745" y="549021"/>
                  </a:lnTo>
                  <a:lnTo>
                    <a:pt x="0" y="54902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28922" b="-72893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410680"/>
            <a:ext cx="16472068" cy="440379"/>
            <a:chOff x="0" y="0"/>
            <a:chExt cx="21962758" cy="58717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62757" cy="587172"/>
            </a:xfrm>
            <a:custGeom>
              <a:avLst/>
              <a:gdLst/>
              <a:ahLst/>
              <a:cxnLst/>
              <a:rect l="l" t="t" r="r" b="b"/>
              <a:pathLst>
                <a:path w="21962757" h="587172">
                  <a:moveTo>
                    <a:pt x="0" y="0"/>
                  </a:moveTo>
                  <a:lnTo>
                    <a:pt x="21962757" y="0"/>
                  </a:lnTo>
                  <a:lnTo>
                    <a:pt x="21962757" y="587172"/>
                  </a:lnTo>
                  <a:lnTo>
                    <a:pt x="0" y="5871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8824" b="-67882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962758" cy="6252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070"/>
                </a:lnSpc>
              </a:pPr>
              <a:r>
                <a:rPr lang="en-US" sz="1725" b="1" spc="299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POLITIK &amp; INNOVATION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15200"/>
            <a:ext cx="16650519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22"/>
              </a:lnSpc>
            </a:pPr>
            <a:r>
              <a:rPr lang="en-US" sz="2852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Rolle der </a:t>
            </a:r>
            <a:r>
              <a:rPr lang="en-US" sz="2852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politischen</a:t>
            </a:r>
            <a:r>
              <a:rPr lang="en-US" sz="2852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852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Entscheidungsträger:innen</a:t>
            </a:r>
            <a:endParaRPr lang="en-US" sz="2852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806920" y="1836420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29500" y="1974361"/>
            <a:ext cx="686372" cy="686372"/>
            <a:chOff x="0" y="0"/>
            <a:chExt cx="915162" cy="9151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207951" y="2152812"/>
            <a:ext cx="329470" cy="329470"/>
            <a:chOff x="0" y="0"/>
            <a:chExt cx="439293" cy="439293"/>
          </a:xfrm>
        </p:grpSpPr>
        <p:sp>
          <p:nvSpPr>
            <p:cNvPr id="12" name="Freeform 12" descr="/home/claude/work/icons/flag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921745" y="1853108"/>
            <a:ext cx="6815318" cy="928840"/>
            <a:chOff x="0" y="0"/>
            <a:chExt cx="9087091" cy="123845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1921745" y="1831677"/>
            <a:ext cx="6815318" cy="950271"/>
            <a:chOff x="0" y="0"/>
            <a:chExt cx="9087091" cy="126702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in nationale Strategien zur Berufsberatung und Beschäftigungsfähigkeit einbeziehen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338081" y="1836420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9560662" y="1974361"/>
            <a:ext cx="686372" cy="686372"/>
            <a:chOff x="0" y="0"/>
            <a:chExt cx="915162" cy="91516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9739112" y="2152812"/>
            <a:ext cx="329470" cy="329470"/>
            <a:chOff x="0" y="0"/>
            <a:chExt cx="439293" cy="439293"/>
          </a:xfrm>
        </p:grpSpPr>
        <p:sp>
          <p:nvSpPr>
            <p:cNvPr id="22" name="Freeform 22" descr="/home/claude/work/icons/cycl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10452897" y="1853108"/>
            <a:ext cx="6815318" cy="928840"/>
            <a:chOff x="0" y="0"/>
            <a:chExt cx="9087091" cy="123845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0452897" y="1831677"/>
            <a:ext cx="6815318" cy="950271"/>
            <a:chOff x="0" y="0"/>
            <a:chExt cx="9087091" cy="126702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Verbinden Sie CSL mit Richtlinien für lebenslanges Lernen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2984887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029500" y="3122828"/>
            <a:ext cx="686372" cy="686372"/>
            <a:chOff x="0" y="0"/>
            <a:chExt cx="915162" cy="91516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207951" y="3301279"/>
            <a:ext cx="329470" cy="329470"/>
            <a:chOff x="0" y="0"/>
            <a:chExt cx="439293" cy="439293"/>
          </a:xfrm>
        </p:grpSpPr>
        <p:sp>
          <p:nvSpPr>
            <p:cNvPr id="32" name="Freeform 32" descr="/home/claude/work/icons/glob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1921745" y="3001575"/>
            <a:ext cx="6815318" cy="928840"/>
            <a:chOff x="0" y="0"/>
            <a:chExt cx="9087091" cy="123845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1921745" y="2980144"/>
            <a:ext cx="6815318" cy="950271"/>
            <a:chOff x="0" y="0"/>
            <a:chExt cx="9087091" cy="126702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Umsetzung an den Prioritäten des Europäischen Hochschulraums und der EU-Kompetenzagenda ausrichten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9338081" y="2984887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9560662" y="3122828"/>
            <a:ext cx="686372" cy="686372"/>
            <a:chOff x="0" y="0"/>
            <a:chExt cx="915162" cy="91516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9739112" y="3301279"/>
            <a:ext cx="329470" cy="329470"/>
            <a:chOff x="0" y="0"/>
            <a:chExt cx="439293" cy="439293"/>
          </a:xfrm>
        </p:grpSpPr>
        <p:sp>
          <p:nvSpPr>
            <p:cNvPr id="42" name="Freeform 42" descr="/home/claude/work/icons/briefcas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10452897" y="3001575"/>
            <a:ext cx="6815318" cy="928840"/>
            <a:chOff x="0" y="0"/>
            <a:chExt cx="9087091" cy="123845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10452897" y="2980144"/>
            <a:ext cx="6815318" cy="950271"/>
            <a:chOff x="0" y="0"/>
            <a:chExt cx="9087091" cy="1267028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Förderprogramme</a:t>
              </a:r>
              <a:r>
                <a:rPr lang="en-US" sz="16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16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Lehrendenausbildungsprogramme</a:t>
              </a:r>
              <a:r>
                <a:rPr lang="en-US" sz="16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6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unterstützen</a:t>
              </a:r>
              <a:endParaRPr lang="en-US" sz="165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4133364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029500" y="4271296"/>
            <a:ext cx="686372" cy="686372"/>
            <a:chOff x="0" y="0"/>
            <a:chExt cx="915162" cy="91516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207951" y="4449747"/>
            <a:ext cx="329470" cy="329470"/>
            <a:chOff x="0" y="0"/>
            <a:chExt cx="439293" cy="439293"/>
          </a:xfrm>
        </p:grpSpPr>
        <p:sp>
          <p:nvSpPr>
            <p:cNvPr id="52" name="Freeform 52" descr="/home/claude/work/icons/award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1921745" y="4150042"/>
            <a:ext cx="6815318" cy="928840"/>
            <a:chOff x="0" y="0"/>
            <a:chExt cx="9087091" cy="1238453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1921745" y="4128611"/>
            <a:ext cx="6815318" cy="950271"/>
            <a:chOff x="0" y="0"/>
            <a:chExt cx="9087091" cy="1267028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Förderung von Anerkennungsrahmen für CSL-Ergebnisse</a:t>
              </a:r>
            </a:p>
          </p:txBody>
        </p:sp>
      </p:grpSp>
      <p:sp>
        <p:nvSpPr>
          <p:cNvPr id="58" name="AutoShape 58"/>
          <p:cNvSpPr/>
          <p:nvPr/>
        </p:nvSpPr>
        <p:spPr>
          <a:xfrm rot="3900">
            <a:off x="799757" y="5403009"/>
            <a:ext cx="16698201" cy="0"/>
          </a:xfrm>
          <a:prstGeom prst="line">
            <a:avLst/>
          </a:prstGeom>
          <a:ln w="19050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9" name="TextBox 59"/>
          <p:cNvSpPr txBox="1"/>
          <p:nvPr/>
        </p:nvSpPr>
        <p:spPr>
          <a:xfrm>
            <a:off x="823608" y="5582288"/>
            <a:ext cx="16650519" cy="485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22"/>
              </a:lnSpc>
            </a:pPr>
            <a:r>
              <a:rPr lang="en-US" sz="2852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Zukünftige Möglichkeiten für Forschung und Innovation</a:t>
            </a:r>
          </a:p>
        </p:txBody>
      </p:sp>
      <p:sp>
        <p:nvSpPr>
          <p:cNvPr id="60" name="Freeform 60"/>
          <p:cNvSpPr/>
          <p:nvPr/>
        </p:nvSpPr>
        <p:spPr>
          <a:xfrm>
            <a:off x="806920" y="6503508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1" name="Group 61"/>
          <p:cNvGrpSpPr/>
          <p:nvPr/>
        </p:nvGrpSpPr>
        <p:grpSpPr>
          <a:xfrm>
            <a:off x="1029500" y="6641449"/>
            <a:ext cx="686372" cy="686372"/>
            <a:chOff x="0" y="0"/>
            <a:chExt cx="915162" cy="915162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3" name="Group 63"/>
          <p:cNvGrpSpPr/>
          <p:nvPr/>
        </p:nvGrpSpPr>
        <p:grpSpPr>
          <a:xfrm>
            <a:off x="1207951" y="6819890"/>
            <a:ext cx="329470" cy="329470"/>
            <a:chOff x="0" y="0"/>
            <a:chExt cx="439293" cy="439293"/>
          </a:xfrm>
        </p:grpSpPr>
        <p:sp>
          <p:nvSpPr>
            <p:cNvPr id="64" name="Freeform 64" descr="/home/claude/work/icons/networ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65" name="Group 65"/>
          <p:cNvGrpSpPr/>
          <p:nvPr/>
        </p:nvGrpSpPr>
        <p:grpSpPr>
          <a:xfrm>
            <a:off x="1921745" y="6520196"/>
            <a:ext cx="6815318" cy="928840"/>
            <a:chOff x="0" y="0"/>
            <a:chExt cx="9087091" cy="1238453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67" name="Group 67"/>
          <p:cNvGrpSpPr/>
          <p:nvPr/>
        </p:nvGrpSpPr>
        <p:grpSpPr>
          <a:xfrm>
            <a:off x="1921745" y="6498765"/>
            <a:ext cx="6815318" cy="950271"/>
            <a:chOff x="0" y="0"/>
            <a:chExt cx="9087091" cy="1267028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Universitätsübergreifende Forschungsnetzwerke zum Einfluss von CSL</a:t>
              </a:r>
            </a:p>
          </p:txBody>
        </p:sp>
      </p:grpSp>
      <p:sp>
        <p:nvSpPr>
          <p:cNvPr id="70" name="Freeform 70"/>
          <p:cNvSpPr/>
          <p:nvPr/>
        </p:nvSpPr>
        <p:spPr>
          <a:xfrm>
            <a:off x="9338081" y="6503508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71" name="Group 71"/>
          <p:cNvGrpSpPr/>
          <p:nvPr/>
        </p:nvGrpSpPr>
        <p:grpSpPr>
          <a:xfrm>
            <a:off x="9560662" y="6641449"/>
            <a:ext cx="686372" cy="686372"/>
            <a:chOff x="0" y="0"/>
            <a:chExt cx="915162" cy="915162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73" name="Group 73"/>
          <p:cNvGrpSpPr/>
          <p:nvPr/>
        </p:nvGrpSpPr>
        <p:grpSpPr>
          <a:xfrm>
            <a:off x="9739112" y="6819890"/>
            <a:ext cx="329470" cy="329470"/>
            <a:chOff x="0" y="0"/>
            <a:chExt cx="439293" cy="439293"/>
          </a:xfrm>
        </p:grpSpPr>
        <p:sp>
          <p:nvSpPr>
            <p:cNvPr id="74" name="Freeform 74" descr="/home/claude/work/icons/bar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75" name="Group 75"/>
          <p:cNvGrpSpPr/>
          <p:nvPr/>
        </p:nvGrpSpPr>
        <p:grpSpPr>
          <a:xfrm>
            <a:off x="10452897" y="6520196"/>
            <a:ext cx="6815318" cy="928840"/>
            <a:chOff x="0" y="0"/>
            <a:chExt cx="9087091" cy="1238453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77" name="Group 77"/>
          <p:cNvGrpSpPr/>
          <p:nvPr/>
        </p:nvGrpSpPr>
        <p:grpSpPr>
          <a:xfrm>
            <a:off x="10452897" y="6498765"/>
            <a:ext cx="6815318" cy="950271"/>
            <a:chOff x="0" y="0"/>
            <a:chExt cx="9087091" cy="1267028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Vergleichende Studien über Disziplinen und kulturelle Kontexte hinweg</a:t>
              </a:r>
            </a:p>
          </p:txBody>
        </p:sp>
      </p:grpSp>
      <p:sp>
        <p:nvSpPr>
          <p:cNvPr id="80" name="Freeform 80"/>
          <p:cNvSpPr/>
          <p:nvPr/>
        </p:nvSpPr>
        <p:spPr>
          <a:xfrm>
            <a:off x="806920" y="7651975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1" name="Group 81"/>
          <p:cNvGrpSpPr/>
          <p:nvPr/>
        </p:nvGrpSpPr>
        <p:grpSpPr>
          <a:xfrm>
            <a:off x="1029500" y="7789916"/>
            <a:ext cx="686372" cy="686372"/>
            <a:chOff x="0" y="0"/>
            <a:chExt cx="915162" cy="915162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83" name="Group 83"/>
          <p:cNvGrpSpPr/>
          <p:nvPr/>
        </p:nvGrpSpPr>
        <p:grpSpPr>
          <a:xfrm>
            <a:off x="1207951" y="7968367"/>
            <a:ext cx="329470" cy="329470"/>
            <a:chOff x="0" y="0"/>
            <a:chExt cx="439293" cy="439293"/>
          </a:xfrm>
        </p:grpSpPr>
        <p:sp>
          <p:nvSpPr>
            <p:cNvPr id="84" name="Freeform 84" descr="/home/claude/work/icons/cpu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85" name="Group 85"/>
          <p:cNvGrpSpPr/>
          <p:nvPr/>
        </p:nvGrpSpPr>
        <p:grpSpPr>
          <a:xfrm>
            <a:off x="1921745" y="7668663"/>
            <a:ext cx="6815318" cy="928840"/>
            <a:chOff x="0" y="0"/>
            <a:chExt cx="9087091" cy="1238453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87" name="Group 87"/>
          <p:cNvGrpSpPr/>
          <p:nvPr/>
        </p:nvGrpSpPr>
        <p:grpSpPr>
          <a:xfrm>
            <a:off x="1921745" y="7647232"/>
            <a:ext cx="6815318" cy="950271"/>
            <a:chOff x="0" y="0"/>
            <a:chExt cx="9087091" cy="1267028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89" name="TextBox 89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Digitale Innovation: E-Portfolios, KI-gestützte Reflexion, virtuelle CSL</a:t>
              </a:r>
            </a:p>
          </p:txBody>
        </p:sp>
      </p:grpSp>
      <p:sp>
        <p:nvSpPr>
          <p:cNvPr id="90" name="Freeform 90"/>
          <p:cNvSpPr/>
          <p:nvPr/>
        </p:nvSpPr>
        <p:spPr>
          <a:xfrm>
            <a:off x="9338081" y="7651975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1" name="Group 91"/>
          <p:cNvGrpSpPr/>
          <p:nvPr/>
        </p:nvGrpSpPr>
        <p:grpSpPr>
          <a:xfrm>
            <a:off x="9560662" y="7789916"/>
            <a:ext cx="686372" cy="686372"/>
            <a:chOff x="0" y="0"/>
            <a:chExt cx="915162" cy="915162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93" name="Group 93"/>
          <p:cNvGrpSpPr/>
          <p:nvPr/>
        </p:nvGrpSpPr>
        <p:grpSpPr>
          <a:xfrm>
            <a:off x="9739112" y="7968367"/>
            <a:ext cx="329470" cy="329470"/>
            <a:chOff x="0" y="0"/>
            <a:chExt cx="439293" cy="439293"/>
          </a:xfrm>
        </p:grpSpPr>
        <p:sp>
          <p:nvSpPr>
            <p:cNvPr id="94" name="Freeform 94" descr="/home/claude/work/icons/users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</p:sp>
      </p:grpSp>
      <p:grpSp>
        <p:nvGrpSpPr>
          <p:cNvPr id="95" name="Group 95"/>
          <p:cNvGrpSpPr/>
          <p:nvPr/>
        </p:nvGrpSpPr>
        <p:grpSpPr>
          <a:xfrm>
            <a:off x="10452897" y="7668663"/>
            <a:ext cx="6815318" cy="928840"/>
            <a:chOff x="0" y="0"/>
            <a:chExt cx="9087091" cy="1238453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97" name="Group 97"/>
          <p:cNvGrpSpPr/>
          <p:nvPr/>
        </p:nvGrpSpPr>
        <p:grpSpPr>
          <a:xfrm>
            <a:off x="10452897" y="7647232"/>
            <a:ext cx="6815318" cy="950271"/>
            <a:chOff x="0" y="0"/>
            <a:chExt cx="9087091" cy="1267028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99" name="TextBox 99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Gemeinsame Gestaltung mit Industrie und Zivilgesellschaft</a:t>
              </a:r>
            </a:p>
          </p:txBody>
        </p:sp>
      </p:grpSp>
      <p:sp>
        <p:nvSpPr>
          <p:cNvPr id="100" name="Freeform 100"/>
          <p:cNvSpPr/>
          <p:nvPr/>
        </p:nvSpPr>
        <p:spPr>
          <a:xfrm>
            <a:off x="806920" y="8800443"/>
            <a:ext cx="8152743" cy="962225"/>
          </a:xfrm>
          <a:custGeom>
            <a:avLst/>
            <a:gdLst/>
            <a:ahLst/>
            <a:cxnLst/>
            <a:rect l="l" t="t" r="r" b="b"/>
            <a:pathLst>
              <a:path w="8152743" h="962225">
                <a:moveTo>
                  <a:pt x="0" y="0"/>
                </a:moveTo>
                <a:lnTo>
                  <a:pt x="8152743" y="0"/>
                </a:lnTo>
                <a:lnTo>
                  <a:pt x="8152743" y="962225"/>
                </a:lnTo>
                <a:lnTo>
                  <a:pt x="0" y="9622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01" name="Group 101"/>
          <p:cNvGrpSpPr/>
          <p:nvPr/>
        </p:nvGrpSpPr>
        <p:grpSpPr>
          <a:xfrm>
            <a:off x="1029500" y="8938384"/>
            <a:ext cx="686372" cy="686372"/>
            <a:chOff x="0" y="0"/>
            <a:chExt cx="915162" cy="915162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3" name="Group 103"/>
          <p:cNvGrpSpPr/>
          <p:nvPr/>
        </p:nvGrpSpPr>
        <p:grpSpPr>
          <a:xfrm>
            <a:off x="1207951" y="9116835"/>
            <a:ext cx="329470" cy="329470"/>
            <a:chOff x="0" y="0"/>
            <a:chExt cx="439293" cy="439293"/>
          </a:xfrm>
        </p:grpSpPr>
        <p:sp>
          <p:nvSpPr>
            <p:cNvPr id="104" name="Freeform 104" descr="/home/claude/work/icons/award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105" name="Group 105"/>
          <p:cNvGrpSpPr/>
          <p:nvPr/>
        </p:nvGrpSpPr>
        <p:grpSpPr>
          <a:xfrm>
            <a:off x="1921745" y="8817131"/>
            <a:ext cx="6815318" cy="928840"/>
            <a:chOff x="0" y="0"/>
            <a:chExt cx="9087091" cy="1238453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9087104" cy="1238504"/>
            </a:xfrm>
            <a:custGeom>
              <a:avLst/>
              <a:gdLst/>
              <a:ahLst/>
              <a:cxnLst/>
              <a:rect l="l" t="t" r="r" b="b"/>
              <a:pathLst>
                <a:path w="9087104" h="1238504">
                  <a:moveTo>
                    <a:pt x="0" y="0"/>
                  </a:moveTo>
                  <a:lnTo>
                    <a:pt x="9087104" y="0"/>
                  </a:lnTo>
                  <a:lnTo>
                    <a:pt x="9087104" y="1238504"/>
                  </a:lnTo>
                  <a:lnTo>
                    <a:pt x="0" y="12385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2867" b="-92863"/>
              </a:stretch>
            </a:blipFill>
          </p:spPr>
        </p:sp>
      </p:grpSp>
      <p:grpSp>
        <p:nvGrpSpPr>
          <p:cNvPr id="107" name="Group 107"/>
          <p:cNvGrpSpPr/>
          <p:nvPr/>
        </p:nvGrpSpPr>
        <p:grpSpPr>
          <a:xfrm>
            <a:off x="1921745" y="8795699"/>
            <a:ext cx="6815318" cy="950271"/>
            <a:chOff x="0" y="0"/>
            <a:chExt cx="9087091" cy="1267028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9087090" cy="1267028"/>
            </a:xfrm>
            <a:custGeom>
              <a:avLst/>
              <a:gdLst/>
              <a:ahLst/>
              <a:cxnLst/>
              <a:rect l="l" t="t" r="r" b="b"/>
              <a:pathLst>
                <a:path w="9087090" h="1267028">
                  <a:moveTo>
                    <a:pt x="0" y="0"/>
                  </a:moveTo>
                  <a:lnTo>
                    <a:pt x="9087090" y="0"/>
                  </a:lnTo>
                  <a:lnTo>
                    <a:pt x="9087090" y="1267028"/>
                  </a:lnTo>
                  <a:lnTo>
                    <a:pt x="0" y="1267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746" b="-89746"/>
              </a:stretch>
            </a:blipFill>
          </p:spPr>
        </p:sp>
        <p:sp>
          <p:nvSpPr>
            <p:cNvPr id="109" name="TextBox 109"/>
            <p:cNvSpPr txBox="1"/>
            <p:nvPr/>
          </p:nvSpPr>
          <p:spPr>
            <a:xfrm>
              <a:off x="0" y="-28575"/>
              <a:ext cx="9087091" cy="12956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951"/>
                </a:lnSpc>
              </a:pPr>
              <a:r>
                <a:rPr lang="en-US" sz="16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Mikro-Zertifikate und digitale Abzeichen, die mit Qualifikationsrahmen verknüpft sind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AUSWIRKUNGEN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Was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Absolvent:innen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durch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CSL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gewinnen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82384" cy="782384"/>
            <a:chOff x="0" y="0"/>
            <a:chExt cx="1043178" cy="10431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0200" y="3113494"/>
            <a:ext cx="375571" cy="375571"/>
            <a:chOff x="0" y="0"/>
            <a:chExt cx="500761" cy="500761"/>
          </a:xfrm>
        </p:grpSpPr>
        <p:sp>
          <p:nvSpPr>
            <p:cNvPr id="12" name="Freeform 12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98265" y="2709624"/>
            <a:ext cx="13973804" cy="1147582"/>
            <a:chOff x="0" y="0"/>
            <a:chExt cx="18631738" cy="15301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Praktische Fähigkeiten und berufliche Bereitschaft.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15057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296461"/>
            <a:ext cx="782384" cy="782384"/>
            <a:chOff x="0" y="0"/>
            <a:chExt cx="1043178" cy="104317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70200" y="4499896"/>
            <a:ext cx="375571" cy="375571"/>
            <a:chOff x="0" y="0"/>
            <a:chExt cx="500761" cy="500761"/>
          </a:xfrm>
        </p:grpSpPr>
        <p:sp>
          <p:nvSpPr>
            <p:cNvPr id="22" name="Freeform 22" descr="/home/claude/work/icons/shiel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98265" y="4096026"/>
            <a:ext cx="13973804" cy="1147582"/>
            <a:chOff x="0" y="0"/>
            <a:chExt cx="18631738" cy="153010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Ethisches Bewusstsein und soziale Verantwortung.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01459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82863"/>
            <a:ext cx="782384" cy="782384"/>
            <a:chOff x="0" y="0"/>
            <a:chExt cx="1043178" cy="104317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70200" y="5886298"/>
            <a:ext cx="375571" cy="375571"/>
            <a:chOff x="0" y="0"/>
            <a:chExt cx="500761" cy="500761"/>
          </a:xfrm>
        </p:grpSpPr>
        <p:sp>
          <p:nvSpPr>
            <p:cNvPr id="32" name="Freeform 32" descr="/home/claude/work/icons/win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98265" y="5482428"/>
            <a:ext cx="13973804" cy="1147582"/>
            <a:chOff x="0" y="0"/>
            <a:chExt cx="18631738" cy="153010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Resilienz in sich schnell verändernden Umgebungen.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887861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5"/>
                </a:lnTo>
                <a:lnTo>
                  <a:pt x="0" y="11452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69264"/>
            <a:ext cx="782384" cy="782384"/>
            <a:chOff x="0" y="0"/>
            <a:chExt cx="1043178" cy="104317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70200" y="7272690"/>
            <a:ext cx="375571" cy="375571"/>
            <a:chOff x="0" y="0"/>
            <a:chExt cx="500761" cy="500761"/>
          </a:xfrm>
        </p:grpSpPr>
        <p:sp>
          <p:nvSpPr>
            <p:cNvPr id="42" name="Freeform 42" descr="/home/claude/work/icons/lin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98265" y="6868820"/>
            <a:ext cx="13973804" cy="1147582"/>
            <a:chOff x="0" y="0"/>
            <a:chExt cx="18631738" cy="1530109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Fähigkeit, Theorie mit Praxis zu verbinden.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74253"/>
            <a:ext cx="16683904" cy="1145296"/>
          </a:xfrm>
          <a:custGeom>
            <a:avLst/>
            <a:gdLst/>
            <a:ahLst/>
            <a:cxnLst/>
            <a:rect l="l" t="t" r="r" b="b"/>
            <a:pathLst>
              <a:path w="16683904" h="1145296">
                <a:moveTo>
                  <a:pt x="0" y="0"/>
                </a:moveTo>
                <a:lnTo>
                  <a:pt x="16683904" y="0"/>
                </a:lnTo>
                <a:lnTo>
                  <a:pt x="16683904" y="1145296"/>
                </a:lnTo>
                <a:lnTo>
                  <a:pt x="0" y="1145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55666"/>
            <a:ext cx="782384" cy="782384"/>
            <a:chOff x="0" y="0"/>
            <a:chExt cx="1043178" cy="104317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70200" y="8659092"/>
            <a:ext cx="375571" cy="375571"/>
            <a:chOff x="0" y="0"/>
            <a:chExt cx="500761" cy="500761"/>
          </a:xfrm>
        </p:grpSpPr>
        <p:sp>
          <p:nvSpPr>
            <p:cNvPr id="52" name="Freeform 52" descr="/home/claude/work/icons/st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31788" cy="1482471"/>
            </a:xfrm>
            <a:custGeom>
              <a:avLst/>
              <a:gdLst/>
              <a:ahLst/>
              <a:cxnLst/>
              <a:rect l="l" t="t" r="r" b="b"/>
              <a:pathLst>
                <a:path w="18631788" h="1482471">
                  <a:moveTo>
                    <a:pt x="0" y="0"/>
                  </a:moveTo>
                  <a:lnTo>
                    <a:pt x="18631788" y="0"/>
                  </a:lnTo>
                  <a:lnTo>
                    <a:pt x="18631788" y="1482471"/>
                  </a:lnTo>
                  <a:lnTo>
                    <a:pt x="0" y="14824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4717" b="-194718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98265" y="8255222"/>
            <a:ext cx="13973804" cy="1147582"/>
            <a:chOff x="0" y="0"/>
            <a:chExt cx="18631738" cy="153010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31739" cy="1530109"/>
            </a:xfrm>
            <a:custGeom>
              <a:avLst/>
              <a:gdLst/>
              <a:ahLst/>
              <a:cxnLst/>
              <a:rect l="l" t="t" r="r" b="b"/>
              <a:pathLst>
                <a:path w="18631739" h="1530109">
                  <a:moveTo>
                    <a:pt x="0" y="0"/>
                  </a:moveTo>
                  <a:lnTo>
                    <a:pt x="18631739" y="0"/>
                  </a:lnTo>
                  <a:lnTo>
                    <a:pt x="18631739" y="1530109"/>
                  </a:lnTo>
                  <a:lnTo>
                    <a:pt x="0" y="15301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7264" b="-18726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31738" cy="15777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Das Selbstvertrauen, sinnvolle und anpassungsfähige Karrieren aufzubauen.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72" cy="9608725"/>
            <a:chOff x="0" y="0"/>
            <a:chExt cx="14641830" cy="128116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30" cy="732155"/>
            </a:xfrm>
            <a:custGeom>
              <a:avLst/>
              <a:gdLst/>
              <a:ahLst/>
              <a:cxnLst/>
              <a:rect l="l" t="t" r="r" b="b"/>
              <a:pathLst>
                <a:path w="14641830" h="732155">
                  <a:moveTo>
                    <a:pt x="0" y="0"/>
                  </a:moveTo>
                  <a:lnTo>
                    <a:pt x="14641830" y="0"/>
                  </a:lnTo>
                  <a:lnTo>
                    <a:pt x="14641830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399" b="-33939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960872" y="787889"/>
            <a:ext cx="10981382" cy="584788"/>
            <a:chOff x="0" y="0"/>
            <a:chExt cx="14641843" cy="779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41843" cy="779717"/>
            </a:xfrm>
            <a:custGeom>
              <a:avLst/>
              <a:gdLst/>
              <a:ahLst/>
              <a:cxnLst/>
              <a:rect l="l" t="t" r="r" b="b"/>
              <a:pathLst>
                <a:path w="14641843" h="779717">
                  <a:moveTo>
                    <a:pt x="0" y="0"/>
                  </a:moveTo>
                  <a:lnTo>
                    <a:pt x="14641843" y="0"/>
                  </a:lnTo>
                  <a:lnTo>
                    <a:pt x="14641843" y="779717"/>
                  </a:lnTo>
                  <a:lnTo>
                    <a:pt x="0" y="77971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5897" b="-31589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4641843" cy="8273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0"/>
                </a:lnSpc>
              </a:pPr>
              <a:r>
                <a:rPr lang="en-US" sz="2100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Schlussbotschaft des Toolkits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27" cy="1647190"/>
            </a:xfrm>
            <a:custGeom>
              <a:avLst/>
              <a:gdLst/>
              <a:ahLst/>
              <a:cxnLst/>
              <a:rect l="l" t="t" r="r" b="b"/>
              <a:pathLst>
                <a:path w="16472027" h="1647190">
                  <a:moveTo>
                    <a:pt x="0" y="0"/>
                  </a:moveTo>
                  <a:lnTo>
                    <a:pt x="16472027" y="0"/>
                  </a:lnTo>
                  <a:lnTo>
                    <a:pt x="16472027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716" b="-14471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933421" y="1259491"/>
            <a:ext cx="12354049" cy="1321127"/>
            <a:chOff x="0" y="0"/>
            <a:chExt cx="16472065" cy="17615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66" cy="1761503"/>
            </a:xfrm>
            <a:custGeom>
              <a:avLst/>
              <a:gdLst/>
              <a:ahLst/>
              <a:cxnLst/>
              <a:rect l="l" t="t" r="r" b="b"/>
              <a:pathLst>
                <a:path w="16472066" h="1761503">
                  <a:moveTo>
                    <a:pt x="0" y="0"/>
                  </a:moveTo>
                  <a:lnTo>
                    <a:pt x="16472066" y="0"/>
                  </a:lnTo>
                  <a:lnTo>
                    <a:pt x="16472066" y="1761503"/>
                  </a:lnTo>
                  <a:lnTo>
                    <a:pt x="0" y="17615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2207" b="-13220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14300"/>
              <a:ext cx="16472065" cy="18758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5"/>
                </a:lnSpc>
              </a:pPr>
              <a:r>
                <a:rPr lang="en-US" sz="5403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Ein gemeinsames Engagement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779737" cy="915162"/>
            </a:xfrm>
            <a:custGeom>
              <a:avLst/>
              <a:gdLst/>
              <a:ahLst/>
              <a:cxnLst/>
              <a:rect l="l" t="t" r="r" b="b"/>
              <a:pathLst>
                <a:path w="21779737" h="915162">
                  <a:moveTo>
                    <a:pt x="0" y="0"/>
                  </a:moveTo>
                  <a:lnTo>
                    <a:pt x="21779737" y="0"/>
                  </a:lnTo>
                  <a:lnTo>
                    <a:pt x="21779737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13399" b="-413395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960872" y="2503722"/>
            <a:ext cx="16334804" cy="722052"/>
            <a:chOff x="0" y="0"/>
            <a:chExt cx="21779738" cy="96273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9" cy="962735"/>
            </a:xfrm>
            <a:custGeom>
              <a:avLst/>
              <a:gdLst/>
              <a:ahLst/>
              <a:cxnLst/>
              <a:rect l="l" t="t" r="r" b="b"/>
              <a:pathLst>
                <a:path w="21779739" h="962735">
                  <a:moveTo>
                    <a:pt x="0" y="0"/>
                  </a:moveTo>
                  <a:lnTo>
                    <a:pt x="21779739" y="0"/>
                  </a:lnTo>
                  <a:lnTo>
                    <a:pt x="21779739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0805" b="-390805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21779738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0"/>
                </a:lnSpc>
              </a:pPr>
              <a:r>
                <a:rPr lang="en-US" sz="2100" i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Die Nachhaltigkeit von CSL hängt von Zusammenarbeit, gemeinsamem Engagement und kontinuierlicher Innovation ab.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3421" y="3431677"/>
            <a:ext cx="16403479" cy="1321213"/>
            <a:chOff x="0" y="0"/>
            <a:chExt cx="21871305" cy="176161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235402" y="3749116"/>
            <a:ext cx="686372" cy="686372"/>
            <a:chOff x="0" y="0"/>
            <a:chExt cx="915162" cy="91516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413853" y="3927558"/>
            <a:ext cx="329470" cy="329470"/>
            <a:chOff x="0" y="0"/>
            <a:chExt cx="439293" cy="439293"/>
          </a:xfrm>
        </p:grpSpPr>
        <p:sp>
          <p:nvSpPr>
            <p:cNvPr id="24" name="Freeform 2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196274" y="3431677"/>
            <a:ext cx="14962127" cy="1321194"/>
            <a:chOff x="0" y="0"/>
            <a:chExt cx="19949503" cy="176159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949540" cy="1761617"/>
            </a:xfrm>
            <a:custGeom>
              <a:avLst/>
              <a:gdLst/>
              <a:ahLst/>
              <a:cxnLst/>
              <a:rect l="l" t="t" r="r" b="b"/>
              <a:pathLst>
                <a:path w="19949540" h="1761617">
                  <a:moveTo>
                    <a:pt x="0" y="0"/>
                  </a:moveTo>
                  <a:lnTo>
                    <a:pt x="19949540" y="0"/>
                  </a:lnTo>
                  <a:lnTo>
                    <a:pt x="19949540" y="1761617"/>
                  </a:lnTo>
                  <a:lnTo>
                    <a:pt x="0" y="17616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0506" b="-170505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2196275" y="3388814"/>
            <a:ext cx="14962127" cy="1364057"/>
            <a:chOff x="0" y="0"/>
            <a:chExt cx="19949503" cy="181874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9949503" cy="1818742"/>
            </a:xfrm>
            <a:custGeom>
              <a:avLst/>
              <a:gdLst/>
              <a:ahLst/>
              <a:cxnLst/>
              <a:rect l="l" t="t" r="r" b="b"/>
              <a:pathLst>
                <a:path w="19949503" h="1818742">
                  <a:moveTo>
                    <a:pt x="0" y="0"/>
                  </a:moveTo>
                  <a:lnTo>
                    <a:pt x="19949503" y="0"/>
                  </a:lnTo>
                  <a:lnTo>
                    <a:pt x="19949503" y="1818742"/>
                  </a:lnTo>
                  <a:lnTo>
                    <a:pt x="0" y="18187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3728" b="-16372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19949503" cy="18758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Institutionen und Gemeinschaften.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33421" y="5027409"/>
            <a:ext cx="16403479" cy="1321213"/>
            <a:chOff x="0" y="0"/>
            <a:chExt cx="21871305" cy="176161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235402" y="5344839"/>
            <a:ext cx="686372" cy="686372"/>
            <a:chOff x="0" y="0"/>
            <a:chExt cx="915162" cy="91516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413853" y="5523290"/>
            <a:ext cx="329470" cy="329470"/>
            <a:chOff x="0" y="0"/>
            <a:chExt cx="439293" cy="439293"/>
          </a:xfrm>
        </p:grpSpPr>
        <p:sp>
          <p:nvSpPr>
            <p:cNvPr id="35" name="Freeform 3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2196274" y="5027409"/>
            <a:ext cx="14962127" cy="1321194"/>
            <a:chOff x="0" y="0"/>
            <a:chExt cx="19949503" cy="176159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9949540" cy="1761617"/>
            </a:xfrm>
            <a:custGeom>
              <a:avLst/>
              <a:gdLst/>
              <a:ahLst/>
              <a:cxnLst/>
              <a:rect l="l" t="t" r="r" b="b"/>
              <a:pathLst>
                <a:path w="19949540" h="1761617">
                  <a:moveTo>
                    <a:pt x="0" y="0"/>
                  </a:moveTo>
                  <a:lnTo>
                    <a:pt x="19949540" y="0"/>
                  </a:lnTo>
                  <a:lnTo>
                    <a:pt x="19949540" y="1761617"/>
                  </a:lnTo>
                  <a:lnTo>
                    <a:pt x="0" y="17616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0506" b="-170505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2196275" y="4984547"/>
            <a:ext cx="14962127" cy="1364056"/>
            <a:chOff x="0" y="0"/>
            <a:chExt cx="19949503" cy="181874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9949503" cy="1818742"/>
            </a:xfrm>
            <a:custGeom>
              <a:avLst/>
              <a:gdLst/>
              <a:ahLst/>
              <a:cxnLst/>
              <a:rect l="l" t="t" r="r" b="b"/>
              <a:pathLst>
                <a:path w="19949503" h="1818742">
                  <a:moveTo>
                    <a:pt x="0" y="0"/>
                  </a:moveTo>
                  <a:lnTo>
                    <a:pt x="19949503" y="0"/>
                  </a:lnTo>
                  <a:lnTo>
                    <a:pt x="19949503" y="1818742"/>
                  </a:lnTo>
                  <a:lnTo>
                    <a:pt x="0" y="18187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3728" b="-163728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19949503" cy="18758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politische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Entscheidungsträger:innen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33421" y="6623142"/>
            <a:ext cx="16403479" cy="1321213"/>
            <a:chOff x="0" y="0"/>
            <a:chExt cx="21871305" cy="1761617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235402" y="6940572"/>
            <a:ext cx="686372" cy="686372"/>
            <a:chOff x="0" y="0"/>
            <a:chExt cx="915162" cy="91516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45" name="Group 45"/>
          <p:cNvGrpSpPr/>
          <p:nvPr/>
        </p:nvGrpSpPr>
        <p:grpSpPr>
          <a:xfrm>
            <a:off x="1413853" y="7119023"/>
            <a:ext cx="329470" cy="329470"/>
            <a:chOff x="0" y="0"/>
            <a:chExt cx="439293" cy="439293"/>
          </a:xfrm>
        </p:grpSpPr>
        <p:sp>
          <p:nvSpPr>
            <p:cNvPr id="46" name="Freeform 4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47" name="Group 47"/>
          <p:cNvGrpSpPr/>
          <p:nvPr/>
        </p:nvGrpSpPr>
        <p:grpSpPr>
          <a:xfrm>
            <a:off x="2196274" y="6623142"/>
            <a:ext cx="14962127" cy="1321194"/>
            <a:chOff x="0" y="0"/>
            <a:chExt cx="19949503" cy="1761592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9949540" cy="1761617"/>
            </a:xfrm>
            <a:custGeom>
              <a:avLst/>
              <a:gdLst/>
              <a:ahLst/>
              <a:cxnLst/>
              <a:rect l="l" t="t" r="r" b="b"/>
              <a:pathLst>
                <a:path w="19949540" h="1761617">
                  <a:moveTo>
                    <a:pt x="0" y="0"/>
                  </a:moveTo>
                  <a:lnTo>
                    <a:pt x="19949540" y="0"/>
                  </a:lnTo>
                  <a:lnTo>
                    <a:pt x="19949540" y="1761617"/>
                  </a:lnTo>
                  <a:lnTo>
                    <a:pt x="0" y="17616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0506" b="-170505"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196275" y="6580280"/>
            <a:ext cx="14962127" cy="1364056"/>
            <a:chOff x="0" y="0"/>
            <a:chExt cx="19949503" cy="181874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9949503" cy="1818742"/>
            </a:xfrm>
            <a:custGeom>
              <a:avLst/>
              <a:gdLst/>
              <a:ahLst/>
              <a:cxnLst/>
              <a:rect l="l" t="t" r="r" b="b"/>
              <a:pathLst>
                <a:path w="19949503" h="1818742">
                  <a:moveTo>
                    <a:pt x="0" y="0"/>
                  </a:moveTo>
                  <a:lnTo>
                    <a:pt x="19949503" y="0"/>
                  </a:lnTo>
                  <a:lnTo>
                    <a:pt x="19949503" y="1818742"/>
                  </a:lnTo>
                  <a:lnTo>
                    <a:pt x="0" y="18187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3728" b="-163728"/>
              </a:stretch>
            </a:blipFill>
          </p:spPr>
        </p:sp>
        <p:sp>
          <p:nvSpPr>
            <p:cNvPr id="51" name="TextBox 51"/>
            <p:cNvSpPr txBox="1"/>
            <p:nvPr/>
          </p:nvSpPr>
          <p:spPr>
            <a:xfrm>
              <a:off x="0" y="-57150"/>
              <a:ext cx="19949503" cy="18758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195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Arbeitgeber</a:t>
              </a: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:innen.</a:t>
              </a:r>
              <a:endParaRPr lang="en-US" sz="195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3421" y="8218875"/>
            <a:ext cx="16403479" cy="1321213"/>
            <a:chOff x="0" y="0"/>
            <a:chExt cx="21871305" cy="1761617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1235402" y="8536305"/>
            <a:ext cx="686372" cy="686372"/>
            <a:chOff x="0" y="0"/>
            <a:chExt cx="915162" cy="91516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56" name="Group 56"/>
          <p:cNvGrpSpPr/>
          <p:nvPr/>
        </p:nvGrpSpPr>
        <p:grpSpPr>
          <a:xfrm>
            <a:off x="1413853" y="8714756"/>
            <a:ext cx="329470" cy="329470"/>
            <a:chOff x="0" y="0"/>
            <a:chExt cx="439293" cy="439293"/>
          </a:xfrm>
        </p:grpSpPr>
        <p:sp>
          <p:nvSpPr>
            <p:cNvPr id="57" name="Freeform 5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58" name="Group 58"/>
          <p:cNvGrpSpPr/>
          <p:nvPr/>
        </p:nvGrpSpPr>
        <p:grpSpPr>
          <a:xfrm>
            <a:off x="2196274" y="8218875"/>
            <a:ext cx="14962127" cy="1321194"/>
            <a:chOff x="0" y="0"/>
            <a:chExt cx="19949503" cy="1761592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9949540" cy="1761617"/>
            </a:xfrm>
            <a:custGeom>
              <a:avLst/>
              <a:gdLst/>
              <a:ahLst/>
              <a:cxnLst/>
              <a:rect l="l" t="t" r="r" b="b"/>
              <a:pathLst>
                <a:path w="19949540" h="1761617">
                  <a:moveTo>
                    <a:pt x="0" y="0"/>
                  </a:moveTo>
                  <a:lnTo>
                    <a:pt x="19949540" y="0"/>
                  </a:lnTo>
                  <a:lnTo>
                    <a:pt x="19949540" y="1761617"/>
                  </a:lnTo>
                  <a:lnTo>
                    <a:pt x="0" y="17616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0506" b="-170505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2196275" y="8176012"/>
            <a:ext cx="14962127" cy="1364056"/>
            <a:chOff x="0" y="0"/>
            <a:chExt cx="19949503" cy="181874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9949503" cy="1818742"/>
            </a:xfrm>
            <a:custGeom>
              <a:avLst/>
              <a:gdLst/>
              <a:ahLst/>
              <a:cxnLst/>
              <a:rect l="l" t="t" r="r" b="b"/>
              <a:pathLst>
                <a:path w="19949503" h="1818742">
                  <a:moveTo>
                    <a:pt x="0" y="0"/>
                  </a:moveTo>
                  <a:lnTo>
                    <a:pt x="19949503" y="0"/>
                  </a:lnTo>
                  <a:lnTo>
                    <a:pt x="19949503" y="1818742"/>
                  </a:lnTo>
                  <a:lnTo>
                    <a:pt x="0" y="18187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3728" b="-163728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57150"/>
              <a:ext cx="19949503" cy="18758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Theorie, Praxis, Reflexion und Anerkennung.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63" cy="9608725"/>
            <a:chOff x="0" y="0"/>
            <a:chExt cx="18302351" cy="128116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27" cy="2196338"/>
            </a:xfrm>
            <a:custGeom>
              <a:avLst/>
              <a:gdLst/>
              <a:ahLst/>
              <a:cxnLst/>
              <a:rect l="l" t="t" r="r" b="b"/>
              <a:pathLst>
                <a:path w="16472027" h="2196338">
                  <a:moveTo>
                    <a:pt x="0" y="0"/>
                  </a:moveTo>
                  <a:lnTo>
                    <a:pt x="16472027" y="0"/>
                  </a:lnTo>
                  <a:lnTo>
                    <a:pt x="16472027" y="2196338"/>
                  </a:lnTo>
                  <a:lnTo>
                    <a:pt x="0" y="21963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033" b="-9603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235402" y="3151537"/>
            <a:ext cx="12354049" cy="1815683"/>
            <a:chOff x="0" y="0"/>
            <a:chExt cx="16472065" cy="242091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72066" cy="2420912"/>
            </a:xfrm>
            <a:custGeom>
              <a:avLst/>
              <a:gdLst/>
              <a:ahLst/>
              <a:cxnLst/>
              <a:rect l="l" t="t" r="r" b="b"/>
              <a:pathLst>
                <a:path w="16472066" h="2420912">
                  <a:moveTo>
                    <a:pt x="0" y="0"/>
                  </a:moveTo>
                  <a:lnTo>
                    <a:pt x="16472066" y="0"/>
                  </a:lnTo>
                  <a:lnTo>
                    <a:pt x="16472066" y="2420912"/>
                  </a:lnTo>
                  <a:lnTo>
                    <a:pt x="0" y="242091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3282" b="-8187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0"/>
              <a:ext cx="16472065" cy="2611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0808"/>
                </a:lnSpc>
              </a:pPr>
              <a:r>
                <a:rPr lang="en-US" sz="900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DANKE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27" cy="915162"/>
            </a:xfrm>
            <a:custGeom>
              <a:avLst/>
              <a:gdLst/>
              <a:ahLst/>
              <a:cxnLst/>
              <a:rect l="l" t="t" r="r" b="b"/>
              <a:pathLst>
                <a:path w="16472027" h="915162">
                  <a:moveTo>
                    <a:pt x="0" y="0"/>
                  </a:moveTo>
                  <a:lnTo>
                    <a:pt x="16472027" y="0"/>
                  </a:lnTo>
                  <a:lnTo>
                    <a:pt x="16472027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0471" b="-30046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304039" y="5043173"/>
            <a:ext cx="12354049" cy="722052"/>
            <a:chOff x="0" y="0"/>
            <a:chExt cx="16472065" cy="96273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66" cy="962735"/>
            </a:xfrm>
            <a:custGeom>
              <a:avLst/>
              <a:gdLst/>
              <a:ahLst/>
              <a:cxnLst/>
              <a:rect l="l" t="t" r="r" b="b"/>
              <a:pathLst>
                <a:path w="16472066" h="962735">
                  <a:moveTo>
                    <a:pt x="0" y="0"/>
                  </a:moveTo>
                  <a:lnTo>
                    <a:pt x="16472066" y="0"/>
                  </a:lnTo>
                  <a:lnTo>
                    <a:pt x="16472066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3382" b="-283382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6472065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061"/>
                </a:lnSpc>
              </a:pPr>
              <a:r>
                <a:rPr lang="en-US" sz="2550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Um das berufsbezogene Service-Learning mit ELIX zu erkunden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6520196"/>
            <a:ext cx="823627" cy="823627"/>
            <a:chOff x="0" y="0"/>
            <a:chExt cx="1098169" cy="109816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518171" y="6734327"/>
            <a:ext cx="395288" cy="395288"/>
            <a:chOff x="0" y="0"/>
            <a:chExt cx="527050" cy="527050"/>
          </a:xfrm>
        </p:grpSpPr>
        <p:sp>
          <p:nvSpPr>
            <p:cNvPr id="17" name="Freeform 17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981436" cy="1098169"/>
            </a:xfrm>
            <a:custGeom>
              <a:avLst/>
              <a:gdLst/>
              <a:ahLst/>
              <a:cxnLst/>
              <a:rect l="l" t="t" r="r" b="b"/>
              <a:pathLst>
                <a:path w="10981436" h="1098169">
                  <a:moveTo>
                    <a:pt x="0" y="0"/>
                  </a:moveTo>
                  <a:lnTo>
                    <a:pt x="10981436" y="0"/>
                  </a:lnTo>
                  <a:lnTo>
                    <a:pt x="10981436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710" b="-144707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2333539" y="6484477"/>
            <a:ext cx="8236039" cy="859327"/>
            <a:chOff x="0" y="0"/>
            <a:chExt cx="10981385" cy="114576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981386" cy="1145769"/>
            </a:xfrm>
            <a:custGeom>
              <a:avLst/>
              <a:gdLst/>
              <a:ahLst/>
              <a:cxnLst/>
              <a:rect l="l" t="t" r="r" b="b"/>
              <a:pathLst>
                <a:path w="10981386" h="1145769">
                  <a:moveTo>
                    <a:pt x="0" y="0"/>
                  </a:moveTo>
                  <a:lnTo>
                    <a:pt x="10981386" y="0"/>
                  </a:lnTo>
                  <a:lnTo>
                    <a:pt x="10981386" y="1145769"/>
                  </a:lnTo>
                  <a:lnTo>
                    <a:pt x="0" y="11457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6750" b="-13675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0981385" cy="1193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061"/>
                </a:lnSpc>
              </a:pPr>
              <a:r>
                <a:rPr lang="en-US" sz="25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136470" y="878510"/>
            <a:ext cx="4131754" cy="1638967"/>
            <a:chOff x="0" y="0"/>
            <a:chExt cx="5509006" cy="218528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3383558" y="1070686"/>
            <a:ext cx="3637597" cy="1254633"/>
            <a:chOff x="0" y="0"/>
            <a:chExt cx="4850130" cy="1672844"/>
          </a:xfrm>
        </p:grpSpPr>
        <p:sp>
          <p:nvSpPr>
            <p:cNvPr id="26" name="Freeform 26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3301196" y="8647833"/>
            <a:ext cx="3321844" cy="936593"/>
            <a:chOff x="0" y="0"/>
            <a:chExt cx="4429125" cy="124879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3520823" y="8812559"/>
            <a:ext cx="2882646" cy="607124"/>
            <a:chOff x="0" y="0"/>
            <a:chExt cx="3843528" cy="809498"/>
          </a:xfrm>
        </p:grpSpPr>
        <p:sp>
          <p:nvSpPr>
            <p:cNvPr id="30" name="Freeform 30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07" b="-208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6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779" r="-4277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4" y="6039002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0" y="7992685"/>
            <a:ext cx="7020163" cy="984399"/>
            <a:chOff x="0" y="0"/>
            <a:chExt cx="9360218" cy="13125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60154" cy="1312545"/>
            </a:xfrm>
            <a:custGeom>
              <a:avLst/>
              <a:gdLst/>
              <a:ahLst/>
              <a:cxnLst/>
              <a:rect l="l" t="t" r="r" b="b"/>
              <a:pathLst>
                <a:path w="9360154" h="1312545">
                  <a:moveTo>
                    <a:pt x="0" y="0"/>
                  </a:moveTo>
                  <a:lnTo>
                    <a:pt x="9360154" y="0"/>
                  </a:lnTo>
                  <a:lnTo>
                    <a:pt x="9360154" y="1312545"/>
                  </a:lnTo>
                  <a:lnTo>
                    <a:pt x="0" y="1312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31" b="-5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719065" y="9258300"/>
            <a:ext cx="3350123" cy="703193"/>
            <a:chOff x="0" y="0"/>
            <a:chExt cx="4466831" cy="9375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66844" cy="937641"/>
            </a:xfrm>
            <a:custGeom>
              <a:avLst/>
              <a:gdLst/>
              <a:ahLst/>
              <a:cxnLst/>
              <a:rect l="l" t="t" r="r" b="b"/>
              <a:pathLst>
                <a:path w="4466844" h="937641">
                  <a:moveTo>
                    <a:pt x="0" y="0"/>
                  </a:moveTo>
                  <a:lnTo>
                    <a:pt x="4466844" y="0"/>
                  </a:lnTo>
                  <a:lnTo>
                    <a:pt x="4466844" y="937641"/>
                  </a:lnTo>
                  <a:lnTo>
                    <a:pt x="0" y="937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72" b="-16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129783" y="629345"/>
            <a:ext cx="6158217" cy="2115217"/>
            <a:chOff x="0" y="0"/>
            <a:chExt cx="8210956" cy="28202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10931" cy="2820289"/>
            </a:xfrm>
            <a:custGeom>
              <a:avLst/>
              <a:gdLst/>
              <a:ahLst/>
              <a:cxnLst/>
              <a:rect l="l" t="t" r="r" b="b"/>
              <a:pathLst>
                <a:path w="8210931" h="2820289">
                  <a:moveTo>
                    <a:pt x="0" y="0"/>
                  </a:moveTo>
                  <a:lnTo>
                    <a:pt x="8210931" y="0"/>
                  </a:lnTo>
                  <a:lnTo>
                    <a:pt x="8210931" y="2820289"/>
                  </a:lnTo>
                  <a:lnTo>
                    <a:pt x="0" y="2820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7" b="-207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6838274" y="9206141"/>
            <a:ext cx="807510" cy="807510"/>
            <a:chOff x="0" y="0"/>
            <a:chExt cx="1076681" cy="10766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6706" cy="1076706"/>
            </a:xfrm>
            <a:custGeom>
              <a:avLst/>
              <a:gdLst/>
              <a:ahLst/>
              <a:cxnLst/>
              <a:rect l="l" t="t" r="r" b="b"/>
              <a:pathLst>
                <a:path w="1076706" h="1076706">
                  <a:moveTo>
                    <a:pt x="0" y="0"/>
                  </a:moveTo>
                  <a:lnTo>
                    <a:pt x="1076706" y="0"/>
                  </a:lnTo>
                  <a:lnTo>
                    <a:pt x="1076706" y="1076706"/>
                  </a:lnTo>
                  <a:lnTo>
                    <a:pt x="0" y="10767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8441226" y="6275461"/>
            <a:ext cx="9689487" cy="479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 2024-1-SI01-KA220-HED-000252281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73688" y="7229170"/>
            <a:ext cx="6132643" cy="43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1"/>
              </a:lnSpc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957939" y="3154128"/>
            <a:ext cx="8357025" cy="144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8"/>
              </a:lnSpc>
            </a:pPr>
            <a:r>
              <a:rPr lang="en-US" sz="2784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Europäisches arbeitsplatzmobilitätsorientiertes Karriere- und Service-Learning-System im Hochschulbereich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76190" y="4983166"/>
            <a:ext cx="6839760" cy="73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2"/>
              </a:lnSpc>
            </a:pPr>
            <a:r>
              <a:rPr lang="en-US" sz="213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Leitfaden für Hochschullehrende zur Karriereentwicklung durch CSL-Praktiken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644</Words>
  <Application>Microsoft Office PowerPoint</Application>
  <PresentationFormat>Benutzerdefiniert</PresentationFormat>
  <Paragraphs>161</Paragraphs>
  <Slides>10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9" baseType="lpstr">
      <vt:lpstr>Arial</vt:lpstr>
      <vt:lpstr>Calibri (MS)</vt:lpstr>
      <vt:lpstr>Montserrat</vt:lpstr>
      <vt:lpstr>Montserrat Bold</vt:lpstr>
      <vt:lpstr>Calibri (MS) Italics</vt:lpstr>
      <vt:lpstr>Archivo Black</vt:lpstr>
      <vt:lpstr>Calibri (MS) Bold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toolkit_7.pptx</dc:title>
  <dc:creator>Corcoran David</dc:creator>
  <cp:lastModifiedBy>Liszt-Rohlf Verena</cp:lastModifiedBy>
  <cp:revision>2</cp:revision>
  <dcterms:created xsi:type="dcterms:W3CDTF">2006-08-16T00:00:00Z</dcterms:created>
  <dcterms:modified xsi:type="dcterms:W3CDTF">2026-09-02T11:50:23Z</dcterms:modified>
  <dc:identifier>DAHUByxb_oA</dc:identifier>
</cp:coreProperties>
</file>