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FC8C1F-3506-139E-DEF3-0A3A3DA86F2B}" v="6" dt="2026-09-02T12:17:48.752"/>
    <p1510:client id="{4EEF2A11-187B-3D32-7EA4-4133BA771D8F}" v="63" dt="2026-09-02T12:15:00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ína Ožvoldová | OF EU v Bratislave" userId="S::katarina.ozvoldova@euba.sk::799fb532-d48f-4708-a9b6-dbd2a26acd96" providerId="AD" clId="Web-{3EFC8C1F-3506-139E-DEF3-0A3A3DA86F2B}"/>
    <pc:docChg chg="modSld">
      <pc:chgData name="Katarína Ožvoldová | OF EU v Bratislave" userId="S::katarina.ozvoldova@euba.sk::799fb532-d48f-4708-a9b6-dbd2a26acd96" providerId="AD" clId="Web-{3EFC8C1F-3506-139E-DEF3-0A3A3DA86F2B}" dt="2026-09-02T12:17:48.752" v="2"/>
      <pc:docMkLst>
        <pc:docMk/>
      </pc:docMkLst>
      <pc:sldChg chg="delSp modSp">
        <pc:chgData name="Katarína Ožvoldová | OF EU v Bratislave" userId="S::katarina.ozvoldova@euba.sk::799fb532-d48f-4708-a9b6-dbd2a26acd96" providerId="AD" clId="Web-{3EFC8C1F-3506-139E-DEF3-0A3A3DA86F2B}" dt="2026-09-02T12:17:48.752" v="2"/>
        <pc:sldMkLst>
          <pc:docMk/>
          <pc:sldMk cId="0" sldId="279"/>
        </pc:sldMkLst>
        <pc:spChg chg="mod">
          <ac:chgData name="Katarína Ožvoldová | OF EU v Bratislave" userId="S::katarina.ozvoldova@euba.sk::799fb532-d48f-4708-a9b6-dbd2a26acd96" providerId="AD" clId="Web-{3EFC8C1F-3506-139E-DEF3-0A3A3DA86F2B}" dt="2026-09-02T12:17:46.080" v="1" actId="14100"/>
          <ac:spMkLst>
            <pc:docMk/>
            <pc:sldMk cId="0" sldId="279"/>
            <ac:spMk id="15" creationId="{00000000-0000-0000-0000-000000000000}"/>
          </ac:spMkLst>
        </pc:spChg>
        <pc:spChg chg="del">
          <ac:chgData name="Katarína Ožvoldová | OF EU v Bratislave" userId="S::katarina.ozvoldova@euba.sk::799fb532-d48f-4708-a9b6-dbd2a26acd96" providerId="AD" clId="Web-{3EFC8C1F-3506-139E-DEF3-0A3A3DA86F2B}" dt="2026-09-02T12:17:48.752" v="2"/>
          <ac:spMkLst>
            <pc:docMk/>
            <pc:sldMk cId="0" sldId="279"/>
            <ac:spMk id="18" creationId="{608FC97B-B488-F3C4-74DF-BC683C64026E}"/>
          </ac:spMkLst>
        </pc:spChg>
      </pc:sldChg>
    </pc:docChg>
  </pc:docChgLst>
  <pc:docChgLst>
    <pc:chgData name="Katarína Ožvoldová | OF EU v Bratislave" userId="S::katarina.ozvoldova@euba.sk::799fb532-d48f-4708-a9b6-dbd2a26acd96" providerId="AD" clId="Web-{4EEF2A11-187B-3D32-7EA4-4133BA771D8F}"/>
    <pc:docChg chg="modSld">
      <pc:chgData name="Katarína Ožvoldová | OF EU v Bratislave" userId="S::katarina.ozvoldova@euba.sk::799fb532-d48f-4708-a9b6-dbd2a26acd96" providerId="AD" clId="Web-{4EEF2A11-187B-3D32-7EA4-4133BA771D8F}" dt="2026-09-02T12:15:00.483" v="35" actId="20577"/>
      <pc:docMkLst>
        <pc:docMk/>
      </pc:docMkLst>
      <pc:sldChg chg="modSp">
        <pc:chgData name="Katarína Ožvoldová | OF EU v Bratislave" userId="S::katarina.ozvoldova@euba.sk::799fb532-d48f-4708-a9b6-dbd2a26acd96" providerId="AD" clId="Web-{4EEF2A11-187B-3D32-7EA4-4133BA771D8F}" dt="2026-09-02T12:01:03.193" v="1" actId="14100"/>
        <pc:sldMkLst>
          <pc:docMk/>
          <pc:sldMk cId="0" sldId="256"/>
        </pc:sldMkLst>
        <pc:spChg chg="mod">
          <ac:chgData name="Katarína Ožvoldová | OF EU v Bratislave" userId="S::katarina.ozvoldova@euba.sk::799fb532-d48f-4708-a9b6-dbd2a26acd96" providerId="AD" clId="Web-{4EEF2A11-187B-3D32-7EA4-4133BA771D8F}" dt="2026-09-02T12:01:03.193" v="1" actId="14100"/>
          <ac:spMkLst>
            <pc:docMk/>
            <pc:sldMk cId="0" sldId="256"/>
            <ac:spMk id="1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EEF2A11-187B-3D32-7EA4-4133BA771D8F}" dt="2026-09-02T12:02:36.777" v="10" actId="20577"/>
        <pc:sldMkLst>
          <pc:docMk/>
          <pc:sldMk cId="0" sldId="259"/>
        </pc:sldMkLst>
        <pc:spChg chg="mod">
          <ac:chgData name="Katarína Ožvoldová | OF EU v Bratislave" userId="S::katarina.ozvoldova@euba.sk::799fb532-d48f-4708-a9b6-dbd2a26acd96" providerId="AD" clId="Web-{4EEF2A11-187B-3D32-7EA4-4133BA771D8F}" dt="2026-09-02T12:02:36.777" v="10" actId="20577"/>
          <ac:spMkLst>
            <pc:docMk/>
            <pc:sldMk cId="0" sldId="259"/>
            <ac:spMk id="4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EEF2A11-187B-3D32-7EA4-4133BA771D8F}" dt="2026-09-02T12:04:18.346" v="15" actId="20577"/>
        <pc:sldMkLst>
          <pc:docMk/>
          <pc:sldMk cId="0" sldId="262"/>
        </pc:sldMkLst>
        <pc:spChg chg="mod">
          <ac:chgData name="Katarína Ožvoldová | OF EU v Bratislave" userId="S::katarina.ozvoldova@euba.sk::799fb532-d48f-4708-a9b6-dbd2a26acd96" providerId="AD" clId="Web-{4EEF2A11-187B-3D32-7EA4-4133BA771D8F}" dt="2026-09-02T12:04:18.346" v="15" actId="20577"/>
          <ac:spMkLst>
            <pc:docMk/>
            <pc:sldMk cId="0" sldId="262"/>
            <ac:spMk id="4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EEF2A11-187B-3D32-7EA4-4133BA771D8F}" dt="2026-09-02T12:07:09.263" v="18" actId="20577"/>
        <pc:sldMkLst>
          <pc:docMk/>
          <pc:sldMk cId="0" sldId="265"/>
        </pc:sldMkLst>
        <pc:spChg chg="mod">
          <ac:chgData name="Katarína Ožvoldová | OF EU v Bratislave" userId="S::katarina.ozvoldova@euba.sk::799fb532-d48f-4708-a9b6-dbd2a26acd96" providerId="AD" clId="Web-{4EEF2A11-187B-3D32-7EA4-4133BA771D8F}" dt="2026-09-02T12:07:09.263" v="18" actId="20577"/>
          <ac:spMkLst>
            <pc:docMk/>
            <pc:sldMk cId="0" sldId="265"/>
            <ac:spMk id="52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EEF2A11-187B-3D32-7EA4-4133BA771D8F}" dt="2026-09-02T12:15:00.483" v="35" actId="20577"/>
        <pc:sldMkLst>
          <pc:docMk/>
          <pc:sldMk cId="0" sldId="271"/>
        </pc:sldMkLst>
        <pc:spChg chg="mod">
          <ac:chgData name="Katarína Ožvoldová | OF EU v Bratislave" userId="S::katarina.ozvoldova@euba.sk::799fb532-d48f-4708-a9b6-dbd2a26acd96" providerId="AD" clId="Web-{4EEF2A11-187B-3D32-7EA4-4133BA771D8F}" dt="2026-09-02T12:15:00.483" v="35" actId="20577"/>
          <ac:spMkLst>
            <pc:docMk/>
            <pc:sldMk cId="0" sldId="271"/>
            <ac:spMk id="18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EEF2A11-187B-3D32-7EA4-4133BA771D8F}" dt="2026-09-02T12:13:05.740" v="20" actId="20577"/>
        <pc:sldMkLst>
          <pc:docMk/>
          <pc:sldMk cId="0" sldId="275"/>
        </pc:sldMkLst>
        <pc:spChg chg="mod">
          <ac:chgData name="Katarína Ožvoldová | OF EU v Bratislave" userId="S::katarina.ozvoldova@euba.sk::799fb532-d48f-4708-a9b6-dbd2a26acd96" providerId="AD" clId="Web-{4EEF2A11-187B-3D32-7EA4-4133BA771D8F}" dt="2026-09-02T12:13:05.740" v="20" actId="20577"/>
          <ac:spMkLst>
            <pc:docMk/>
            <pc:sldMk cId="0" sldId="275"/>
            <ac:spMk id="50" creationId="{00000000-0000-0000-0000-000000000000}"/>
          </ac:spMkLst>
        </pc:spChg>
      </pc:sldChg>
      <pc:sldChg chg="addSp delSp">
        <pc:chgData name="Katarína Ožvoldová | OF EU v Bratislave" userId="S::katarina.ozvoldova@euba.sk::799fb532-d48f-4708-a9b6-dbd2a26acd96" providerId="AD" clId="Web-{4EEF2A11-187B-3D32-7EA4-4133BA771D8F}" dt="2026-09-02T12:14:42.308" v="22"/>
        <pc:sldMkLst>
          <pc:docMk/>
          <pc:sldMk cId="0" sldId="279"/>
        </pc:sldMkLst>
        <pc:spChg chg="del">
          <ac:chgData name="Katarína Ožvoldová | OF EU v Bratislave" userId="S::katarina.ozvoldova@euba.sk::799fb532-d48f-4708-a9b6-dbd2a26acd96" providerId="AD" clId="Web-{4EEF2A11-187B-3D32-7EA4-4133BA771D8F}" dt="2026-09-02T12:14:25.432" v="21"/>
          <ac:spMkLst>
            <pc:docMk/>
            <pc:sldMk cId="0" sldId="279"/>
            <ac:spMk id="11" creationId="{00000000-0000-0000-0000-000000000000}"/>
          </ac:spMkLst>
        </pc:spChg>
        <pc:spChg chg="add">
          <ac:chgData name="Katarína Ožvoldová | OF EU v Bratislave" userId="S::katarina.ozvoldova@euba.sk::799fb532-d48f-4708-a9b6-dbd2a26acd96" providerId="AD" clId="Web-{4EEF2A11-187B-3D32-7EA4-4133BA771D8F}" dt="2026-09-02T12:14:42.308" v="22"/>
          <ac:spMkLst>
            <pc:docMk/>
            <pc:sldMk cId="0" sldId="279"/>
            <ac:spMk id="18" creationId="{608FC97B-B488-F3C4-74DF-BC683C64026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alibri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7.sv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3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3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4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8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39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.jpeg"/><Relationship Id="rId11" Type="http://schemas.openxmlformats.org/officeDocument/2006/relationships/image" Target="../media/image25.png"/><Relationship Id="rId5" Type="http://schemas.openxmlformats.org/officeDocument/2006/relationships/image" Target="../media/image40.jpe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1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5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25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244306" y="8718356"/>
            <a:ext cx="1079888" cy="1079888"/>
          </a:xfrm>
          <a:custGeom>
            <a:avLst/>
            <a:gdLst/>
            <a:ahLst/>
            <a:cxnLst/>
            <a:rect l="l" t="t" r="r" b="b"/>
            <a:pathLst>
              <a:path w="1079888" h="1079888">
                <a:moveTo>
                  <a:pt x="0" y="0"/>
                </a:moveTo>
                <a:lnTo>
                  <a:pt x="1079887" y="0"/>
                </a:lnTo>
                <a:lnTo>
                  <a:pt x="1079887" y="1079888"/>
                </a:lnTo>
                <a:lnTo>
                  <a:pt x="0" y="1079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585621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ElevenLabs_2026-08-29T09_36_2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0A6DDCC9-E4C0-4959-3D5A-9B6D6C9837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87058" y="93514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7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3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Metodológie integrácie CSL do vyučovania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Praktická cesta od konceptu k implementácii v triede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Čo táto kapitola vysvetľuje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Ako môžu pedagógovia navrhovať kariérne servisné vzdelávanie v reálnych kurzoch.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Ako sa výzvy partnerov stávajú vzdelávacími aktivitami.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Ako reflexia, hodnotenie a uznanie podporujú kariérny rozvoj.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glob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Ako môžu byť príklady krajín preložené do prenositeľnej pedagogickej praxe.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Kľúčové otázky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Ktoré modely implementácie CSL môžu byť použité vo vysokoškolskom vzdelávaní?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Ako môžu pedagógovia navrhovať kurzy a vzdelávacie výsledky založené na CSL?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471441" y="7055539"/>
            <a:ext cx="576520" cy="576520"/>
            <a:chOff x="0" y="0"/>
            <a:chExt cx="768693" cy="76869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621336" y="7205434"/>
            <a:ext cx="276730" cy="276730"/>
            <a:chOff x="0" y="0"/>
            <a:chExt cx="368973" cy="368973"/>
          </a:xfrm>
        </p:grpSpPr>
        <p:sp>
          <p:nvSpPr>
            <p:cNvPr id="52" name="Freeform 52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295039" y="6948802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Ktoré výučbové stratégie podporujú aktívne, reflexívne a kariérne orientované vzdelávanie?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471441" y="8181127"/>
            <a:ext cx="576520" cy="576520"/>
            <a:chOff x="0" y="0"/>
            <a:chExt cx="768693" cy="76869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21336" y="8331022"/>
            <a:ext cx="276730" cy="276730"/>
            <a:chOff x="0" y="0"/>
            <a:chExt cx="368973" cy="368973"/>
          </a:xfrm>
        </p:grpSpPr>
        <p:sp>
          <p:nvSpPr>
            <p:cNvPr id="57" name="Freeform 57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0295039" y="8074390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Ktoré príklady krajín ponúkajú prenositeľné lekcie pre pedagógov?</a:t>
            </a:r>
          </a:p>
        </p:txBody>
      </p:sp>
      <p:sp>
        <p:nvSpPr>
          <p:cNvPr id="59" name="Freeform 59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60" name="ElevenLabs_2026-08-29T09_37_27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9FF005E-C5F2-EB28-1F3E-F9AE521E1E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88251" y="942866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45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KAPITOLA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Základná logika implementácie CSL</a:t>
            </a:r>
          </a:p>
        </p:txBody>
      </p:sp>
      <p:sp>
        <p:nvSpPr>
          <p:cNvPr id="6" name="Freeform 6"/>
          <p:cNvSpPr/>
          <p:nvPr/>
        </p:nvSpPr>
        <p:spPr>
          <a:xfrm>
            <a:off x="-1661527" y="4796276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7" name="Group 7"/>
          <p:cNvGrpSpPr/>
          <p:nvPr/>
        </p:nvGrpSpPr>
        <p:grpSpPr>
          <a:xfrm>
            <a:off x="814073" y="3559416"/>
            <a:ext cx="3821363" cy="3999814"/>
            <a:chOff x="0" y="0"/>
            <a:chExt cx="5095151" cy="53330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078450" y="2922651"/>
            <a:ext cx="1292600" cy="1292600"/>
            <a:chOff x="0" y="0"/>
            <a:chExt cx="1723466" cy="172346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07054" y="2951245"/>
            <a:ext cx="1235402" cy="1235402"/>
            <a:chOff x="0" y="0"/>
            <a:chExt cx="1647203" cy="16472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9500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Príprava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8137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Definujte rozsah, vzdelávacie výsledky a úlohy študentov.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98451" y="3568951"/>
            <a:ext cx="480431" cy="3980755"/>
            <a:chOff x="0" y="0"/>
            <a:chExt cx="640575" cy="530767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›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96808" y="3559416"/>
            <a:ext cx="3821363" cy="3999814"/>
            <a:chOff x="0" y="0"/>
            <a:chExt cx="5095151" cy="53330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361195" y="2922651"/>
            <a:ext cx="1292600" cy="1292600"/>
            <a:chOff x="0" y="0"/>
            <a:chExt cx="1723466" cy="172346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389789" y="2951245"/>
            <a:ext cx="1235402" cy="1235402"/>
            <a:chOff x="0" y="0"/>
            <a:chExt cx="1647203" cy="16472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312245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Výzva partnera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380873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Vyberte autentickú, zvládnuteľnú reálnu potrebu.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8881186" y="3568951"/>
            <a:ext cx="480431" cy="3980755"/>
            <a:chOff x="0" y="0"/>
            <a:chExt cx="640575" cy="530767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›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79544" y="3559416"/>
            <a:ext cx="3821363" cy="3999814"/>
            <a:chOff x="0" y="0"/>
            <a:chExt cx="5095151" cy="53330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643930" y="2922651"/>
            <a:ext cx="1292600" cy="1292600"/>
            <a:chOff x="0" y="0"/>
            <a:chExt cx="1723466" cy="172346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72524" y="2951245"/>
            <a:ext cx="1235402" cy="1235402"/>
            <a:chOff x="0" y="0"/>
            <a:chExt cx="1647203" cy="164720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594980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Reflexia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663617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Premieňajte konanie na vzdelávanie prostredníctvom štruktúrovanej reflexie.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3163931" y="3568951"/>
            <a:ext cx="480431" cy="3980755"/>
            <a:chOff x="0" y="0"/>
            <a:chExt cx="640575" cy="530767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662289" y="3559416"/>
            <a:ext cx="3821363" cy="3999814"/>
            <a:chOff x="0" y="0"/>
            <a:chExt cx="5095151" cy="533308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4926666" y="2922651"/>
            <a:ext cx="1292600" cy="1292600"/>
            <a:chOff x="0" y="0"/>
            <a:chExt cx="1723466" cy="172346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955269" y="2951245"/>
            <a:ext cx="1235402" cy="1235402"/>
            <a:chOff x="0" y="0"/>
            <a:chExt cx="1647203" cy="164720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3877715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Hodnotenie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946353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Hodnoťte proces, výstup a dôkazy kompetencií.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823608" y="8098765"/>
            <a:ext cx="16650519" cy="823603"/>
            <a:chOff x="0" y="0"/>
            <a:chExt cx="22200692" cy="109813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2200688" cy="1098132"/>
            </a:xfrm>
            <a:custGeom>
              <a:avLst/>
              <a:gdLst/>
              <a:ahLst/>
              <a:cxnLst/>
              <a:rect l="l" t="t" r="r" b="b"/>
              <a:pathLst>
                <a:path w="22200688" h="1098132">
                  <a:moveTo>
                    <a:pt x="0" y="0"/>
                  </a:moveTo>
                  <a:lnTo>
                    <a:pt x="22200688" y="0"/>
                  </a:lnTo>
                  <a:lnTo>
                    <a:pt x="22200688" y="1098132"/>
                  </a:lnTo>
                  <a:lnTo>
                    <a:pt x="0" y="109813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3924" b="-34392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22200692" cy="11457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5A6B73"/>
                  </a:solidFill>
                  <a:latin typeface="Calibri"/>
                  <a:ea typeface="Calibri"/>
                  <a:cs typeface="Calibri"/>
                  <a:sym typeface="Calibri"/>
                </a:rPr>
                <a:t>Rovnaká logika môže byť adaptovaná pre podnikanie, manažment, vzdelávanie, 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5A6B73"/>
                  </a:solidFill>
                  <a:latin typeface="Calibri"/>
                  <a:ea typeface="Calibri"/>
                  <a:cs typeface="Calibri"/>
                  <a:sym typeface="Calibri"/>
                </a:rPr>
                <a:t>zdravotníctvo, inžinierstvo, spoločenské vedy a interdisciplinárne kurzy.</a:t>
              </a:r>
            </a:p>
          </p:txBody>
        </p:sp>
      </p:grpSp>
      <p:pic>
        <p:nvPicPr>
          <p:cNvPr id="55" name="ElevenLabs_2026-08-29T09_37_4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9DCFEA49-53D7-8FA4-16FB-0A6BC19828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53251" y="952918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86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KAPITOLA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Modely implementácie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Kurikulárne CSL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Servisná aktivita je súčasťou požiadaviek kurzu a hodnotenia.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Projektové CSL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riešia reálne obchodné, verejno-sektorové alebo komunitné výzvy.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Komunitné CSL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pracujú s MVO, obcami alebo miestnymi komunitami.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Zmiešané alebo virtuálne CSL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Digitálne nástroje podporujú tímovú prácu, reflexiu a zapojenie partnerov.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Uznanie orientované CSL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29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Výsledky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sú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dokumentované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prostredníctvom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odznakov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alebo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mikrocertifikátov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46" name="ElevenLabs_2026-08-29T09_38_1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6723826B-D578-9E89-9974-58D7B1407E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69525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0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DIZAJN KURZU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Navrhovanie kurzov založených na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Začnite s vzdelávacími výsledkami kurzu a cieľovými kompetenciami.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Vyberte výzvu partnera, ktorá je autentická, zvládnuteľná a eticky vhodná.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Definujte úlohy študentov, výstupy, časový harmonogram a body spätnej väzby partnerov.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Integrujte prípravu, konanie a štruktúrovanú reflexiu do toku kurzu.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Hodnoťte akademický proces aj dôkazy kompetencií vytvorených študentmi.</a:t>
              </a:r>
            </a:p>
          </p:txBody>
        </p:sp>
      </p:grpSp>
      <p:pic>
        <p:nvPicPr>
          <p:cNvPr id="51" name="ElevenLabs_2026-08-29T09_38_3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13E7FBC-0E1E-C28F-3C4D-3C6FCAF0E4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56957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0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DIZAJN KURZU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Výučbové stratégie pre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Vzdelávanie založené na problémoch a prípadové štúdie pre autentické rozhodovanie.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Projektové vzdelávanie pre interdisciplinárnu tímovú prácu a reálne výstupy.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Hranie rolí, simulácia a micro-teaching pre profesionálnu prax v bezpečných prostrediach.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Hosťujúce prednášky, terénne návštevy a panely zamestnávateľov na kontextualizáciu teórie.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Digitálne nástroje spolupráce na podporu zmiešaných alebo cezhraničných skúseností CSL.</a:t>
              </a:r>
            </a:p>
          </p:txBody>
        </p:sp>
      </p:grpSp>
      <p:pic>
        <p:nvPicPr>
          <p:cNvPr id="51" name="ElevenLabs_2026-08-29T09_38_5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55F7E8B-77AF-8EB6-BE8F-91B0B9EA2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3311" y="962114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6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PEDAGOGICKÉ JADRO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Reflexia a hodnotenie ako pedagogické jadro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Pred konaním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Očakávania, etické usmernenia, jasnosť úloh a osobné ciele.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Počas konania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Denníky, mentoring, kontrolné body, vzájomná spätná väzba a príspevky partnerov.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Po konaní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Reflexné správy, prezentácie, sebahodnotenie a debriefing.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Dôkazy vzdelávania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Výstupy, portfóliá, správy, videá, spätná väzba a mapovanie kompetencií.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Uznanie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29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Známky,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mikrocertifikáty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záznamy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Europass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alebo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digitálne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odznaky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46" name="ElevenLabs_2026-08-29T09_39_1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7123F81-ECBA-9BA6-8C95-564E84BC0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65111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PRÍKLAD KRAJINY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Rakúsko: praxou orientované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Rakúsky príklad ukazuje, ako aplikované vysokoškolské vzdelávanie prepája kurzy s reálnymi výzvami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Kontext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Aplikované vysoké školy experimentujú s modulárnym, kompetenciami orientovaným vzdelávaním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Lektori majú autonómiu, zosúladenú prostredníctvom riaditeľov programov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CSL prepája zamestnateľnosť, občiansku angažovanosť a udržateľnosť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Typické praktiky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Výzvy definované spoločnosťami v povinných kurzoch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Praktické projektové moduly prepojené s pracovnými kontextmi študentov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Kariérny deň, webináre absolventov, študentské kluby a medzinárodné buddyprograamy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Obchodné a manažmentové projekty s komponentmi udržateľnosti a reflexie</a:t>
            </a:r>
          </a:p>
        </p:txBody>
      </p:sp>
      <p:pic>
        <p:nvPicPr>
          <p:cNvPr id="54" name="ElevenLabs_2026-08-29T09_39_4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076378A-E27D-F286-27B0-E2E58B54F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6445" y="953218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29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RAKÚSKO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Použite reálne klientské zadanie ako východiskový bod pre prácu študentov.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Priraďte jasné projektové úlohy vrátane projektového manažéra a zástupcu klienta.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Štruktúrujte proces ako orientáciu, analýzu, konanie, reflexiu a prezentáciu.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reflexné denníky, vzájomné hodnotenie a rubriky sebahodnotenia.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zmiešané CSL pomocou MS Teams, Miro, fór Moodle alebo podobných nástrojov.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Prenositeľné lekcie pre pedagógov</a:t>
            </a:r>
          </a:p>
        </p:txBody>
      </p:sp>
      <p:pic>
        <p:nvPicPr>
          <p:cNvPr id="51" name="ElevenLabs_2026-08-29T09_40_1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85BAEA36-E924-75A7-BBD8-19E02D6A3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5866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6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PRÍKLAD KRAJINY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Slovenský prípad ukazuje, ako môžu kariérne centrá a projektové kancelárie podporiť integráciu CSL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Kontext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6" name="Freeform 16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0" name="Freeform 20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4" name="Freeform 24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Typické praktiky CSL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1" name="Freeform 31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39" name="Freeform 39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4" name="Freeform 44"/>
          <p:cNvSpPr/>
          <p:nvPr/>
        </p:nvSpPr>
        <p:spPr>
          <a:xfrm>
            <a:off x="15191561" y="7982093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8" y="0"/>
                </a:lnTo>
                <a:lnTo>
                  <a:pt x="41354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45" name="TextBox 4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Slovinsko: kariérny rozvoj a miestne partnerstvá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Mikrokredenciály si získavajú pozornosť v národnom kontexte vysokoškolského vzdelávania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UNM a aplikované programy prepájajú teóriu s praktickou organizačnou skúsenosťou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Kariérne centrá a projektové kancelárie sprostredkúvajú spoluprácu s externými zainteresovanými stranami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Spolupráca s miestnymi zamestnávateľmi, MVO a obecnými službami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Projekty v kurzoch manažmentu, komunikácie a kariérneho rozvoja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Aktivity zakotvené v kurikulách a formálne hodnotené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590171" y="776554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n-US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Virtuálna</a:t>
            </a:r>
            <a:r>
              <a:rPr lang="en-US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spolupráca</a:t>
            </a:r>
            <a:r>
              <a:rPr lang="en-US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a online </a:t>
            </a:r>
            <a:r>
              <a:rPr lang="en-US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reflexia</a:t>
            </a:r>
            <a:r>
              <a:rPr lang="en-US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prostredníctvom</a:t>
            </a:r>
            <a:r>
              <a:rPr lang="en-US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MS Teams </a:t>
            </a:r>
            <a:endParaRPr lang="sk-SK" dirty="0">
              <a:sym typeface="Calibri"/>
            </a:endParaRPr>
          </a:p>
          <a:p>
            <a:pPr algn="l">
              <a:lnSpc>
                <a:spcPts val="2101"/>
              </a:lnSpc>
            </a:pPr>
            <a:r>
              <a:rPr lang="en-US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 Moodle</a:t>
            </a:r>
            <a:endParaRPr lang="en-US" dirty="0"/>
          </a:p>
        </p:txBody>
      </p:sp>
      <p:pic>
        <p:nvPicPr>
          <p:cNvPr id="53" name="ElevenLabs_2026-08-29T09_40_3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F5D190A6-8477-6E37-017B-1C7AEF8194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0019" y="955213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7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SLOVINSKO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Prenositeľné lekcie pre pedagógov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Príprava a orientácia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Definujte rozsah, výzvu partnera a vzdelávacie ciele.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Spolupráca s partnerom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Identifikujte reálne organizačné alebo komunitné potreby.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Aktívna angažovanosť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Navrhujte a testujte praktické riešenia s partnerom.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Reflexia a hodnotenie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Prepojte výsledky s teóriou, tímovou prácou a kariérnym rozvojom.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Zosúlaďte s piliermi ELIX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Kariérny rozvoj, občianska angažovanosť a efektívne partnerstvá.</a:t>
            </a:r>
          </a:p>
        </p:txBody>
      </p:sp>
      <p:pic>
        <p:nvPicPr>
          <p:cNvPr id="46" name="ElevenLabs_2026-08-29T09_41_1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1FAC6DF-1377-6EE2-C9DF-C0E52D2899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10390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3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PRÍKLAD KRAJINY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Srbsko: CSL ako vznikajúca prax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Srbský prípad ukazuje postupné zavádzanie projektov orientovaných na komunitu a kariéru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Kontext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CSL nie je zatiaľ formálne zakotvené v národnej politike vysokoškolského vzdelávania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Univerzity a odborné školy integrujú projekty orientované na komunitu a kariéru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Študenti pracujú s miestnymi komunitami, malými a strednými podnikmi, MVO a verejnými inštitúciami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Typické praktiky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Kurikulárne CSL prepojené s povinnými kurzmi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Projektové CSL využívajúce interdisciplinárne riešenie problémov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Projekty monitorovania biodiverzity a ochrany prírodných zdrojov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Digitálne riešenia pre miestnych podnikateľov a organizácie</a:t>
            </a:r>
          </a:p>
        </p:txBody>
      </p:sp>
      <p:pic>
        <p:nvPicPr>
          <p:cNvPr id="54" name="ElevenLabs_2026-08-29T09_41_4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7F2504A-CD87-B06F-3E34-0AD26E1E3F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0357" y="95616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7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SRBSKO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Mapujte aktivity CSL do sylabu: príprava, angažovanosť a debriefing.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Rozvíjajte partnerstvá s komunitnými organizáciami pre zmysluplné servisné príležitosti.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flexibilné formáty: krátkodobé projekty, dlhodobé partnerstvá alebo zabudované komponenty.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Vyvažujte teóriu, praktickú skúsenosť, riadená reflexiu a analýzu prípadov.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Riešte bariéry prostredníctvom odbornej prípravy učiteľov, IKT kompetencií a jasnejších cieľov projektu.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Prenositeľné lekcie pre pedagógov</a:t>
            </a:r>
          </a:p>
        </p:txBody>
      </p:sp>
      <p:pic>
        <p:nvPicPr>
          <p:cNvPr id="51" name="ElevenLabs_2026-08-29T09_42_0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719B94E-070D-41EA-784A-92DFEB80F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93991" y="958292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PRÍKLAD KRAJINY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Slovensko: profesionálna spolupráca a zamestnateľnosť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Slovenský príklad prepája vysokoškolské vyučovanie so zamestnávateľmi, stážami a regionálnym rozvojom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Kontext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CSL je vznikajúca prax zosúladená so stratégiami inovácií a zamestnateľnosti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EUBA rozvinula spoluprácu s profesionálnou sférou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UMB a Prešovská univerzita ukazujú kurikulárne a projektové CSL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Typické praktiky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Podnikanie v praxi a podnikateľsky orientované projekty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Práca študentov so spoločnosťami, MVO a komunitnými partnermi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Aktivity kariérnych centier, veľtrhy práce a spájanie partnerov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Projekty SARIO prepájajúce univerzity so spoločnosťami</a:t>
            </a:r>
          </a:p>
        </p:txBody>
      </p:sp>
      <p:pic>
        <p:nvPicPr>
          <p:cNvPr id="54" name="ElevenLabs_2026-08-29T09_42_2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DDC45585-E427-1145-6F6E-7F6B3A8F09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0357" y="944906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06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SLOVENSKO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Prenositeľné lekcie pre pedagógov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Striedajte teoretické stretnutia s praktickými stretnutiami vedenými zástupcami spoločností alebo MVO.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Použite polročnú štruktúru PBL: definícia problému, formovanie tímu, plán, implementácia, validácia a prezentácia.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Rozvíjajte 4K: kritické myslenie, kreativitu, spoluprácu a komunikáciu.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nástroje ako Belbin, Systémové myslenie, Dizajnové myslenie a Lean Startup.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Posilňujte zamestnateľnosť prostredníctvom kariérnych centier, stáží, veľtrhov práce a inkubátorov startupov.</a:t>
              </a:r>
            </a:p>
          </p:txBody>
        </p:sp>
      </p:grpSp>
      <p:pic>
        <p:nvPicPr>
          <p:cNvPr id="51" name="ElevenLabs_2026-08-29T09_42_5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DE5A56B1-4A9B-8FC7-90CD-9C0057CA13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39887" y="96555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4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PRÍKLAD KRAJINY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Grécko: výučbová prax a komunitná angažovanosť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Grécky príklad ukazuje integráciu CSL vo vzdelávaní, jazykovom vzdelávaní a sociálnej inklúzii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Kontext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Mikrocertifikáty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sú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stále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počiatočnom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štádiu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, ale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čoraz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viac</a:t>
            </a:r>
            <a:r>
              <a:rPr lang="en-US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uznávané</a:t>
            </a:r>
            <a:endParaRPr lang="en-US" dirty="0" err="1">
              <a:solidFill>
                <a:srgbClr val="EAF6FA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CSL je vnímaná ako doplnok k zamestnateľnosti, sociálnej angažovanosti a celoživotnému vzdelávaniu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Univerzitné kurzy prepájajú teóriu, prax a komunitný príspevok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Typické praktiky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Výučbová prax na Národnej a Kapodistriovej univerzite v Aténach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Komunitné vyučovanie angličtiny a micro-teaching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Projekty vzdelávacieho dosahu, gramotnosti a medzikultúrneho dialógu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Spolupráca s MVO na podporu utečencov a migrantov</a:t>
            </a:r>
          </a:p>
        </p:txBody>
      </p:sp>
      <p:pic>
        <p:nvPicPr>
          <p:cNvPr id="54" name="ElevenLabs_2026-08-29T09_43_1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568C12E-38FA-3AB8-CC50-69D94B669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6445" y="953587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89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GRÉCKO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Prenositeľné lekcie pre pedagógov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Pripravte študentov s teóriou CSL, cieľmi projektu a etickými usmerneniami.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Použite komunitné pozorovanie na identifikáciu autentických potrieb učiacich sa alebo komunity.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Vyžadujte praktické konanie, ako je micro-teaching, návrh hodiny alebo komunitná podpora.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analýzu videa, vzájomné hodnotenie a reflexívne eseje na prehĺbenie vzdelávania.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Hodnoťte proces prostredníctvom plánov hodín, správ z pozorovania, nahrávok a reflexie.</a:t>
              </a:r>
            </a:p>
          </p:txBody>
        </p:sp>
      </p:grpSp>
      <p:pic>
        <p:nvPicPr>
          <p:cNvPr id="51" name="ElevenLabs_2026-08-29T09_43_3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3D7DEB3-70DA-5472-C89F-C093F14A0D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34997" y="956085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46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SYNTÉZA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Porovnanie naprieč krajinami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Rakúsko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Aplikované, praxou orientované kurzy s príspevkami spoločností a odborných sietí.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Slovinsko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Kariérne centrá, miestne partnerstvá a jasný štvorfázový cyklus CSL.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Srbsko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Vznikajúca komunitná a interdisciplinárna projektová práca.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Slovensko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PBL prepojené so zamestnávateľmi, podpora kariérnych centier a kariérne cesty.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Grécko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Výučbová prax, micro-teaching a inkluzívna komunitná angažovanosť.</a:t>
            </a:r>
          </a:p>
        </p:txBody>
      </p:sp>
      <p:pic>
        <p:nvPicPr>
          <p:cNvPr id="46" name="ElevenLabs_2026-08-29T09_44_0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B866B1E7-9A8D-128F-F997-E8B9F2B3E1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0893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79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1700"/>
            <a:ext cx="18479697" cy="11265778"/>
          </a:xfrm>
          <a:custGeom>
            <a:avLst/>
            <a:gdLst/>
            <a:ahLst/>
            <a:cxnLst/>
            <a:rect l="l" t="t" r="r" b="b"/>
            <a:pathLst>
              <a:path w="18479697" h="11265778">
                <a:moveTo>
                  <a:pt x="0" y="0"/>
                </a:moveTo>
                <a:lnTo>
                  <a:pt x="18479697" y="0"/>
                </a:lnTo>
                <a:lnTo>
                  <a:pt x="18479697" y="11265778"/>
                </a:lnTo>
                <a:lnTo>
                  <a:pt x="0" y="11265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7000"/>
            </a:blip>
            <a:stretch>
              <a:fillRect l="-3734" t="-17669" r="-3734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SYNTÉZA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Problémy z reálneho sveta sú použité ako východiskový bod pre vzdelávanie.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Externí partneri poskytujú autenticitu, spätnú väzbu a kariérnu relevantnosť.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pracujú aktívne, zvyčajne v tímoch, na výstupoch, ktoré majú dôležitosť presahujúcu triedu.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Reflexia je štruktúrovaná a prepojená s akademickou teóriou a kariérnym rozvojom.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Hodnotenie kombinuje proces vzdelávania, praktický výstup a dôkazy kompetencií.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Čo je spoločné naprieč príkladmi krajín?</a:t>
            </a:r>
          </a:p>
        </p:txBody>
      </p:sp>
      <p:pic>
        <p:nvPicPr>
          <p:cNvPr id="52" name="ElevenLabs_2026-08-29T09_44_2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1A02023D-920A-2A40-3071-E80073E84A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64494" y="963589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9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SYNTÉZA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Čo sa líši naprieč príkladmi krajín?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Úroveň inštitucionalizácie: od vznikajúcej praxe po zavedené modely kurzov.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Dominantní partneri: spoločnosti, MVO, obce, školy alebo komunitné organizácie.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Hlavné sektory: obchod, manažment, vzdelávanie, sociálna práca, životné prostredie alebo digitálne inovácie.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Použitie digitálnych nástrojov a virtuálnych formátov CSL.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Stupeň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formálneho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uznania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prostredníctvom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mikrocertifikátov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odznakov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alebo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hodnotiacich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rámcov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</p:txBody>
        </p:sp>
      </p:grpSp>
      <p:pic>
        <p:nvPicPr>
          <p:cNvPr id="51" name="ElevenLabs_2026-08-29T09_44_5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B51F533C-B724-E3EC-1B6A-5321FD77C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5866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06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KAPITOLA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Praktické dizajnové princípy pre pedagógov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Stručný kontrolný zoznam pre prenos Kapitoly 3 do pedagogickej praxe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8138427" cy="2027739"/>
            <a:chOff x="0" y="0"/>
            <a:chExt cx="10851236" cy="27036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0686" y="35437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9128" y="372222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90373" y="2882608"/>
            <a:ext cx="6678054" cy="2008680"/>
            <a:chOff x="0" y="0"/>
            <a:chExt cx="8904072" cy="26782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Začnite malým: zabudujte jednu zmysluplnú aktivitu CSL do existujúceho kurzu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45235" y="2873083"/>
            <a:ext cx="8138427" cy="2027739"/>
            <a:chOff x="0" y="0"/>
            <a:chExt cx="10851236" cy="27036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848" y="3543786"/>
            <a:ext cx="686333" cy="686333"/>
            <a:chOff x="0" y="0"/>
            <a:chExt cx="915111" cy="9151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80289" y="3722227"/>
            <a:ext cx="329441" cy="329441"/>
            <a:chOff x="0" y="0"/>
            <a:chExt cx="439255" cy="439255"/>
          </a:xfrm>
        </p:grpSpPr>
        <p:sp>
          <p:nvSpPr>
            <p:cNvPr id="23" name="Freeform 2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521534" y="2882608"/>
            <a:ext cx="6678054" cy="2008680"/>
            <a:chOff x="0" y="0"/>
            <a:chExt cx="8904072" cy="26782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Vyberte reálnu potrebu partnera, ktorá zodpovedá vzdelávacím výsledkom kurzu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5128841"/>
            <a:ext cx="8138427" cy="2027739"/>
            <a:chOff x="0" y="0"/>
            <a:chExt cx="10851236" cy="27036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0686" y="5799544"/>
            <a:ext cx="686333" cy="686333"/>
            <a:chOff x="0" y="0"/>
            <a:chExt cx="915111" cy="9151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9128" y="5977985"/>
            <a:ext cx="329441" cy="329441"/>
            <a:chOff x="0" y="0"/>
            <a:chExt cx="439255" cy="439255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990373" y="5138366"/>
            <a:ext cx="6678054" cy="2008680"/>
            <a:chOff x="0" y="0"/>
            <a:chExt cx="8904072" cy="26782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Pripravte študentov a partnerov pred začatím angažovanosti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45235" y="5128841"/>
            <a:ext cx="8138427" cy="2027739"/>
            <a:chOff x="0" y="0"/>
            <a:chExt cx="10851236" cy="27036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601848" y="5799544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80289" y="5977985"/>
            <a:ext cx="329441" cy="329441"/>
            <a:chOff x="0" y="0"/>
            <a:chExt cx="439255" cy="439255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521534" y="5138366"/>
            <a:ext cx="6678054" cy="2008680"/>
            <a:chOff x="0" y="0"/>
            <a:chExt cx="8904072" cy="267824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Urobte reflexiu povinnou, riadenou a prepojenou s kariérnymi kompetenciami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7384599"/>
            <a:ext cx="8138427" cy="2027739"/>
            <a:chOff x="0" y="0"/>
            <a:chExt cx="10851236" cy="27036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70686" y="8055302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49128" y="8233743"/>
            <a:ext cx="329441" cy="329441"/>
            <a:chOff x="0" y="0"/>
            <a:chExt cx="439255" cy="439255"/>
          </a:xfrm>
        </p:grpSpPr>
        <p:sp>
          <p:nvSpPr>
            <p:cNvPr id="50" name="Freeform 5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990373" y="7394124"/>
            <a:ext cx="6678054" cy="2008680"/>
            <a:chOff x="0" y="0"/>
            <a:chExt cx="8904072" cy="267824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Hodnoťte dôkazy: proces, produkt, reflexiu, tímovú prácu a spätnú väzbu partnerov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345235" y="7384599"/>
            <a:ext cx="8138427" cy="2027739"/>
            <a:chOff x="0" y="0"/>
            <a:chExt cx="10851236" cy="270365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01848" y="8055302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780289" y="8233743"/>
            <a:ext cx="329441" cy="329441"/>
            <a:chOff x="0" y="0"/>
            <a:chExt cx="439255" cy="439255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521534" y="7394124"/>
            <a:ext cx="6678054" cy="2008680"/>
            <a:chOff x="0" y="0"/>
            <a:chExt cx="8904072" cy="26782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Zlepšujte model po každom cykle pomocou spätnej väzby od študentov a partnerov</a:t>
              </a:r>
            </a:p>
          </p:txBody>
        </p:sp>
      </p:grpSp>
      <p:pic>
        <p:nvPicPr>
          <p:cNvPr id="63" name="ElevenLabs_2026-08-29T09_45_1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A4FFF3F-C633-EBBE-D618-CBC0C44BA9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1234" y="961721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66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Kľúčová správa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CSL nie je dodatočná aktivita; je to pedagogická dizajnová logika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Prepája kurikulum, externých partnerov a reálne výzvy.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Transformuje aktivity študentov na vzdelávanie prostredníctvom štruktúrovanej reflexie.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Podporuje zamestnateľnosť, občiansku angažovanosť a celoživotné vzdelávanie.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Môže byť adaptovaná naprieč krajinami, disciplínami a inštitucionálnymi kontextmi.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Úlohou pedagóga je navrhovať, facilitovať, hodnotiť a neustále zlepšovať vzdelávaciu skúsenosť.</a:t>
              </a:r>
            </a:p>
          </p:txBody>
        </p:sp>
      </p:grpSp>
      <p:pic>
        <p:nvPicPr>
          <p:cNvPr id="58" name="ElevenLabs_2026-08-29T09_45_4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5CC2E36-044E-07D2-4DB2-A855C6A17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5959" y="969475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86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ĎAKUJEME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Za preskúmanie kariérneho servisného vzdelávania s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534821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d4ab4f-a6b3-49f0-b47b-0e86cf58778e" xsi:nil="true"/>
    <lcf76f155ced4ddcb4097134ff3c332f xmlns="e28b12ac-21d8-40bb-8ddf-19e0cb60c24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ED547B827E82449F0185075410805A" ma:contentTypeVersion="12" ma:contentTypeDescription="Umožňuje vytvoriť nový dokument." ma:contentTypeScope="" ma:versionID="752ac81ca61f75abd43769648749e454">
  <xsd:schema xmlns:xsd="http://www.w3.org/2001/XMLSchema" xmlns:xs="http://www.w3.org/2001/XMLSchema" xmlns:p="http://schemas.microsoft.com/office/2006/metadata/properties" xmlns:ns2="e28b12ac-21d8-40bb-8ddf-19e0cb60c240" xmlns:ns3="2ed4ab4f-a6b3-49f0-b47b-0e86cf58778e" targetNamespace="http://schemas.microsoft.com/office/2006/metadata/properties" ma:root="true" ma:fieldsID="5325d6e9f2e5e2cd781b4d0363968635" ns2:_="" ns3:_="">
    <xsd:import namespace="e28b12ac-21d8-40bb-8ddf-19e0cb60c240"/>
    <xsd:import namespace="2ed4ab4f-a6b3-49f0-b47b-0e86cf5877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b12ac-21d8-40bb-8ddf-19e0cb60c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a" ma:readOnly="false" ma:fieldId="{5cf76f15-5ced-4ddc-b409-7134ff3c332f}" ma:taxonomyMulti="true" ma:sspId="480e04d6-efa1-4760-b774-2c19c18b2d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4ab4f-a6b3-49f0-b47b-0e86cf58778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6729316-95fa-44f8-af2f-3e115dd5d9c6}" ma:internalName="TaxCatchAll" ma:showField="CatchAllData" ma:web="2ed4ab4f-a6b3-49f0-b47b-0e86cf5877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D0BD52-8FEA-471D-A81A-34F2C12085A2}">
  <ds:schemaRefs>
    <ds:schemaRef ds:uri="http://schemas.microsoft.com/office/2006/metadata/properties"/>
    <ds:schemaRef ds:uri="http://schemas.microsoft.com/office/infopath/2007/PartnerControls"/>
    <ds:schemaRef ds:uri="2ed4ab4f-a6b3-49f0-b47b-0e86cf58778e"/>
    <ds:schemaRef ds:uri="e28b12ac-21d8-40bb-8ddf-19e0cb60c240"/>
  </ds:schemaRefs>
</ds:datastoreItem>
</file>

<file path=customXml/itemProps2.xml><?xml version="1.0" encoding="utf-8"?>
<ds:datastoreItem xmlns:ds="http://schemas.openxmlformats.org/officeDocument/2006/customXml" ds:itemID="{62797EFA-AC12-4A84-A303-89131F29CF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BCE5F-F689-467C-A636-6E83FDBFA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8b12ac-21d8-40bb-8ddf-19e0cb60c240"/>
    <ds:schemaRef ds:uri="2ed4ab4f-a6b3-49f0-b47b-0e86cf5877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1726</Words>
  <Application>Microsoft Office PowerPoint</Application>
  <PresentationFormat>Vlastná</PresentationFormat>
  <Paragraphs>298</Paragraphs>
  <Slides>24</Slides>
  <Notes>24</Notes>
  <HiddenSlides>0</HiddenSlides>
  <MMClips>22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5" baseType="lpstr"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toolkit_3</dc:title>
  <cp:lastModifiedBy>Michal Jankovič | OF EU v Bratislave</cp:lastModifiedBy>
  <cp:revision>20</cp:revision>
  <dcterms:created xsi:type="dcterms:W3CDTF">2006-08-16T00:00:00Z</dcterms:created>
  <dcterms:modified xsi:type="dcterms:W3CDTF">2026-09-02T12:17:55Z</dcterms:modified>
  <dc:identifier>DAHTZQ0g0lY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0x0101009DED547B827E82449F0185075410805A</vt:lpwstr>
  </property>
  <property fmtid="{D5CDD505-2E9C-101B-9397-08002B2CF9AE}" pid="3" name="MediaServiceImageTags">
    <vt:lpwstr/>
  </property>
</Properties>
</file>