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rchivo Black" panose="020B0604020202020204" charset="0"/>
      <p:regular r:id="rId19"/>
    </p:embeddedFont>
    <p:embeddedFont>
      <p:font typeface="Calibri (MS)" panose="020B0604020202020204" charset="0"/>
      <p:regular r:id="rId20"/>
    </p:embeddedFont>
    <p:embeddedFont>
      <p:font typeface="Calibri (MS) Bold" panose="020B0604020202020204" charset="0"/>
      <p:regular r:id="rId21"/>
    </p:embeddedFont>
    <p:embeddedFont>
      <p:font typeface="Calibri (MS) Italics" panose="020B0604020202020204" charset="0"/>
      <p:regular r:id="rId22"/>
    </p:embeddedFont>
    <p:embeddedFont>
      <p:font typeface="Montserrat" panose="00000500000000000000" pitchFamily="2" charset="0"/>
      <p:regular r:id="rId23"/>
      <p:bold r:id="rId24"/>
      <p:italic r:id="rId25"/>
      <p:boldItalic r:id="rId26"/>
    </p:embeddedFont>
    <p:embeddedFont>
      <p:font typeface="Montserrat Bold" panose="00000800000000000000" pitchFamily="2" charset="0"/>
      <p:regular r:id="rId27"/>
      <p:bold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08-31T05:57:20.848"/>
    <p1510:client id="{DBEEBED8-F4EE-7F1D-4292-92CE33E33E38}" v="9" dt="2026-09-01T10:35:38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0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2387" b="-562386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3"/>
              </a:lnSpc>
            </a:pPr>
            <a:r>
              <a:rPr lang="el-GR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Αξιολόγηση και αποτίμηση της ενσωμάτωσης της CSL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538" b="-421537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l-GR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Μέτρηση της μάθησης, της ανάπτυξης ικανοτήτων και της θεσμικής βελτίωσης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404" b="-237404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l-GR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Τι εξηγεί αυτό το κεφάλαιο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η αξιολόγηση της CSL αποτυπώνει την ακαδημαϊκή επίδοση.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αποτυπώνει τις επαγγελματικές ικανότητες και την απασχολησιμότητα.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αντανακλά την ενεργό πολιτειότητα και την κοινωνική ευθύνη.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αποτυπώνει τον αντίκτυπο στους εταίρους και το όφελος για την κοινότητα.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533" b="-232533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l-GR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Γιατί έχει σημασία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αξιολόγηση πρέπει να αποτυπώνει γνώση, δράση, αναστοχασμό και αντίκτυπο.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Πρέπει να τροφοδοτεί τη συνεχή βελτίωση σε επίπεδο μαθήματος και ιδρύματος.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Γιατί η αξιολόγηση έχει σημασία στη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CSL έχει διπλό σκοπό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αξιολόγηση πρέπει να αποτυπώνει γνώση, δράση, αναστοχασμό και αντίκτυπο.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Πρέπει να ενισχύει τη μάθηση και την ακαδημαϊκή επίδοση των φοιτητών.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Πρέπει να αναπτύσσει επαγγελματικές ικανότητες και δεξιότητες απασχολησιμότητας.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Πρέπει να συμβάλλει στις ανάγκες της κοινότητας ή των εταίρων.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Πρέπει να περιλαμβάνει ενεργό πολιτειότητα και κοινωνική ευθύνη.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Πρέπει να τροφοδοτεί τη συνεχή βελτίωση σε επίπεδο μαθήματος και ιδρύματος.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24734" cy="10438909"/>
          </a:xfrm>
          <a:custGeom>
            <a:avLst/>
            <a:gdLst/>
            <a:ahLst/>
            <a:cxnLst/>
            <a:rect l="l" t="t" r="r" b="b"/>
            <a:pathLst>
              <a:path w="18224734" h="10438909">
                <a:moveTo>
                  <a:pt x="0" y="0"/>
                </a:moveTo>
                <a:lnTo>
                  <a:pt x="18224734" y="0"/>
                </a:lnTo>
                <a:lnTo>
                  <a:pt x="18224734" y="10438909"/>
                </a:lnTo>
                <a:lnTo>
                  <a:pt x="0" y="10438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l="-1222" t="-19236" r="-1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3559416"/>
            <a:ext cx="5248951" cy="3999814"/>
            <a:chOff x="0" y="0"/>
            <a:chExt cx="6998602" cy="5333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98589" cy="5333111"/>
            </a:xfrm>
            <a:custGeom>
              <a:avLst/>
              <a:gdLst/>
              <a:ahLst/>
              <a:cxnLst/>
              <a:rect l="l" t="t" r="r" b="b"/>
              <a:pathLst>
                <a:path w="6998589" h="5333111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6814693" y="0"/>
                  </a:lnTo>
                  <a:cubicBezTo>
                    <a:pt x="6916293" y="0"/>
                    <a:pt x="6998589" y="82296"/>
                    <a:pt x="6998589" y="183896"/>
                  </a:cubicBezTo>
                  <a:lnTo>
                    <a:pt x="6998589" y="5149215"/>
                  </a:lnTo>
                  <a:cubicBezTo>
                    <a:pt x="6998589" y="5250815"/>
                    <a:pt x="6916293" y="5333111"/>
                    <a:pt x="6814693" y="5333111"/>
                  </a:cubicBezTo>
                  <a:lnTo>
                    <a:pt x="183896" y="5333111"/>
                  </a:lnTo>
                  <a:cubicBezTo>
                    <a:pt x="82296" y="5333111"/>
                    <a:pt x="0" y="5250815"/>
                    <a:pt x="0" y="514921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2792244" y="2922651"/>
            <a:ext cx="1292600" cy="1292600"/>
            <a:chOff x="0" y="0"/>
            <a:chExt cx="1723466" cy="1723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2820838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26029" y="3568951"/>
            <a:ext cx="480431" cy="3980755"/>
            <a:chOff x="0" y="0"/>
            <a:chExt cx="640575" cy="53076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13088" r="-1013087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l-GR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24387" y="3559416"/>
            <a:ext cx="5248951" cy="3999814"/>
            <a:chOff x="0" y="0"/>
            <a:chExt cx="6998602" cy="533308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98589" cy="5333111"/>
            </a:xfrm>
            <a:custGeom>
              <a:avLst/>
              <a:gdLst/>
              <a:ahLst/>
              <a:cxnLst/>
              <a:rect l="l" t="t" r="r" b="b"/>
              <a:pathLst>
                <a:path w="6998589" h="5333111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6814693" y="0"/>
                  </a:lnTo>
                  <a:cubicBezTo>
                    <a:pt x="6916293" y="0"/>
                    <a:pt x="6998589" y="82296"/>
                    <a:pt x="6998589" y="183896"/>
                  </a:cubicBezTo>
                  <a:lnTo>
                    <a:pt x="6998589" y="5149215"/>
                  </a:lnTo>
                  <a:cubicBezTo>
                    <a:pt x="6998589" y="5250815"/>
                    <a:pt x="6916293" y="5333111"/>
                    <a:pt x="6814693" y="5333111"/>
                  </a:cubicBezTo>
                  <a:lnTo>
                    <a:pt x="183896" y="5333111"/>
                  </a:lnTo>
                  <a:cubicBezTo>
                    <a:pt x="82296" y="5333111"/>
                    <a:pt x="0" y="5250815"/>
                    <a:pt x="0" y="514921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8502558" y="2922651"/>
            <a:ext cx="1292600" cy="1292600"/>
            <a:chOff x="0" y="0"/>
            <a:chExt cx="1723466" cy="172346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36353" y="3568951"/>
            <a:ext cx="480431" cy="3980755"/>
            <a:chOff x="0" y="0"/>
            <a:chExt cx="640575" cy="53076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13088" r="-1013087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l-GR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34710" y="3559416"/>
            <a:ext cx="5248951" cy="3999814"/>
            <a:chOff x="0" y="0"/>
            <a:chExt cx="6998602" cy="533308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998589" cy="5333111"/>
            </a:xfrm>
            <a:custGeom>
              <a:avLst/>
              <a:gdLst/>
              <a:ahLst/>
              <a:cxnLst/>
              <a:rect l="l" t="t" r="r" b="b"/>
              <a:pathLst>
                <a:path w="6998589" h="5333111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6814693" y="0"/>
                  </a:lnTo>
                  <a:cubicBezTo>
                    <a:pt x="6916293" y="0"/>
                    <a:pt x="6998589" y="82296"/>
                    <a:pt x="6998589" y="183896"/>
                  </a:cubicBezTo>
                  <a:lnTo>
                    <a:pt x="6998589" y="5149215"/>
                  </a:lnTo>
                  <a:cubicBezTo>
                    <a:pt x="6998589" y="5250815"/>
                    <a:pt x="6916293" y="5333111"/>
                    <a:pt x="6814693" y="5333111"/>
                  </a:cubicBezTo>
                  <a:lnTo>
                    <a:pt x="183896" y="5333111"/>
                  </a:lnTo>
                  <a:cubicBezTo>
                    <a:pt x="82296" y="5333111"/>
                    <a:pt x="0" y="5250815"/>
                    <a:pt x="0" y="514921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4212881" y="2922651"/>
            <a:ext cx="1292600" cy="1292600"/>
            <a:chOff x="0" y="0"/>
            <a:chExt cx="1723466" cy="172346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4241475" y="2951245"/>
            <a:ext cx="1235402" cy="1235402"/>
            <a:chOff x="0" y="0"/>
            <a:chExt cx="1647203" cy="164720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00688" cy="1098138"/>
            </a:xfrm>
            <a:custGeom>
              <a:avLst/>
              <a:gdLst/>
              <a:ahLst/>
              <a:cxnLst/>
              <a:rect l="l" t="t" r="r" b="b"/>
              <a:pathLst>
                <a:path w="22200688" h="1098138">
                  <a:moveTo>
                    <a:pt x="0" y="0"/>
                  </a:moveTo>
                  <a:lnTo>
                    <a:pt x="22200688" y="0"/>
                  </a:lnTo>
                  <a:lnTo>
                    <a:pt x="22200688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3922" b="-34392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22200692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1"/>
                </a:lnSpc>
              </a:pPr>
              <a:r>
                <a:rPr lang="el-GR" sz="195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Μια απλή δομή αξιολόγησης σε επίπεδο μαθήματος: αξιολογήστε τις προσδοκίες, παρακολουθήστε τη συμμετοχή και, στη συνέχεια, αποτιμήστε τα αποτελέσματα και τον αναστοχασμό.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Τρεις φάσεις αξιολόγησης της CSL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29500" y="4491723"/>
            <a:ext cx="4818078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Πριν από τη CSL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98137" y="5717600"/>
            <a:ext cx="4680814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Αξιολόγηση προσδοκιών, κινήτρων και αρχικών ικανοτήτων.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39823" y="4491723"/>
            <a:ext cx="4818078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Κατά τη CSL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808451" y="5717600"/>
            <a:ext cx="4680814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Παρακολούθηση συμμετοχής, προόδου και μάθησης μέσα από τη δράση.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450137" y="4491723"/>
            <a:ext cx="4818078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Μετά τη CSL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518774" y="5717600"/>
            <a:ext cx="4680814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Αποτίμηση αποτελεσμάτων, αναστοχασμού και τεκμηρίων ικανοτήτων.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ΦΑΣΗ 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Αξιολόγηση πριν από τη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Καθορισμός του σημείου εκκίνησης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αρχική αξιολόγηση κάνει ορατή την πρόοδο αργότερα.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Εντοπίστε τις αρχικές προσδοκίες και τα κίνητρα των φοιτητών.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Χαρτογραφήστε τις υπάρχουσες ικανότητες και τις αναπτυξιακές ανάγκες.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Αποσαφηνίστε τους προσωπικούς μαθησιακούς και επαγγελματικούς στόχους.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Συζητήστε τις δεοντολογικές οδηγίες, τους ρόλους και τις προσδοκίες των εταίρων.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σύντομα ερωτηματολόγια, ρουμπρίκες αυτοαξιολόγησης ή αρχικούς αναστοχασμούς.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ΦΑΣΗ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Αξιολόγηση κατά τη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Παρακολούθηση της διαδικασίας, της συμμετοχής και της μάθησης μέσα από τη δράση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διαμορφωτική αξιολόγηση προλαμβάνει προβλήματα και στηρίζει τη μάθηση την ώρα της δράσης.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ημερολόγια, αρχεία προόδου και σημεία ελέγχου καθοδήγησης.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Ελέγξτε τα παραδοτέα του έργου στα συμφωνημένα ορόσημα.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Συμπεριλάβετε αξιολόγηση από ομοτίμους για την ομαδική εργασία και τη συμβολή.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Ζητήστε από τους εταίρους διαμορφωτική ανατροφοδότηση κατά τη διάρκεια του έργου.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wi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Στηρίξτε τους φοιτητές να προσαρμόζουν τα σχέδιά τους όταν αλλάζουν οι συνθήκες.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ΦΑΣΗ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Αξιολόγηση μετά τη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Αποτίμηση αποτελεσμάτων, αναστοχασμού και τεκμηρίων ικανοτήτων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τελική αξιολόγηση πρέπει να συνδέει το ακαδημαϊκό περιεχόμενο με πρακτικά και επαγγελματικά αποτελέσματα.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εργασίες, παρουσιάσεις, αναστοχαστικά δοκίμια και portfolios.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Αποτιμήστε την πρακτική αξία του τελικού αποτελέσματος για τον εταίρο.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Ζητήστε από τους φοιτητές να εξηγήσουν πώς εφάρμοσαν τις ακαδημαϊκές έννοιες.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ca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ρουμπρίκες για ομαδικότητα, επικοινωνία, επίλυση προβλημάτων και δεοντολογική επίγνωση.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Συμπεριλάβετε αυτοαξιολόγηση και ανατροφοδότηση εταίρων ως συμπληρωματικά τεκμήρια.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Αξιολόγηση της επαγγελματικής ετοιμότητας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Δεξιότητες απασχολησιμότητας που αναπτύσσονται μέσω της CSL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αξιολόγηση της επαγγελματικής ετοιμότητας βοηθά τους φοιτητές να διατυπώνουν τις μεταβιβάσιμες ικανότητές τους.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2292363" y="2931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Επικοινωνία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92363" y="338826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Επαγγελματική αλληλεπίδραση με εταίρους και συναδέλφους.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1" name="Freeform 3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sp>
        <p:nvSpPr>
          <p:cNvPr id="32" name="TextBox 32"/>
          <p:cNvSpPr txBox="1"/>
          <p:nvPr/>
        </p:nvSpPr>
        <p:spPr>
          <a:xfrm>
            <a:off x="2292363" y="4111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Συνεργασία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92363" y="4568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Ομαδική εργασία, κατανομή ρόλων και υπευθυνότητα.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39" name="Freeform 39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sp>
        <p:nvSpPr>
          <p:cNvPr id="40" name="TextBox 40"/>
          <p:cNvSpPr txBox="1"/>
          <p:nvPr/>
        </p:nvSpPr>
        <p:spPr>
          <a:xfrm>
            <a:off x="2292363" y="5292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Επίλυση προβλημάτων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92363" y="5749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Ανάλυση πραγματικών προκλήσεων και σχεδιασμός λύσεων.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bulb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2292363" y="6472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Επιχειρηματικότητα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292363" y="6929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Πρωτοβουλία, δημιουργικότητα και δημιουργία αξίας.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5" name="Freeform 55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sp>
        <p:nvSpPr>
          <p:cNvPr id="56" name="TextBox 56"/>
          <p:cNvSpPr txBox="1"/>
          <p:nvPr/>
        </p:nvSpPr>
        <p:spPr>
          <a:xfrm>
            <a:off x="2292363" y="7653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Δεοντολογική επίγνωση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292363" y="8110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Υπεύθυνη συνεργασία με κοινότητες και ενδιαφερόμενους φορείς.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Μέθοδοι ανατροφοδότησης από φοιτητές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Ακούγοντας την εμπειρία των φοιτητών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ανατροφοδότηση των φοιτητών είναι ταυτόχρονα δεδομένο αξιολόγησης και εργαλείο αναστοχασμού.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Σύντομες έρευνες μπορούν να μετρήσουν την αντιληπτή μάθηση, την ανάπτυξη δεξιοτήτων και τα κίνητρα.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ανοιχτές ερωτήσεις αναδεικνύουν τι βρήκαν οι φοιτητές ουσιαστικό ή δύσκολο.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ομάδες εστίασης προσφέρουν βαθύτερη ποιοτική κατανόηση.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ανάλυση των αναστοχασμών βοηθά στον εντοπισμό μοτίβων μάθησης και δυσκολιών.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ανατροφοδότηση πρέπει να αξιοποιείται για τη βελτίωση του επόμενου κύκλου CSL.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Θεσμική αξιολόγηση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Συνεχής βελτίωση πέρα από ένα μάθημα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θεσμική αξιολόγηση κάνει τη CSL βιώσιμη και επεκτάσιμη.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uilding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αν η CSL στηρίζει τη στρατηγική του ιδρύματος και τη διασφάλιση ποιότητας.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Παρακολουθήστε τον αριθμό και την ποιότητα των συνεργασιών.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Εξετάστε την υποστήριξη, τον φόρτο εργασίας και τις ανάγκες κατάρτισης του διδακτικού προσωπικού.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Αναλύστε τα αποτελέσματα των φοιτητών σε όλα τα μαθήματα και τα προγράμματα.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l-GR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ετήσιες εκθέσεις για να εντοπίσετε καλές πρακτικές και προτεραιότητες βελτίωσης.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3608" y="2951245"/>
            <a:ext cx="4584725" cy="823608"/>
            <a:chOff x="0" y="0"/>
            <a:chExt cx="6112967" cy="10981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13018" cy="1098169"/>
            </a:xfrm>
            <a:custGeom>
              <a:avLst/>
              <a:gdLst/>
              <a:ahLst/>
              <a:cxnLst/>
              <a:rect l="l" t="t" r="r" b="b"/>
              <a:pathLst>
                <a:path w="611301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6021451" y="0"/>
                  </a:lnTo>
                  <a:cubicBezTo>
                    <a:pt x="6071997" y="0"/>
                    <a:pt x="6113018" y="41021"/>
                    <a:pt x="6113018" y="91567"/>
                  </a:cubicBezTo>
                  <a:lnTo>
                    <a:pt x="6113018" y="1006602"/>
                  </a:lnTo>
                  <a:cubicBezTo>
                    <a:pt x="6113018" y="1057148"/>
                    <a:pt x="6071997" y="1098169"/>
                    <a:pt x="602145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88324" y="2951245"/>
            <a:ext cx="4255284" cy="823608"/>
            <a:chOff x="0" y="0"/>
            <a:chExt cx="5673712" cy="10981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3713" cy="1098138"/>
            </a:xfrm>
            <a:custGeom>
              <a:avLst/>
              <a:gdLst/>
              <a:ahLst/>
              <a:cxnLst/>
              <a:rect l="l" t="t" r="r" b="b"/>
              <a:pathLst>
                <a:path w="5673713" h="1098138">
                  <a:moveTo>
                    <a:pt x="0" y="0"/>
                  </a:moveTo>
                  <a:lnTo>
                    <a:pt x="5673713" y="0"/>
                  </a:lnTo>
                  <a:lnTo>
                    <a:pt x="5673713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2" b="-50672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67371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Εργαλείο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490686" y="2951245"/>
            <a:ext cx="5909358" cy="823608"/>
            <a:chOff x="0" y="0"/>
            <a:chExt cx="7879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879207" cy="1098169"/>
            </a:xfrm>
            <a:custGeom>
              <a:avLst/>
              <a:gdLst/>
              <a:ahLst/>
              <a:cxnLst/>
              <a:rect l="l" t="t" r="r" b="b"/>
              <a:pathLst>
                <a:path w="7879207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7787640" y="0"/>
                  </a:lnTo>
                  <a:cubicBezTo>
                    <a:pt x="7838186" y="0"/>
                    <a:pt x="7879207" y="41021"/>
                    <a:pt x="7879207" y="91567"/>
                  </a:cubicBezTo>
                  <a:lnTo>
                    <a:pt x="7879207" y="1006602"/>
                  </a:lnTo>
                  <a:cubicBezTo>
                    <a:pt x="7879207" y="1057148"/>
                    <a:pt x="7838186" y="1098169"/>
                    <a:pt x="7787640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5655412" y="2951245"/>
            <a:ext cx="5579916" cy="823608"/>
            <a:chOff x="0" y="0"/>
            <a:chExt cx="7439889" cy="10981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39885" cy="1098138"/>
            </a:xfrm>
            <a:custGeom>
              <a:avLst/>
              <a:gdLst/>
              <a:ahLst/>
              <a:cxnLst/>
              <a:rect l="l" t="t" r="r" b="b"/>
              <a:pathLst>
                <a:path w="7439885" h="1098138">
                  <a:moveTo>
                    <a:pt x="0" y="0"/>
                  </a:moveTo>
                  <a:lnTo>
                    <a:pt x="7439885" y="0"/>
                  </a:lnTo>
                  <a:lnTo>
                    <a:pt x="7439885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2010" b="-8201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439889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Τι αποτυπώνει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82407" y="2951245"/>
            <a:ext cx="5909358" cy="823608"/>
            <a:chOff x="0" y="0"/>
            <a:chExt cx="7879144" cy="10981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79207" cy="1098169"/>
            </a:xfrm>
            <a:custGeom>
              <a:avLst/>
              <a:gdLst/>
              <a:ahLst/>
              <a:cxnLst/>
              <a:rect l="l" t="t" r="r" b="b"/>
              <a:pathLst>
                <a:path w="7879207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7787640" y="0"/>
                  </a:lnTo>
                  <a:cubicBezTo>
                    <a:pt x="7838186" y="0"/>
                    <a:pt x="7879207" y="41021"/>
                    <a:pt x="7879207" y="91567"/>
                  </a:cubicBezTo>
                  <a:lnTo>
                    <a:pt x="7879207" y="1006602"/>
                  </a:lnTo>
                  <a:cubicBezTo>
                    <a:pt x="7879207" y="1057148"/>
                    <a:pt x="7838186" y="1098169"/>
                    <a:pt x="7787640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647122" y="2951245"/>
            <a:ext cx="5579916" cy="823608"/>
            <a:chOff x="0" y="0"/>
            <a:chExt cx="7439889" cy="109814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39885" cy="1098138"/>
            </a:xfrm>
            <a:custGeom>
              <a:avLst/>
              <a:gdLst/>
              <a:ahLst/>
              <a:cxnLst/>
              <a:rect l="l" t="t" r="r" b="b"/>
              <a:pathLst>
                <a:path w="7439885" h="1098138">
                  <a:moveTo>
                    <a:pt x="0" y="0"/>
                  </a:moveTo>
                  <a:lnTo>
                    <a:pt x="7439885" y="0"/>
                  </a:lnTo>
                  <a:lnTo>
                    <a:pt x="7439885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2010" b="-82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7439889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Τυπική χρήση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4073" y="3875132"/>
            <a:ext cx="4603794" cy="1117206"/>
            <a:chOff x="0" y="0"/>
            <a:chExt cx="6138393" cy="14896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988324" y="3884666"/>
            <a:ext cx="4255284" cy="1098137"/>
            <a:chOff x="0" y="0"/>
            <a:chExt cx="5673712" cy="14641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504" b="-25504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Ρουμπρίκα ικανοτήτων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481161" y="3875132"/>
            <a:ext cx="5928417" cy="1117206"/>
            <a:chOff x="0" y="0"/>
            <a:chExt cx="7904556" cy="148960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5655412" y="3884666"/>
            <a:ext cx="5579916" cy="1098137"/>
            <a:chOff x="0" y="0"/>
            <a:chExt cx="7439889" cy="146418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Τεκμήρια δεξιοτήτων και επίδοσης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472872" y="3875132"/>
            <a:ext cx="5928417" cy="1117206"/>
            <a:chOff x="0" y="0"/>
            <a:chExt cx="7904556" cy="148960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1647122" y="3884666"/>
            <a:ext cx="5579916" cy="1098137"/>
            <a:chOff x="0" y="0"/>
            <a:chExt cx="7439889" cy="14641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Αξιολόγηση πριν, κατά και μετά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14073" y="5083083"/>
            <a:ext cx="4603794" cy="1117206"/>
            <a:chOff x="0" y="0"/>
            <a:chExt cx="6138393" cy="148960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988324" y="5092617"/>
            <a:ext cx="4255284" cy="1098137"/>
            <a:chOff x="0" y="0"/>
            <a:chExt cx="5673712" cy="146418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504" b="-25504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Αναστοχαστικό ημερολόγιο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81161" y="5083083"/>
            <a:ext cx="5928417" cy="1117206"/>
            <a:chOff x="0" y="0"/>
            <a:chExt cx="7904556" cy="148960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5655412" y="5092617"/>
            <a:ext cx="5579916" cy="1098137"/>
            <a:chOff x="0" y="0"/>
            <a:chExt cx="7439889" cy="146418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Μαθησιακή διαδικασία και αυτογνωσία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472872" y="5083083"/>
            <a:ext cx="5928417" cy="1117206"/>
            <a:chOff x="0" y="0"/>
            <a:chExt cx="7904556" cy="148960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1647122" y="5092617"/>
            <a:ext cx="5579916" cy="1098137"/>
            <a:chOff x="0" y="0"/>
            <a:chExt cx="7439889" cy="146418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Κατά και μετά τη CSL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14073" y="6291034"/>
            <a:ext cx="4603794" cy="1117206"/>
            <a:chOff x="0" y="0"/>
            <a:chExt cx="6138393" cy="148960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988324" y="6300568"/>
            <a:ext cx="4255284" cy="1098137"/>
            <a:chOff x="0" y="0"/>
            <a:chExt cx="5673712" cy="146418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504" b="-25504"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Έντυπο ανατροφοδότησης εταίρου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481161" y="6291034"/>
            <a:ext cx="5928417" cy="1117206"/>
            <a:chOff x="0" y="0"/>
            <a:chExt cx="7904556" cy="148960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7" name="Group 57"/>
          <p:cNvGrpSpPr/>
          <p:nvPr/>
        </p:nvGrpSpPr>
        <p:grpSpPr>
          <a:xfrm>
            <a:off x="5655412" y="6300568"/>
            <a:ext cx="5579916" cy="1098137"/>
            <a:chOff x="0" y="0"/>
            <a:chExt cx="7439889" cy="146418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Επαγγελματισμός και χρησιμότητα του έργου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1472872" y="6291034"/>
            <a:ext cx="5928417" cy="1117206"/>
            <a:chOff x="0" y="0"/>
            <a:chExt cx="7904556" cy="148960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1647122" y="6300568"/>
            <a:ext cx="5579916" cy="1098137"/>
            <a:chOff x="0" y="0"/>
            <a:chExt cx="7439889" cy="146418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Ορόσημα και τελική αξιολόγηση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814073" y="7498985"/>
            <a:ext cx="4603794" cy="1117206"/>
            <a:chOff x="0" y="0"/>
            <a:chExt cx="6138393" cy="1489608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67" name="Group 67"/>
          <p:cNvGrpSpPr/>
          <p:nvPr/>
        </p:nvGrpSpPr>
        <p:grpSpPr>
          <a:xfrm>
            <a:off x="988324" y="7508519"/>
            <a:ext cx="4255284" cy="1098137"/>
            <a:chOff x="0" y="0"/>
            <a:chExt cx="5673712" cy="1464183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504" b="-25504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Επαγγελματικό portfolio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81161" y="7498985"/>
            <a:ext cx="5928417" cy="1117206"/>
            <a:chOff x="0" y="0"/>
            <a:chExt cx="7904556" cy="148960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72" name="Group 72"/>
          <p:cNvGrpSpPr/>
          <p:nvPr/>
        </p:nvGrpSpPr>
        <p:grpSpPr>
          <a:xfrm>
            <a:off x="5655412" y="7508519"/>
            <a:ext cx="5579916" cy="1098137"/>
            <a:chOff x="0" y="0"/>
            <a:chExt cx="7439889" cy="1464183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Παραδοτέα, δεξιότητες και επαγγελματική αφήγηση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1472872" y="7498985"/>
            <a:ext cx="5928417" cy="1117206"/>
            <a:chOff x="0" y="0"/>
            <a:chExt cx="7904556" cy="148960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11647122" y="7508519"/>
            <a:ext cx="5579916" cy="1098137"/>
            <a:chOff x="0" y="0"/>
            <a:chExt cx="7439889" cy="146418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Τελική αξιολόγηση και απασχολησιμότητα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14073" y="8706936"/>
            <a:ext cx="4603794" cy="1117206"/>
            <a:chOff x="0" y="0"/>
            <a:chExt cx="6138393" cy="148960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988324" y="8716470"/>
            <a:ext cx="4255284" cy="1098137"/>
            <a:chOff x="0" y="0"/>
            <a:chExt cx="5673712" cy="1464183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504" b="-25504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Πρότυπο ετήσιας έκθεσης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481161" y="8706936"/>
            <a:ext cx="5928417" cy="1117206"/>
            <a:chOff x="0" y="0"/>
            <a:chExt cx="7904556" cy="1489608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7" name="Group 87"/>
          <p:cNvGrpSpPr/>
          <p:nvPr/>
        </p:nvGrpSpPr>
        <p:grpSpPr>
          <a:xfrm>
            <a:off x="5655412" y="8716470"/>
            <a:ext cx="5579916" cy="1098137"/>
            <a:chOff x="0" y="0"/>
            <a:chExt cx="7439889" cy="1464183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Αποτελέσματα, ευρήματα και δράσεις βελτίωσης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1472872" y="8706936"/>
            <a:ext cx="5928417" cy="1117206"/>
            <a:chOff x="0" y="0"/>
            <a:chExt cx="7904556" cy="1489608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11647122" y="8716470"/>
            <a:ext cx="5579916" cy="1098137"/>
            <a:chOff x="0" y="0"/>
            <a:chExt cx="7439889" cy="1464183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008" b="-49008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l-GR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Θεσμική αξιολόγηση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823608" y="10157774"/>
            <a:ext cx="16650519" cy="549069"/>
            <a:chOff x="0" y="0"/>
            <a:chExt cx="22200692" cy="732092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22200688" cy="732092"/>
            </a:xfrm>
            <a:custGeom>
              <a:avLst/>
              <a:gdLst/>
              <a:ahLst/>
              <a:cxnLst/>
              <a:rect l="l" t="t" r="r" b="b"/>
              <a:pathLst>
                <a:path w="22200688" h="732092">
                  <a:moveTo>
                    <a:pt x="0" y="0"/>
                  </a:moveTo>
                  <a:lnTo>
                    <a:pt x="22200688" y="0"/>
                  </a:lnTo>
                  <a:lnTo>
                    <a:pt x="22200688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40883" b="-54088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38100"/>
              <a:ext cx="22200692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l-GR" sz="1876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Χρησιμοποιήστε πολλά εργαλεία μαζί για να αποφύγετε μια περιορισμένη εικόνα του αντίκτυπου της CSL.</a:t>
              </a:r>
            </a:p>
          </p:txBody>
        </p:sp>
      </p:grpSp>
      <p:sp>
        <p:nvSpPr>
          <p:cNvPr id="98" name="Freeform 98"/>
          <p:cNvSpPr/>
          <p:nvPr/>
        </p:nvSpPr>
        <p:spPr>
          <a:xfrm>
            <a:off x="13447059" y="-2929725"/>
            <a:ext cx="4840941" cy="4114800"/>
          </a:xfrm>
          <a:custGeom>
            <a:avLst/>
            <a:gdLst/>
            <a:ahLst/>
            <a:cxnLst/>
            <a:rect l="l" t="t" r="r" b="b"/>
            <a:pathLst>
              <a:path w="4840941" h="4114800">
                <a:moveTo>
                  <a:pt x="0" y="0"/>
                </a:moveTo>
                <a:lnTo>
                  <a:pt x="4840941" y="0"/>
                </a:lnTo>
                <a:lnTo>
                  <a:pt x="48409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9" name="TextBox 99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Πρακτικά εργαλεία αξιολόγησης της CSL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Προτεινόμενος κύκλος αξιολόγησης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559416"/>
            <a:ext cx="2964818" cy="3999814"/>
            <a:chOff x="0" y="0"/>
            <a:chExt cx="3953091" cy="5333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650178" y="2922651"/>
            <a:ext cx="1292600" cy="1292600"/>
            <a:chOff x="0" y="0"/>
            <a:chExt cx="1723466" cy="1723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678781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950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Σχεδιασμός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741906" y="3568951"/>
            <a:ext cx="480431" cy="3980755"/>
            <a:chOff x="0" y="0"/>
            <a:chExt cx="640575" cy="5307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l-GR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240263" y="3559416"/>
            <a:ext cx="2964818" cy="3999814"/>
            <a:chOff x="0" y="0"/>
            <a:chExt cx="3953091" cy="53330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076368" y="2922651"/>
            <a:ext cx="1292600" cy="1292600"/>
            <a:chOff x="0" y="0"/>
            <a:chExt cx="1723466" cy="172346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5104971" y="2951245"/>
            <a:ext cx="1235402" cy="1235402"/>
            <a:chOff x="0" y="0"/>
            <a:chExt cx="1647203" cy="164720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45569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Συλλογή δεδομένων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168096" y="3568951"/>
            <a:ext cx="480431" cy="3980755"/>
            <a:chOff x="0" y="0"/>
            <a:chExt cx="640575" cy="53076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l-GR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66453" y="3559416"/>
            <a:ext cx="2964818" cy="3999814"/>
            <a:chOff x="0" y="0"/>
            <a:chExt cx="3953091" cy="53330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8502558" y="2922651"/>
            <a:ext cx="1292600" cy="1292600"/>
            <a:chOff x="0" y="0"/>
            <a:chExt cx="1723466" cy="172346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788189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Ανάλυση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594286" y="3568951"/>
            <a:ext cx="480431" cy="3980755"/>
            <a:chOff x="0" y="0"/>
            <a:chExt cx="640575" cy="53076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l-GR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92644" y="3559416"/>
            <a:ext cx="2964818" cy="3999814"/>
            <a:chOff x="0" y="0"/>
            <a:chExt cx="3953091" cy="533308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1928748" y="2922651"/>
            <a:ext cx="1292600" cy="1292600"/>
            <a:chOff x="0" y="0"/>
            <a:chExt cx="1723466" cy="172346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1957352" y="2951245"/>
            <a:ext cx="1235402" cy="1235402"/>
            <a:chOff x="0" y="0"/>
            <a:chExt cx="1647203" cy="164720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130807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Δράση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14020476" y="3568951"/>
            <a:ext cx="480431" cy="3980755"/>
            <a:chOff x="0" y="0"/>
            <a:chExt cx="640575" cy="530767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l-GR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518834" y="3559416"/>
            <a:ext cx="2964818" cy="3999814"/>
            <a:chOff x="0" y="0"/>
            <a:chExt cx="3953091" cy="533308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15354938" y="2922651"/>
            <a:ext cx="1292600" cy="1292600"/>
            <a:chOff x="0" y="0"/>
            <a:chExt cx="1723466" cy="172346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54" name="Group 54"/>
          <p:cNvGrpSpPr/>
          <p:nvPr/>
        </p:nvGrpSpPr>
        <p:grpSpPr>
          <a:xfrm>
            <a:off x="15383542" y="2951245"/>
            <a:ext cx="1235402" cy="1235402"/>
            <a:chOff x="0" y="0"/>
            <a:chExt cx="1647203" cy="164720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l-GR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473427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Επικοινωνία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2200688" cy="1098138"/>
            </a:xfrm>
            <a:custGeom>
              <a:avLst/>
              <a:gdLst/>
              <a:ahLst/>
              <a:cxnLst/>
              <a:rect l="l" t="t" r="r" b="b"/>
              <a:pathLst>
                <a:path w="22200688" h="1098138">
                  <a:moveTo>
                    <a:pt x="0" y="0"/>
                  </a:moveTo>
                  <a:lnTo>
                    <a:pt x="22200688" y="0"/>
                  </a:lnTo>
                  <a:lnTo>
                    <a:pt x="22200688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3922" b="-343922"/>
              </a:stretch>
            </a:blipFill>
          </p:spPr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22200692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1"/>
                </a:lnSpc>
              </a:pPr>
              <a:r>
                <a:rPr lang="el-GR" sz="1951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αξιολόγηση πρέπει να οδηγεί σε συγκεκριμένη βελτίωση, όχι μόνο σε αναφορές.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1876" b="1" spc="30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l-GR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Αρχή ισορροπημένης αξιολόγησης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l-GR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Συνδυασμός ποσοτικών και ποιοτικών τεκμηρίων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l-GR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αξιολόγηση της CSL πρέπει να δείχνει τι γνωρίζουν, τι κάνουν και τι γίνονται οι φοιτητές.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2292363" y="2931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Ποσοτικά τεκμήρια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92363" y="338826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Έρευνες, ρουμπρίκες, βαθμολογήσεις και δεδομένα ολοκλήρωσης.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1" name="Freeform 3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</p:sp>
      </p:grpSp>
      <p:sp>
        <p:nvSpPr>
          <p:cNvPr id="32" name="TextBox 32"/>
          <p:cNvSpPr txBox="1"/>
          <p:nvPr/>
        </p:nvSpPr>
        <p:spPr>
          <a:xfrm>
            <a:off x="2292363" y="4111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Ποιοτικά τεκμήρια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92363" y="4568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Αναστοχασμοί, συνεντεύξεις, ομάδες εστίασης και αφηγήσεις εταίρων.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39" name="Freeform 3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</p:sp>
      </p:grpSp>
      <p:sp>
        <p:nvSpPr>
          <p:cNvPr id="40" name="TextBox 40"/>
          <p:cNvSpPr txBox="1"/>
          <p:nvPr/>
        </p:nvSpPr>
        <p:spPr>
          <a:xfrm>
            <a:off x="2292363" y="5292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Ακαδημαϊκά τεκμήρια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92363" y="5749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Εργασίες, παρουσιάσεις και εφαρμοσμένη θεωρία.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2292363" y="6472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Επαγγελματικά τεκμήρια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292363" y="6929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Χαρτογράφηση ικανοτήτων, portfolios και αφηγήσεις απασχολησιμότητας.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5" name="Freeform 55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</p:sp>
      </p:grpSp>
      <p:sp>
        <p:nvSpPr>
          <p:cNvPr id="56" name="TextBox 56"/>
          <p:cNvSpPr txBox="1"/>
          <p:nvPr/>
        </p:nvSpPr>
        <p:spPr>
          <a:xfrm>
            <a:off x="2292363" y="7653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l-GR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Τεκμήρια κοινότητας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292363" y="8110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l-GR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Ικανοποίηση εταίρων και αντιληπτή χρησιμότητα.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5</a:t>
              </a:r>
              <a:endParaRPr lang="el-GR" sz="2101" b="1" spc="45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l-GR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Βασικό μήνυμα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744" b="-41374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l-GR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αξιολόγηση ως μάθηση και βελτίωση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ουσιαστική αξιολόγηση μετατρέπει τη CSL σε ένα τεκμηριωμένο παιδαγωγικό μοντέλο.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πριν, κατά και μετά την εμπειρία CSL.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ρουμπρίκες, αναστοχασμούς, portfolios, έρευνες και ανατροφοδότηση εταίρων.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Μετρήστε την ακαδημαϊκή μάθηση, την επαγγελματική ετοιμότητα, την ενεργό πολιτειότητα και τον αντίκτυπο.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l-GR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Συνδέστε την αξιολόγηση σε επίπεδο μαθήματος με τη θεσμική αξιολόγηση και αξιοποιήστε τα αποτελέσματα για τη βελτίωση του προγράμματος σπουδών, των συνεργασιών και της υποστήριξης των φοιτητών.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l-GR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ΕΥΧΑΡΙΣΤΟΥΜΕ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l-GR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που εξερευνήσατε την Career Service-Learning με το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l-GR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toolkit_6</dc:title>
  <cp:revision>10</cp:revision>
  <dcterms:created xsi:type="dcterms:W3CDTF">2006-08-16T00:00:00Z</dcterms:created>
  <dcterms:modified xsi:type="dcterms:W3CDTF">2026-10-09T09:35:50Z</dcterms:modified>
  <dc:identifier>DAHTZTQcA6k</dc:identifier>
</cp:coreProperties>
</file>