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Archivo Black" panose="020B0604020202020204" charset="0"/>
      <p:regular r:id="rId20"/>
    </p:embeddedFont>
    <p:embeddedFont>
      <p:font typeface="Calibri (MS)" panose="020B0604020202020204" charset="0"/>
      <p:regular r:id="rId21"/>
    </p:embeddedFont>
    <p:embeddedFont>
      <p:font typeface="Calibri (MS) Bold" panose="020B0604020202020204" charset="0"/>
      <p:regular r:id="rId22"/>
    </p:embeddedFont>
    <p:embeddedFont>
      <p:font typeface="Calibri (MS) Italics" panose="020B0604020202020204" charset="0"/>
      <p:regular r:id="rId23"/>
    </p:embeddedFont>
    <p:embeddedFont>
      <p:font typeface="Montserrat" panose="00000500000000000000" pitchFamily="2" charset="0"/>
      <p:regular r:id="rId24"/>
      <p:bold r:id="rId25"/>
      <p:italic r:id="rId26"/>
      <p:boldItalic r:id="rId27"/>
    </p:embeddedFont>
    <p:embeddedFont>
      <p:font typeface="Montserrat Bold" panose="00000800000000000000" pitchFamily="2" charset="0"/>
      <p:regular r:id="rId28"/>
      <p:bold r:id="rId29"/>
    </p:embeddedFont>
    <p:embeddedFont>
      <p:font typeface="Poppins" panose="00000500000000000000" pitchFamily="2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08-31T05:57:32.452"/>
    <p1510:client id="{23FE95F1-D5DC-EDA6-EB10-E628B0AB2752}" v="1" dt="2026-09-01T11:50:34.0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09.10.2026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6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8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9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6.jpe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9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4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Number: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11280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67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European labour mobility-led Career and Service-Learning System in Higher Education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76194" y="5030791"/>
            <a:ext cx="6839763" cy="722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Toolkit Guidance for HEI Educators on Career 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Development through CSL Practices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676716"/>
            <a:chOff x="0" y="0"/>
            <a:chExt cx="24402453" cy="3568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568954"/>
            </a:xfrm>
            <a:custGeom>
              <a:avLst/>
              <a:gdLst/>
              <a:ahLst/>
              <a:cxnLst/>
              <a:rect l="l" t="t" r="r" b="b"/>
              <a:pathLst>
                <a:path w="24402414" h="3568954">
                  <a:moveTo>
                    <a:pt x="0" y="0"/>
                  </a:moveTo>
                  <a:lnTo>
                    <a:pt x="24402414" y="0"/>
                  </a:lnTo>
                  <a:lnTo>
                    <a:pt x="24402414" y="3568954"/>
                  </a:lnTo>
                  <a:lnTo>
                    <a:pt x="0" y="3568954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" name="Group 4"/>
          <p:cNvGrpSpPr/>
          <p:nvPr/>
        </p:nvGrpSpPr>
        <p:grpSpPr>
          <a:xfrm rot="960000">
            <a:off x="13452186" y="-1921745"/>
            <a:ext cx="6863363" cy="5490686"/>
            <a:chOff x="0" y="0"/>
            <a:chExt cx="9151150" cy="73209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51112" cy="7320914"/>
            </a:xfrm>
            <a:custGeom>
              <a:avLst/>
              <a:gdLst/>
              <a:ahLst/>
              <a:cxnLst/>
              <a:rect l="l" t="t" r="r" b="b"/>
              <a:pathLst>
                <a:path w="9151112" h="7320914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8602090" y="0"/>
                  </a:lnTo>
                  <a:cubicBezTo>
                    <a:pt x="8905367" y="0"/>
                    <a:pt x="9151112" y="245872"/>
                    <a:pt x="9151112" y="549021"/>
                  </a:cubicBezTo>
                  <a:lnTo>
                    <a:pt x="9151112" y="6771894"/>
                  </a:lnTo>
                  <a:cubicBezTo>
                    <a:pt x="9151112" y="7075170"/>
                    <a:pt x="8905239" y="7320914"/>
                    <a:pt x="8602090" y="7320914"/>
                  </a:cubicBezTo>
                  <a:lnTo>
                    <a:pt x="549021" y="7320914"/>
                  </a:lnTo>
                  <a:cubicBezTo>
                    <a:pt x="245872" y="7320915"/>
                    <a:pt x="0" y="7075043"/>
                    <a:pt x="0" y="6771894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823608" y="466706"/>
            <a:ext cx="15099392" cy="480431"/>
            <a:chOff x="0" y="0"/>
            <a:chExt cx="20132523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32529" cy="640580"/>
            </a:xfrm>
            <a:custGeom>
              <a:avLst/>
              <a:gdLst/>
              <a:ahLst/>
              <a:cxnLst/>
              <a:rect l="l" t="t" r="r" b="b"/>
              <a:pathLst>
                <a:path w="20132529" h="640580">
                  <a:moveTo>
                    <a:pt x="0" y="0"/>
                  </a:moveTo>
                  <a:lnTo>
                    <a:pt x="20132529" y="0"/>
                  </a:lnTo>
                  <a:lnTo>
                    <a:pt x="20132529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62387" b="-562386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132523" cy="6786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50" b="1" spc="30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6</a:t>
              </a:r>
              <a:endParaRPr lang="el-GR" sz="1876" b="1" spc="30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23608" y="858336"/>
            <a:ext cx="15648470" cy="1557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53"/>
              </a:lnSpc>
            </a:pPr>
            <a:r>
              <a:rPr lang="el-GR" sz="39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Σχέδιο υλοποίησης προγράμματος κατάρτισης εκπαιδευτικών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51059" y="2951245"/>
            <a:ext cx="16609333" cy="686333"/>
            <a:chOff x="0" y="0"/>
            <a:chExt cx="22145777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82" cy="915115"/>
            </a:xfrm>
            <a:custGeom>
              <a:avLst/>
              <a:gdLst/>
              <a:ahLst/>
              <a:cxnLst/>
              <a:rect l="l" t="t" r="r" b="b"/>
              <a:pathLst>
                <a:path w="22145782" h="915115">
                  <a:moveTo>
                    <a:pt x="0" y="0"/>
                  </a:moveTo>
                  <a:lnTo>
                    <a:pt x="22145782" y="0"/>
                  </a:lnTo>
                  <a:lnTo>
                    <a:pt x="22145782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21538" b="-421537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2145777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12"/>
                </a:lnSpc>
              </a:pPr>
              <a:r>
                <a:rPr lang="el-GR" sz="217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Ένα πρακτικό μοντέλο εργαστηρίου για την ενσωμάτωση της CSL σε υπάρχοντα μαθήματα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4049382"/>
            <a:ext cx="8098765" cy="549069"/>
            <a:chOff x="0" y="0"/>
            <a:chExt cx="10798353" cy="7320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98356" cy="732092"/>
            </a:xfrm>
            <a:custGeom>
              <a:avLst/>
              <a:gdLst/>
              <a:ahLst/>
              <a:cxnLst/>
              <a:rect l="l" t="t" r="r" b="b"/>
              <a:pathLst>
                <a:path w="10798356" h="732092">
                  <a:moveTo>
                    <a:pt x="0" y="0"/>
                  </a:moveTo>
                  <a:lnTo>
                    <a:pt x="10798356" y="0"/>
                  </a:lnTo>
                  <a:lnTo>
                    <a:pt x="10798356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7404" b="-237404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0798353" cy="7892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l-GR" sz="225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Από τη μεθοδολογία στην πράξη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3608" y="4804353"/>
            <a:ext cx="576520" cy="576520"/>
            <a:chOff x="0" y="0"/>
            <a:chExt cx="768693" cy="7686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973503" y="4954248"/>
            <a:ext cx="276730" cy="276730"/>
            <a:chOff x="0" y="0"/>
            <a:chExt cx="368973" cy="368973"/>
          </a:xfrm>
        </p:grpSpPr>
        <p:sp>
          <p:nvSpPr>
            <p:cNvPr id="19" name="Freeform 19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" b="-10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1647206" y="4697616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Μετατρέπει τη CSL σε συγκεκριμένους πόρους: σχέδια μαθημάτων και διδακτικές ενότητες.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23608" y="5929941"/>
            <a:ext cx="576520" cy="576520"/>
            <a:chOff x="0" y="0"/>
            <a:chExt cx="768693" cy="7686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973503" y="6079836"/>
            <a:ext cx="276730" cy="276730"/>
            <a:chOff x="0" y="0"/>
            <a:chExt cx="368973" cy="368973"/>
          </a:xfrm>
        </p:grpSpPr>
        <p:sp>
          <p:nvSpPr>
            <p:cNvPr id="24" name="Freeform 24" descr="/home/claude/work/icons/ey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</p:sp>
      </p:grpSp>
      <p:sp>
        <p:nvSpPr>
          <p:cNvPr id="25" name="TextBox 25"/>
          <p:cNvSpPr txBox="1"/>
          <p:nvPr/>
        </p:nvSpPr>
        <p:spPr>
          <a:xfrm>
            <a:off x="1647206" y="5823214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Παρέχει εργαλεία αναστοχασμού και δραστηριότητες σχεδιασμού σταδιοδρομίας.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23608" y="7055539"/>
            <a:ext cx="576520" cy="576520"/>
            <a:chOff x="0" y="0"/>
            <a:chExt cx="768693" cy="76869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973503" y="7205434"/>
            <a:ext cx="276730" cy="276730"/>
            <a:chOff x="0" y="0"/>
            <a:chExt cx="368973" cy="368973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</p:sp>
      </p:grpSp>
      <p:sp>
        <p:nvSpPr>
          <p:cNvPr id="30" name="TextBox 30"/>
          <p:cNvSpPr txBox="1"/>
          <p:nvPr/>
        </p:nvSpPr>
        <p:spPr>
          <a:xfrm>
            <a:off x="1647206" y="6948802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Περιλαμβάνει οδηγίες για βιώσιμες συνεργασίες.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9471441" y="4049382"/>
            <a:ext cx="7961500" cy="549069"/>
            <a:chOff x="0" y="0"/>
            <a:chExt cx="10615333" cy="73209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615333" cy="732092"/>
            </a:xfrm>
            <a:custGeom>
              <a:avLst/>
              <a:gdLst/>
              <a:ahLst/>
              <a:cxnLst/>
              <a:rect l="l" t="t" r="r" b="b"/>
              <a:pathLst>
                <a:path w="10615333" h="732092">
                  <a:moveTo>
                    <a:pt x="0" y="0"/>
                  </a:moveTo>
                  <a:lnTo>
                    <a:pt x="10615333" y="0"/>
                  </a:lnTo>
                  <a:lnTo>
                    <a:pt x="10615333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2533" b="-232533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10615333" cy="7892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l-GR" sz="225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Έμφαση του εργαστηρίου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471441" y="4804353"/>
            <a:ext cx="576520" cy="576520"/>
            <a:chOff x="0" y="0"/>
            <a:chExt cx="768693" cy="76869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9621336" y="4954248"/>
            <a:ext cx="276730" cy="276730"/>
            <a:chOff x="0" y="0"/>
            <a:chExt cx="368973" cy="368973"/>
          </a:xfrm>
        </p:grpSpPr>
        <p:sp>
          <p:nvSpPr>
            <p:cNvPr id="37" name="Freeform 37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</p:sp>
      </p:grpSp>
      <p:sp>
        <p:nvSpPr>
          <p:cNvPr id="38" name="TextBox 38"/>
          <p:cNvSpPr txBox="1"/>
          <p:nvPr/>
        </p:nvSpPr>
        <p:spPr>
          <a:xfrm>
            <a:off x="10295039" y="4697616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Ένα πρακτικό, βιωματικό format για εκπαιδευτικούς της τριτοβάθμιας εκπαίδευσης.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471441" y="5929941"/>
            <a:ext cx="576520" cy="576520"/>
            <a:chOff x="0" y="0"/>
            <a:chExt cx="768693" cy="7686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9621336" y="6079836"/>
            <a:ext cx="276730" cy="276730"/>
            <a:chOff x="0" y="0"/>
            <a:chExt cx="368973" cy="368973"/>
          </a:xfrm>
        </p:grpSpPr>
        <p:sp>
          <p:nvSpPr>
            <p:cNvPr id="42" name="Freeform 42" descr="/home/claude/work/icons/targe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</p:sp>
      </p:grpSp>
      <p:sp>
        <p:nvSpPr>
          <p:cNvPr id="43" name="TextBox 43"/>
          <p:cNvSpPr txBox="1"/>
          <p:nvPr/>
        </p:nvSpPr>
        <p:spPr>
          <a:xfrm>
            <a:off x="10295039" y="5823214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Ρεαλιστικός επανασχεδιασμός πραγματικών μαθημάτων με πραγματικούς εταίρους.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ΕΡΓΑΣΤΗΡΙΟ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Στόχος του εργαστηρίου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boo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2" b="2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Παρουσίαση του μοντέλου CSL σε εκπαιδευτικούς της τριτοβάθμιας εκπαίδευσης.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tool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2" b="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Εκπαίδευση των συμμετεχόντων στην ενσωμάτωση της CSL σε υπάρχοντα μαθήματα.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Έμφαση σε πρακτικές προσεγγίσεις και στη συνεργασία με φορείς.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bar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Αξιολόγηση του αντίκτυπου της CSL στους φοιτητές.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edi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Υποστήριξη ρεαλιστικού επανασχεδιασμού μαθημάτων.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ΕΡΓΑΣΤΗΡΙΟ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Τελικά αποτελέσματα του εργαστηρίου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clipboar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2" b="2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Κάθε συμμετέχων αναπτύσσει ένα μοντέλο ενσωμάτωσης της CSL για ένα μάθημα.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networ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2" b="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συμμετέχοντες εντοπίζουν πιθανούς εταίρους και δραστηριότητες φοιτητών.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chec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εκπαιδευτικοί προετοιμάζουν ένα αρχικό σχέδιο αξιολόγησης.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us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Δημιουργείται ένα δίκτυο εκπαιδευτικών και εταίρων.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sen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συμμετέχοντες φεύγουν με ένα προσωπικό σχέδιο δράσης.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ΕΡΓΑΣΤΗΡΙΟ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75436"/>
            <a:ext cx="16609333" cy="1056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4"/>
              </a:lnSpc>
            </a:pPr>
            <a:r>
              <a:rPr lang="el-GR" sz="42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Δομή του εργαστηρίου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1"/>
                </a:lnSpc>
              </a:pPr>
              <a:r>
                <a:rPr lang="el-GR" sz="2026" i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Προτεινόμενο πρακτικό format 55 λεπτών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941711"/>
            <a:ext cx="16669579" cy="1097985"/>
            <a:chOff x="0" y="0"/>
            <a:chExt cx="22226105" cy="14639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26015" cy="1463929"/>
            </a:xfrm>
            <a:custGeom>
              <a:avLst/>
              <a:gdLst/>
              <a:ahLst/>
              <a:cxnLst/>
              <a:rect l="l" t="t" r="r" b="b"/>
              <a:pathLst>
                <a:path w="22226015" h="1463929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045" y="0"/>
                  </a:lnTo>
                  <a:cubicBezTo>
                    <a:pt x="22159340" y="0"/>
                    <a:pt x="22226015" y="66675"/>
                    <a:pt x="22226015" y="148971"/>
                  </a:cubicBezTo>
                  <a:lnTo>
                    <a:pt x="22226015" y="1314958"/>
                  </a:lnTo>
                  <a:cubicBezTo>
                    <a:pt x="22226015" y="1397254"/>
                    <a:pt x="22159340" y="1463929"/>
                    <a:pt x="22077045" y="1463929"/>
                  </a:cubicBezTo>
                  <a:lnTo>
                    <a:pt x="148971" y="1463929"/>
                  </a:lnTo>
                  <a:cubicBezTo>
                    <a:pt x="66675" y="1463929"/>
                    <a:pt x="0" y="1397254"/>
                    <a:pt x="0" y="131495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1166774" y="3065174"/>
            <a:ext cx="851059" cy="851059"/>
            <a:chOff x="0" y="0"/>
            <a:chExt cx="1134745" cy="113474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166774" y="3065174"/>
            <a:ext cx="851059" cy="851059"/>
            <a:chOff x="0" y="0"/>
            <a:chExt cx="1134745" cy="113474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34743" cy="1134743"/>
            </a:xfrm>
            <a:custGeom>
              <a:avLst/>
              <a:gdLst/>
              <a:ahLst/>
              <a:cxnLst/>
              <a:rect l="l" t="t" r="r" b="b"/>
              <a:pathLst>
                <a:path w="1134743" h="1134743">
                  <a:moveTo>
                    <a:pt x="0" y="0"/>
                  </a:moveTo>
                  <a:lnTo>
                    <a:pt x="1134743" y="0"/>
                  </a:lnTo>
                  <a:lnTo>
                    <a:pt x="1134743" y="1134743"/>
                  </a:lnTo>
                  <a:lnTo>
                    <a:pt x="0" y="113474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134745" cy="11918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2"/>
                </a:lnSpc>
              </a:pPr>
              <a:r>
                <a:rPr lang="el-GR" sz="27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333539" y="2951245"/>
            <a:ext cx="11255912" cy="1078916"/>
            <a:chOff x="0" y="0"/>
            <a:chExt cx="15007882" cy="143855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5007885" cy="1438560"/>
            </a:xfrm>
            <a:custGeom>
              <a:avLst/>
              <a:gdLst/>
              <a:ahLst/>
              <a:cxnLst/>
              <a:rect l="l" t="t" r="r" b="b"/>
              <a:pathLst>
                <a:path w="15007885" h="1438560">
                  <a:moveTo>
                    <a:pt x="0" y="0"/>
                  </a:moveTo>
                  <a:lnTo>
                    <a:pt x="15007885" y="0"/>
                  </a:lnTo>
                  <a:lnTo>
                    <a:pt x="15007885" y="1438560"/>
                  </a:lnTo>
                  <a:lnTo>
                    <a:pt x="0" y="1438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3279" b="-153278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5007882" cy="1476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l-GR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Εισαγωγή στο μοντέλο CSL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413059" y="3147536"/>
            <a:ext cx="2745343" cy="686333"/>
            <a:chOff x="0" y="0"/>
            <a:chExt cx="3660458" cy="91511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660521" cy="915162"/>
            </a:xfrm>
            <a:custGeom>
              <a:avLst/>
              <a:gdLst/>
              <a:ahLst/>
              <a:cxnLst/>
              <a:rect l="l" t="t" r="r" b="b"/>
              <a:pathLst>
                <a:path w="3660521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3202940" y="0"/>
                  </a:lnTo>
                  <a:cubicBezTo>
                    <a:pt x="3455670" y="0"/>
                    <a:pt x="3660521" y="204851"/>
                    <a:pt x="3660521" y="457581"/>
                  </a:cubicBezTo>
                  <a:cubicBezTo>
                    <a:pt x="3660521" y="710311"/>
                    <a:pt x="3455543" y="915162"/>
                    <a:pt x="3202940" y="915162"/>
                  </a:cubicBezTo>
                  <a:lnTo>
                    <a:pt x="457581" y="915162"/>
                  </a:ln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EAF3F7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4413059" y="3147536"/>
            <a:ext cx="2745343" cy="686333"/>
            <a:chOff x="0" y="0"/>
            <a:chExt cx="3660458" cy="91511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660460" cy="915115"/>
            </a:xfrm>
            <a:custGeom>
              <a:avLst/>
              <a:gdLst/>
              <a:ahLst/>
              <a:cxnLst/>
              <a:rect l="l" t="t" r="r" b="b"/>
              <a:pathLst>
                <a:path w="3660460" h="915115">
                  <a:moveTo>
                    <a:pt x="0" y="0"/>
                  </a:moveTo>
                  <a:lnTo>
                    <a:pt x="3660460" y="0"/>
                  </a:lnTo>
                  <a:lnTo>
                    <a:pt x="3660460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940" b="-27939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3660458" cy="9532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51"/>
                </a:lnSpc>
              </a:pPr>
              <a:r>
                <a:rPr lang="el-GR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15 λεπτά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4267714"/>
            <a:ext cx="16669579" cy="1097985"/>
            <a:chOff x="0" y="0"/>
            <a:chExt cx="22226105" cy="146398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015" cy="1463929"/>
            </a:xfrm>
            <a:custGeom>
              <a:avLst/>
              <a:gdLst/>
              <a:ahLst/>
              <a:cxnLst/>
              <a:rect l="l" t="t" r="r" b="b"/>
              <a:pathLst>
                <a:path w="22226015" h="1463929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045" y="0"/>
                  </a:lnTo>
                  <a:cubicBezTo>
                    <a:pt x="22159340" y="0"/>
                    <a:pt x="22226015" y="66675"/>
                    <a:pt x="22226015" y="148971"/>
                  </a:cubicBezTo>
                  <a:lnTo>
                    <a:pt x="22226015" y="1314958"/>
                  </a:lnTo>
                  <a:cubicBezTo>
                    <a:pt x="22226015" y="1397254"/>
                    <a:pt x="22159340" y="1463929"/>
                    <a:pt x="22077045" y="1463929"/>
                  </a:cubicBezTo>
                  <a:lnTo>
                    <a:pt x="148971" y="1463929"/>
                  </a:lnTo>
                  <a:cubicBezTo>
                    <a:pt x="66675" y="1463929"/>
                    <a:pt x="0" y="1397254"/>
                    <a:pt x="0" y="131495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1166774" y="4391177"/>
            <a:ext cx="851059" cy="851059"/>
            <a:chOff x="0" y="0"/>
            <a:chExt cx="1134745" cy="113474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166774" y="4391177"/>
            <a:ext cx="851059" cy="851059"/>
            <a:chOff x="0" y="0"/>
            <a:chExt cx="1134745" cy="113474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134743" cy="1134743"/>
            </a:xfrm>
            <a:custGeom>
              <a:avLst/>
              <a:gdLst/>
              <a:ahLst/>
              <a:cxnLst/>
              <a:rect l="l" t="t" r="r" b="b"/>
              <a:pathLst>
                <a:path w="1134743" h="1134743">
                  <a:moveTo>
                    <a:pt x="0" y="0"/>
                  </a:moveTo>
                  <a:lnTo>
                    <a:pt x="1134743" y="0"/>
                  </a:lnTo>
                  <a:lnTo>
                    <a:pt x="1134743" y="1134743"/>
                  </a:lnTo>
                  <a:lnTo>
                    <a:pt x="0" y="113474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1134745" cy="11918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2"/>
                </a:lnSpc>
              </a:pPr>
              <a:r>
                <a:rPr lang="el-GR" sz="27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333539" y="4277249"/>
            <a:ext cx="11255912" cy="1078916"/>
            <a:chOff x="0" y="0"/>
            <a:chExt cx="15007882" cy="143855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5007885" cy="1438560"/>
            </a:xfrm>
            <a:custGeom>
              <a:avLst/>
              <a:gdLst/>
              <a:ahLst/>
              <a:cxnLst/>
              <a:rect l="l" t="t" r="r" b="b"/>
              <a:pathLst>
                <a:path w="15007885" h="1438560">
                  <a:moveTo>
                    <a:pt x="0" y="0"/>
                  </a:moveTo>
                  <a:lnTo>
                    <a:pt x="15007885" y="0"/>
                  </a:lnTo>
                  <a:lnTo>
                    <a:pt x="15007885" y="1438560"/>
                  </a:lnTo>
                  <a:lnTo>
                    <a:pt x="0" y="1438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3279" b="-153278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15007882" cy="1476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l-GR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Προσαρμογή της CSL σε υπάρχοντα μαθήματα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4413059" y="4473540"/>
            <a:ext cx="2745343" cy="686333"/>
            <a:chOff x="0" y="0"/>
            <a:chExt cx="3660458" cy="915111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660521" cy="915162"/>
            </a:xfrm>
            <a:custGeom>
              <a:avLst/>
              <a:gdLst/>
              <a:ahLst/>
              <a:cxnLst/>
              <a:rect l="l" t="t" r="r" b="b"/>
              <a:pathLst>
                <a:path w="3660521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3202940" y="0"/>
                  </a:lnTo>
                  <a:cubicBezTo>
                    <a:pt x="3455670" y="0"/>
                    <a:pt x="3660521" y="204851"/>
                    <a:pt x="3660521" y="457581"/>
                  </a:cubicBezTo>
                  <a:cubicBezTo>
                    <a:pt x="3660521" y="710311"/>
                    <a:pt x="3455543" y="915162"/>
                    <a:pt x="3202940" y="915162"/>
                  </a:cubicBezTo>
                  <a:lnTo>
                    <a:pt x="457581" y="915162"/>
                  </a:ln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EAF3F7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14413059" y="4473540"/>
            <a:ext cx="2745343" cy="686333"/>
            <a:chOff x="0" y="0"/>
            <a:chExt cx="3660458" cy="915111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3660460" cy="915115"/>
            </a:xfrm>
            <a:custGeom>
              <a:avLst/>
              <a:gdLst/>
              <a:ahLst/>
              <a:cxnLst/>
              <a:rect l="l" t="t" r="r" b="b"/>
              <a:pathLst>
                <a:path w="3660460" h="915115">
                  <a:moveTo>
                    <a:pt x="0" y="0"/>
                  </a:moveTo>
                  <a:lnTo>
                    <a:pt x="3660460" y="0"/>
                  </a:lnTo>
                  <a:lnTo>
                    <a:pt x="3660460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940" b="-27939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3660458" cy="9532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51"/>
                </a:lnSpc>
              </a:pPr>
              <a:r>
                <a:rPr lang="el-GR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10 λεπτά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814073" y="5593718"/>
            <a:ext cx="16669579" cy="1097985"/>
            <a:chOff x="0" y="0"/>
            <a:chExt cx="22226105" cy="146398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2226015" cy="1463929"/>
            </a:xfrm>
            <a:custGeom>
              <a:avLst/>
              <a:gdLst/>
              <a:ahLst/>
              <a:cxnLst/>
              <a:rect l="l" t="t" r="r" b="b"/>
              <a:pathLst>
                <a:path w="22226015" h="1463929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045" y="0"/>
                  </a:lnTo>
                  <a:cubicBezTo>
                    <a:pt x="22159340" y="0"/>
                    <a:pt x="22226015" y="66675"/>
                    <a:pt x="22226015" y="148971"/>
                  </a:cubicBezTo>
                  <a:lnTo>
                    <a:pt x="22226015" y="1314958"/>
                  </a:lnTo>
                  <a:cubicBezTo>
                    <a:pt x="22226015" y="1397254"/>
                    <a:pt x="22159340" y="1463929"/>
                    <a:pt x="22077045" y="1463929"/>
                  </a:cubicBezTo>
                  <a:lnTo>
                    <a:pt x="148971" y="1463929"/>
                  </a:lnTo>
                  <a:cubicBezTo>
                    <a:pt x="66675" y="1463929"/>
                    <a:pt x="0" y="1397254"/>
                    <a:pt x="0" y="131495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166774" y="5717181"/>
            <a:ext cx="851059" cy="851059"/>
            <a:chOff x="0" y="0"/>
            <a:chExt cx="1134745" cy="1134745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166774" y="5717181"/>
            <a:ext cx="851059" cy="851059"/>
            <a:chOff x="0" y="0"/>
            <a:chExt cx="1134745" cy="1134745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134743" cy="1134743"/>
            </a:xfrm>
            <a:custGeom>
              <a:avLst/>
              <a:gdLst/>
              <a:ahLst/>
              <a:cxnLst/>
              <a:rect l="l" t="t" r="r" b="b"/>
              <a:pathLst>
                <a:path w="1134743" h="1134743">
                  <a:moveTo>
                    <a:pt x="0" y="0"/>
                  </a:moveTo>
                  <a:lnTo>
                    <a:pt x="1134743" y="0"/>
                  </a:lnTo>
                  <a:lnTo>
                    <a:pt x="1134743" y="1134743"/>
                  </a:lnTo>
                  <a:lnTo>
                    <a:pt x="0" y="113474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57150"/>
              <a:ext cx="1134745" cy="11918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2"/>
                </a:lnSpc>
              </a:pPr>
              <a:r>
                <a:rPr lang="el-GR" sz="27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2333539" y="5603253"/>
            <a:ext cx="11255912" cy="1078916"/>
            <a:chOff x="0" y="0"/>
            <a:chExt cx="15007882" cy="1438554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5007885" cy="1438560"/>
            </a:xfrm>
            <a:custGeom>
              <a:avLst/>
              <a:gdLst/>
              <a:ahLst/>
              <a:cxnLst/>
              <a:rect l="l" t="t" r="r" b="b"/>
              <a:pathLst>
                <a:path w="15007885" h="1438560">
                  <a:moveTo>
                    <a:pt x="0" y="0"/>
                  </a:moveTo>
                  <a:lnTo>
                    <a:pt x="15007885" y="0"/>
                  </a:lnTo>
                  <a:lnTo>
                    <a:pt x="15007885" y="1438560"/>
                  </a:lnTo>
                  <a:lnTo>
                    <a:pt x="0" y="1438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3279" b="-153278"/>
              </a:stretch>
            </a:blipFill>
          </p:spPr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15007882" cy="1476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l-GR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Πρακτική ομαδική εργασία: σχεδιασμός δραστηριοτήτων CSL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4413059" y="5799544"/>
            <a:ext cx="2745343" cy="686333"/>
            <a:chOff x="0" y="0"/>
            <a:chExt cx="3660458" cy="915111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3660521" cy="915162"/>
            </a:xfrm>
            <a:custGeom>
              <a:avLst/>
              <a:gdLst/>
              <a:ahLst/>
              <a:cxnLst/>
              <a:rect l="l" t="t" r="r" b="b"/>
              <a:pathLst>
                <a:path w="3660521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3202940" y="0"/>
                  </a:lnTo>
                  <a:cubicBezTo>
                    <a:pt x="3455670" y="0"/>
                    <a:pt x="3660521" y="204851"/>
                    <a:pt x="3660521" y="457581"/>
                  </a:cubicBezTo>
                  <a:cubicBezTo>
                    <a:pt x="3660521" y="710311"/>
                    <a:pt x="3455543" y="915162"/>
                    <a:pt x="3202940" y="915162"/>
                  </a:cubicBezTo>
                  <a:lnTo>
                    <a:pt x="457581" y="915162"/>
                  </a:ln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EAF3F7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4413059" y="5799544"/>
            <a:ext cx="2745343" cy="686333"/>
            <a:chOff x="0" y="0"/>
            <a:chExt cx="3660458" cy="915111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3660460" cy="915115"/>
            </a:xfrm>
            <a:custGeom>
              <a:avLst/>
              <a:gdLst/>
              <a:ahLst/>
              <a:cxnLst/>
              <a:rect l="l" t="t" r="r" b="b"/>
              <a:pathLst>
                <a:path w="3660460" h="915115">
                  <a:moveTo>
                    <a:pt x="0" y="0"/>
                  </a:moveTo>
                  <a:lnTo>
                    <a:pt x="3660460" y="0"/>
                  </a:lnTo>
                  <a:lnTo>
                    <a:pt x="3660460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940" b="-27939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3660458" cy="9532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51"/>
                </a:lnSpc>
              </a:pPr>
              <a:r>
                <a:rPr lang="el-GR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25 λεπτά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6919722"/>
            <a:ext cx="16669579" cy="1097985"/>
            <a:chOff x="0" y="0"/>
            <a:chExt cx="22226105" cy="146398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015" cy="1463929"/>
            </a:xfrm>
            <a:custGeom>
              <a:avLst/>
              <a:gdLst/>
              <a:ahLst/>
              <a:cxnLst/>
              <a:rect l="l" t="t" r="r" b="b"/>
              <a:pathLst>
                <a:path w="22226015" h="1463929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045" y="0"/>
                  </a:lnTo>
                  <a:cubicBezTo>
                    <a:pt x="22159340" y="0"/>
                    <a:pt x="22226015" y="66675"/>
                    <a:pt x="22226015" y="148971"/>
                  </a:cubicBezTo>
                  <a:lnTo>
                    <a:pt x="22226015" y="1314958"/>
                  </a:lnTo>
                  <a:cubicBezTo>
                    <a:pt x="22226015" y="1397254"/>
                    <a:pt x="22159340" y="1463929"/>
                    <a:pt x="22077045" y="1463929"/>
                  </a:cubicBezTo>
                  <a:lnTo>
                    <a:pt x="148971" y="1463929"/>
                  </a:lnTo>
                  <a:cubicBezTo>
                    <a:pt x="66675" y="1463929"/>
                    <a:pt x="0" y="1397254"/>
                    <a:pt x="0" y="131495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56" name="Group 56"/>
          <p:cNvGrpSpPr/>
          <p:nvPr/>
        </p:nvGrpSpPr>
        <p:grpSpPr>
          <a:xfrm>
            <a:off x="1166774" y="7043185"/>
            <a:ext cx="851059" cy="851059"/>
            <a:chOff x="0" y="0"/>
            <a:chExt cx="1134745" cy="1134745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8" name="Group 58"/>
          <p:cNvGrpSpPr/>
          <p:nvPr/>
        </p:nvGrpSpPr>
        <p:grpSpPr>
          <a:xfrm>
            <a:off x="1166774" y="7043185"/>
            <a:ext cx="851059" cy="851059"/>
            <a:chOff x="0" y="0"/>
            <a:chExt cx="1134745" cy="1134745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134743" cy="1134743"/>
            </a:xfrm>
            <a:custGeom>
              <a:avLst/>
              <a:gdLst/>
              <a:ahLst/>
              <a:cxnLst/>
              <a:rect l="l" t="t" r="r" b="b"/>
              <a:pathLst>
                <a:path w="1134743" h="1134743">
                  <a:moveTo>
                    <a:pt x="0" y="0"/>
                  </a:moveTo>
                  <a:lnTo>
                    <a:pt x="1134743" y="0"/>
                  </a:lnTo>
                  <a:lnTo>
                    <a:pt x="1134743" y="1134743"/>
                  </a:lnTo>
                  <a:lnTo>
                    <a:pt x="0" y="113474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60" name="TextBox 60"/>
            <p:cNvSpPr txBox="1"/>
            <p:nvPr/>
          </p:nvSpPr>
          <p:spPr>
            <a:xfrm>
              <a:off x="0" y="-57150"/>
              <a:ext cx="1134745" cy="11918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2"/>
                </a:lnSpc>
              </a:pPr>
              <a:r>
                <a:rPr lang="el-GR" sz="27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2333539" y="6929247"/>
            <a:ext cx="11255912" cy="1078916"/>
            <a:chOff x="0" y="0"/>
            <a:chExt cx="15007882" cy="1438554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5007885" cy="1438560"/>
            </a:xfrm>
            <a:custGeom>
              <a:avLst/>
              <a:gdLst/>
              <a:ahLst/>
              <a:cxnLst/>
              <a:rect l="l" t="t" r="r" b="b"/>
              <a:pathLst>
                <a:path w="15007885" h="1438560">
                  <a:moveTo>
                    <a:pt x="0" y="0"/>
                  </a:moveTo>
                  <a:lnTo>
                    <a:pt x="15007885" y="0"/>
                  </a:lnTo>
                  <a:lnTo>
                    <a:pt x="15007885" y="1438560"/>
                  </a:lnTo>
                  <a:lnTo>
                    <a:pt x="0" y="1438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3279" b="-153278"/>
              </a:stretch>
            </a:blipFill>
          </p:spPr>
        </p:sp>
        <p:sp>
          <p:nvSpPr>
            <p:cNvPr id="63" name="TextBox 63"/>
            <p:cNvSpPr txBox="1"/>
            <p:nvPr/>
          </p:nvSpPr>
          <p:spPr>
            <a:xfrm>
              <a:off x="0" y="-38100"/>
              <a:ext cx="15007882" cy="1476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l-GR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Συμπεράσματα και βασικά διδάγματα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4413059" y="7125538"/>
            <a:ext cx="2745343" cy="686333"/>
            <a:chOff x="0" y="0"/>
            <a:chExt cx="3660458" cy="915111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3660521" cy="915162"/>
            </a:xfrm>
            <a:custGeom>
              <a:avLst/>
              <a:gdLst/>
              <a:ahLst/>
              <a:cxnLst/>
              <a:rect l="l" t="t" r="r" b="b"/>
              <a:pathLst>
                <a:path w="3660521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3202940" y="0"/>
                  </a:lnTo>
                  <a:cubicBezTo>
                    <a:pt x="3455670" y="0"/>
                    <a:pt x="3660521" y="204851"/>
                    <a:pt x="3660521" y="457581"/>
                  </a:cubicBezTo>
                  <a:cubicBezTo>
                    <a:pt x="3660521" y="710311"/>
                    <a:pt x="3455543" y="915162"/>
                    <a:pt x="3202940" y="915162"/>
                  </a:cubicBezTo>
                  <a:lnTo>
                    <a:pt x="457581" y="915162"/>
                  </a:ln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EAF3F7"/>
            </a:solidFill>
          </p:spPr>
        </p:sp>
      </p:grpSp>
      <p:grpSp>
        <p:nvGrpSpPr>
          <p:cNvPr id="66" name="Group 66"/>
          <p:cNvGrpSpPr/>
          <p:nvPr/>
        </p:nvGrpSpPr>
        <p:grpSpPr>
          <a:xfrm>
            <a:off x="14413059" y="7125538"/>
            <a:ext cx="2745343" cy="686333"/>
            <a:chOff x="0" y="0"/>
            <a:chExt cx="3660458" cy="915111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3660460" cy="915115"/>
            </a:xfrm>
            <a:custGeom>
              <a:avLst/>
              <a:gdLst/>
              <a:ahLst/>
              <a:cxnLst/>
              <a:rect l="l" t="t" r="r" b="b"/>
              <a:pathLst>
                <a:path w="3660460" h="915115">
                  <a:moveTo>
                    <a:pt x="0" y="0"/>
                  </a:moveTo>
                  <a:lnTo>
                    <a:pt x="3660460" y="0"/>
                  </a:lnTo>
                  <a:lnTo>
                    <a:pt x="3660460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940" b="-27939"/>
              </a:stretch>
            </a:blipFill>
          </p:spPr>
        </p:sp>
        <p:sp>
          <p:nvSpPr>
            <p:cNvPr id="68" name="TextBox 68"/>
            <p:cNvSpPr txBox="1"/>
            <p:nvPr/>
          </p:nvSpPr>
          <p:spPr>
            <a:xfrm>
              <a:off x="0" y="-38100"/>
              <a:ext cx="3660458" cy="9532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51"/>
                </a:lnSpc>
              </a:pPr>
              <a:r>
                <a:rPr lang="el-GR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 λεπτά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814073" y="8245716"/>
            <a:ext cx="16669579" cy="1097985"/>
            <a:chOff x="0" y="0"/>
            <a:chExt cx="22226105" cy="1463980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22226015" cy="1463929"/>
            </a:xfrm>
            <a:custGeom>
              <a:avLst/>
              <a:gdLst/>
              <a:ahLst/>
              <a:cxnLst/>
              <a:rect l="l" t="t" r="r" b="b"/>
              <a:pathLst>
                <a:path w="22226015" h="1463929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045" y="0"/>
                  </a:lnTo>
                  <a:cubicBezTo>
                    <a:pt x="22159340" y="0"/>
                    <a:pt x="22226015" y="66675"/>
                    <a:pt x="22226015" y="148971"/>
                  </a:cubicBezTo>
                  <a:lnTo>
                    <a:pt x="22226015" y="1314958"/>
                  </a:lnTo>
                  <a:cubicBezTo>
                    <a:pt x="22226015" y="1397254"/>
                    <a:pt x="22159340" y="1463929"/>
                    <a:pt x="22077045" y="1463929"/>
                  </a:cubicBezTo>
                  <a:lnTo>
                    <a:pt x="148971" y="1463929"/>
                  </a:lnTo>
                  <a:cubicBezTo>
                    <a:pt x="66675" y="1463929"/>
                    <a:pt x="0" y="1397254"/>
                    <a:pt x="0" y="131495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71" name="Group 71"/>
          <p:cNvGrpSpPr/>
          <p:nvPr/>
        </p:nvGrpSpPr>
        <p:grpSpPr>
          <a:xfrm>
            <a:off x="1166774" y="8369179"/>
            <a:ext cx="851059" cy="851059"/>
            <a:chOff x="0" y="0"/>
            <a:chExt cx="1134745" cy="1134745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73" name="Group 73"/>
          <p:cNvGrpSpPr/>
          <p:nvPr/>
        </p:nvGrpSpPr>
        <p:grpSpPr>
          <a:xfrm>
            <a:off x="1166774" y="8369179"/>
            <a:ext cx="851059" cy="851059"/>
            <a:chOff x="0" y="0"/>
            <a:chExt cx="1134745" cy="1134745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134743" cy="1134743"/>
            </a:xfrm>
            <a:custGeom>
              <a:avLst/>
              <a:gdLst/>
              <a:ahLst/>
              <a:cxnLst/>
              <a:rect l="l" t="t" r="r" b="b"/>
              <a:pathLst>
                <a:path w="1134743" h="1134743">
                  <a:moveTo>
                    <a:pt x="0" y="0"/>
                  </a:moveTo>
                  <a:lnTo>
                    <a:pt x="1134743" y="0"/>
                  </a:lnTo>
                  <a:lnTo>
                    <a:pt x="1134743" y="1134743"/>
                  </a:lnTo>
                  <a:lnTo>
                    <a:pt x="0" y="113474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75" name="TextBox 75"/>
            <p:cNvSpPr txBox="1"/>
            <p:nvPr/>
          </p:nvSpPr>
          <p:spPr>
            <a:xfrm>
              <a:off x="0" y="-57150"/>
              <a:ext cx="1134745" cy="11918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2"/>
                </a:lnSpc>
              </a:pPr>
              <a:r>
                <a:rPr lang="el-GR" sz="27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2333539" y="8255251"/>
            <a:ext cx="11255912" cy="1078916"/>
            <a:chOff x="0" y="0"/>
            <a:chExt cx="15007882" cy="1438554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15007885" cy="1438560"/>
            </a:xfrm>
            <a:custGeom>
              <a:avLst/>
              <a:gdLst/>
              <a:ahLst/>
              <a:cxnLst/>
              <a:rect l="l" t="t" r="r" b="b"/>
              <a:pathLst>
                <a:path w="15007885" h="1438560">
                  <a:moveTo>
                    <a:pt x="0" y="0"/>
                  </a:moveTo>
                  <a:lnTo>
                    <a:pt x="15007885" y="0"/>
                  </a:lnTo>
                  <a:lnTo>
                    <a:pt x="15007885" y="1438560"/>
                  </a:lnTo>
                  <a:lnTo>
                    <a:pt x="0" y="1438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3279" b="-153278"/>
              </a:stretch>
            </a:blipFill>
          </p:spPr>
        </p:sp>
        <p:sp>
          <p:nvSpPr>
            <p:cNvPr id="78" name="TextBox 78"/>
            <p:cNvSpPr txBox="1"/>
            <p:nvPr/>
          </p:nvSpPr>
          <p:spPr>
            <a:xfrm>
              <a:off x="0" y="-38100"/>
              <a:ext cx="15007882" cy="1476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l-GR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Αξιολόγηση και ανατροφοδότηση του εργαστηρίου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ΜΕΡΟΣ 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Εισαγωγή στη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cycle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2" b="2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Εξηγήστε πώς η CSL διαφέρει από την παραδοσιακή διδασκαλία.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us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2" b="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Παρουσιάστε τα οφέλη για φοιτητές, εκπαιδευτικούς, πανεπιστήμια και κοινότητες.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star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Δείξτε καλά παραδείγματα από την τριτοβάθμια εκπαίδευση.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puzzle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Συζητήστε προκλήσεις που θα μπορούσε να αντιμετωπίσει η CSL στα μαθήματα των συμμετεχόντων.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search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Καλέστε τους συμμετέχοντες να αναλύσουν τα προγράμματα σπουδών τους.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ΜΕΡΟΣ 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Προσαρμογή της CSL σε υπάρχοντα μαθήματα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targe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2" b="2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Ορίστε πώς η CSL συμβάλλει στα υφιστάμενα μαθησιακά αποτελέσματα.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hear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2" b="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Συμπεριλάβετε κοινωνική ευθύνη και πρακτική εμπειρία.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cha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Ενισχύστε ήπιες δεξιότητες, όπως η επικοινωνία και η επίλυση προβλημάτων.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tool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Μετατρέψτε τις υπάρχουσες εργασίες σε πραγματικές προκλήσεις.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lay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Επιλέξτε ένα μοντέλο CSL που ταιριάζει στο μάθημα.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ΜΕΡΟΣ 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Επιλογή του μοντέλου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8138427" cy="3141897"/>
            <a:chOff x="0" y="0"/>
            <a:chExt cx="10851236" cy="41891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235402" y="3129696"/>
            <a:ext cx="1070686" cy="1070686"/>
            <a:chOff x="0" y="0"/>
            <a:chExt cx="1427582" cy="142758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513780" y="3408074"/>
            <a:ext cx="513931" cy="513931"/>
            <a:chOff x="0" y="0"/>
            <a:chExt cx="685241" cy="685241"/>
          </a:xfrm>
        </p:grpSpPr>
        <p:sp>
          <p:nvSpPr>
            <p:cNvPr id="11" name="Freeform 11" descr="/home/claude/work/icons/box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7" b="7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2539441" y="3157147"/>
            <a:ext cx="6060348" cy="988324"/>
            <a:chOff x="0" y="0"/>
            <a:chExt cx="8080464" cy="13177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481" b="-69481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Εργασία έργου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35402" y="4335399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Διεπιστημονικές ομάδες επιλύουν συγκεκριμένες προκλήσεις.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345235" y="2735809"/>
            <a:ext cx="8138427" cy="3141897"/>
            <a:chOff x="0" y="0"/>
            <a:chExt cx="10851236" cy="418919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9766564" y="3129696"/>
            <a:ext cx="1070686" cy="1070686"/>
            <a:chOff x="0" y="0"/>
            <a:chExt cx="1427582" cy="142758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0044941" y="3408074"/>
            <a:ext cx="513931" cy="513931"/>
            <a:chOff x="0" y="0"/>
            <a:chExt cx="685241" cy="685241"/>
          </a:xfrm>
        </p:grpSpPr>
        <p:sp>
          <p:nvSpPr>
            <p:cNvPr id="21" name="Freeform 21" descr="/home/claude/work/icons/heart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7" b="7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11070603" y="3157147"/>
            <a:ext cx="6060348" cy="988324"/>
            <a:chOff x="0" y="0"/>
            <a:chExt cx="8080464" cy="131776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481" b="-69481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Κοινωνική προσφορά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9766564" y="4335399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Οι φοιτητές συμμετέχουν σε κοινωνικά ωφέλιμα έργα.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14073" y="6270441"/>
            <a:ext cx="8138427" cy="3141897"/>
            <a:chOff x="0" y="0"/>
            <a:chExt cx="10851236" cy="418919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235402" y="6664328"/>
            <a:ext cx="1070686" cy="1070686"/>
            <a:chOff x="0" y="0"/>
            <a:chExt cx="1427582" cy="142758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1513780" y="6942706"/>
            <a:ext cx="513931" cy="513931"/>
            <a:chOff x="0" y="0"/>
            <a:chExt cx="685241" cy="685241"/>
          </a:xfrm>
        </p:grpSpPr>
        <p:sp>
          <p:nvSpPr>
            <p:cNvPr id="31" name="Freeform 31" descr="/home/claude/work/icons/briefcas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7" b="7"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2539441" y="6691779"/>
            <a:ext cx="6060348" cy="988324"/>
            <a:chOff x="0" y="0"/>
            <a:chExt cx="8080464" cy="131776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481" b="-69481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Συνεργασία με επιχειρήσεις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235402" y="7870031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Οι φοιτητές συμβουλεύουν εταιρείες ή αναπτύσσουν λύσεις.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345235" y="6270441"/>
            <a:ext cx="8138427" cy="3141897"/>
            <a:chOff x="0" y="0"/>
            <a:chExt cx="10851236" cy="418919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9766564" y="6664328"/>
            <a:ext cx="1070686" cy="1070686"/>
            <a:chOff x="0" y="0"/>
            <a:chExt cx="1427582" cy="142758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0044941" y="6942706"/>
            <a:ext cx="513931" cy="513931"/>
            <a:chOff x="0" y="0"/>
            <a:chExt cx="685241" cy="685241"/>
          </a:xfrm>
        </p:grpSpPr>
        <p:sp>
          <p:nvSpPr>
            <p:cNvPr id="41" name="Freeform 41" descr="/home/claude/work/icons/layers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7" b="7"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>
            <a:off x="11070603" y="6691779"/>
            <a:ext cx="6060348" cy="988324"/>
            <a:chOff x="0" y="0"/>
            <a:chExt cx="8080464" cy="131776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481" b="-69481"/>
              </a:stretch>
            </a:blipFill>
          </p:spPr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Συνδυαστικό μοντέλο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9766564" y="7870031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Ευέλικτη προσαρμογή στους στόχους του μαθήματος, σε ατομικά ή ομαδικά έργα.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ΜΕΡΟΣ 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Συνεργασία με ενδιαφερόμενους φορείς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search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2" b="2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Εντοπίστε κατάλληλους οργανισμούς, επιχειρήσεις ή ΜΚΟ.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networ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2" b="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Δημιουργήστε συνεργασίες και ορίστε τους ρόλους των φορέων.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targe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Θέστε κοινούς στόχους και δεσμεύσεις.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us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Σχεδιάστε την ομαδική εργασία και δομημένη καθοδήγηση.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lin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Αξιοποιήστε τις υπάρχουσες διασυνδέσεις του πανεπιστημίου όπου είναι δυνατό.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ΜΕΡΟΣ 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Αποτίμηση και αξιολόγηση της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edi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2" b="2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Χρησιμοποιήστε αναστοχαστικές εργασίες: ημερολόγια, αναφορές και συζητήσεις.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monitor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2" b="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Παρακολουθήστε την πρόοδο μέσω e-portfolios ή ψηφιακών εργαλείων.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search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φοιτητές αξιολογούν κριτικά τα δυνατά και αδύναμα σημεία τους, τα επαγγελματικά τους ενδιαφέροντα και τα πεδία ανάπτυξης.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cha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Συλλέξτε ανατροφοδότηση από φοιτητές και εταίρους.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cycle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Προσαρμόστε τις δραστηριότητες CSL με βάση τα αποτελέσματα της αξιολόγησης, με τακτικές έρευνες ή ομάδες εστίασης.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ΜΕΡΟΣ 3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tool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2" b="2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Μετατρέψτε το περιεχόμενο του μαθήματος σε δραστηριότητες CSL.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networ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Εντοπίστε πιθανούς εταίρους για την υλοποίηση.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chec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Αναπτύξτε ένα σχέδιο αξιολόγησης των φοιτητών.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clipboar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Αξιοποιήστε πρότυπα CSL σε διαφορετικά μαθήματα.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cha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Ανταλλάξτε ιδέες με εκπαιδευτικούς από διαφορετικά πεδία.</a:t>
              </a: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Πρακτική ομαδική εργασία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ΜΕΡΟΣ 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75436"/>
            <a:ext cx="16609333" cy="1056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4"/>
              </a:lnSpc>
            </a:pPr>
            <a:r>
              <a:rPr lang="el-GR" sz="42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Σχέδιο δράσης συμμετεχόντων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1"/>
                </a:lnSpc>
              </a:pPr>
              <a:r>
                <a:rPr lang="el-GR" sz="2026" i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Κάθε συμμετέχων συμπληρώνει ένα προσωπικό σχέδιο για ένα μάθημα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873083"/>
            <a:ext cx="16669579" cy="865546"/>
            <a:chOff x="0" y="0"/>
            <a:chExt cx="22226105" cy="115406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26144" cy="1154049"/>
            </a:xfrm>
            <a:custGeom>
              <a:avLst/>
              <a:gdLst/>
              <a:ahLst/>
              <a:cxnLst/>
              <a:rect l="l" t="t" r="r" b="b"/>
              <a:pathLst>
                <a:path w="22226144" h="1154049">
                  <a:moveTo>
                    <a:pt x="0" y="149733"/>
                  </a:moveTo>
                  <a:cubicBezTo>
                    <a:pt x="0" y="67056"/>
                    <a:pt x="67056" y="0"/>
                    <a:pt x="149733" y="0"/>
                  </a:cubicBezTo>
                  <a:lnTo>
                    <a:pt x="22076411" y="0"/>
                  </a:lnTo>
                  <a:cubicBezTo>
                    <a:pt x="22159088" y="0"/>
                    <a:pt x="22226144" y="67056"/>
                    <a:pt x="22226144" y="149733"/>
                  </a:cubicBezTo>
                  <a:lnTo>
                    <a:pt x="22226144" y="1004316"/>
                  </a:lnTo>
                  <a:cubicBezTo>
                    <a:pt x="22226144" y="1086993"/>
                    <a:pt x="22159088" y="1154049"/>
                    <a:pt x="22076411" y="1154049"/>
                  </a:cubicBezTo>
                  <a:lnTo>
                    <a:pt x="149733" y="1154049"/>
                  </a:lnTo>
                  <a:cubicBezTo>
                    <a:pt x="67056" y="1154049"/>
                    <a:pt x="0" y="1086993"/>
                    <a:pt x="0" y="100431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823608" y="2882608"/>
            <a:ext cx="1029500" cy="846477"/>
            <a:chOff x="0" y="0"/>
            <a:chExt cx="1372667" cy="112863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823608" y="2882608"/>
            <a:ext cx="1029500" cy="846477"/>
            <a:chOff x="0" y="0"/>
            <a:chExt cx="1372667" cy="112863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72672" cy="1128642"/>
            </a:xfrm>
            <a:custGeom>
              <a:avLst/>
              <a:gdLst/>
              <a:ahLst/>
              <a:cxnLst/>
              <a:rect l="l" t="t" r="r" b="b"/>
              <a:pathLst>
                <a:path w="1372672" h="1128642">
                  <a:moveTo>
                    <a:pt x="0" y="0"/>
                  </a:moveTo>
                  <a:lnTo>
                    <a:pt x="1372672" y="0"/>
                  </a:lnTo>
                  <a:lnTo>
                    <a:pt x="1372672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5493" r="-55493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1372667" cy="11953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2"/>
                </a:lnSpc>
              </a:pPr>
              <a:r>
                <a:rPr lang="el-GR" sz="30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196274" y="2882608"/>
            <a:ext cx="15099392" cy="846477"/>
            <a:chOff x="0" y="0"/>
            <a:chExt cx="20132523" cy="112863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0132529" cy="1128642"/>
            </a:xfrm>
            <a:custGeom>
              <a:avLst/>
              <a:gdLst/>
              <a:ahLst/>
              <a:cxnLst/>
              <a:rect l="l" t="t" r="r" b="b"/>
              <a:pathLst>
                <a:path w="20132529" h="1128642">
                  <a:moveTo>
                    <a:pt x="0" y="0"/>
                  </a:moveTo>
                  <a:lnTo>
                    <a:pt x="20132529" y="0"/>
                  </a:lnTo>
                  <a:lnTo>
                    <a:pt x="20132529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7571" b="-297570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20132523" cy="1176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l-GR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Μάθημα που επιλέχθηκε για ενσωμάτωση της CSL</a:t>
              </a:r>
            </a:p>
          </p:txBody>
        </p:sp>
      </p:grpSp>
      <p:sp>
        <p:nvSpPr>
          <p:cNvPr id="19" name="AutoShape 19"/>
          <p:cNvSpPr/>
          <p:nvPr/>
        </p:nvSpPr>
        <p:spPr>
          <a:xfrm rot="8100">
            <a:off x="8912828" y="3402673"/>
            <a:ext cx="8117853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814073" y="3994099"/>
            <a:ext cx="16669579" cy="865546"/>
            <a:chOff x="0" y="0"/>
            <a:chExt cx="22226105" cy="115406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2226144" cy="1154049"/>
            </a:xfrm>
            <a:custGeom>
              <a:avLst/>
              <a:gdLst/>
              <a:ahLst/>
              <a:cxnLst/>
              <a:rect l="l" t="t" r="r" b="b"/>
              <a:pathLst>
                <a:path w="22226144" h="1154049">
                  <a:moveTo>
                    <a:pt x="0" y="149733"/>
                  </a:moveTo>
                  <a:cubicBezTo>
                    <a:pt x="0" y="67056"/>
                    <a:pt x="67056" y="0"/>
                    <a:pt x="149733" y="0"/>
                  </a:cubicBezTo>
                  <a:lnTo>
                    <a:pt x="22076411" y="0"/>
                  </a:lnTo>
                  <a:cubicBezTo>
                    <a:pt x="22159088" y="0"/>
                    <a:pt x="22226144" y="67056"/>
                    <a:pt x="22226144" y="149733"/>
                  </a:cubicBezTo>
                  <a:lnTo>
                    <a:pt x="22226144" y="1004316"/>
                  </a:lnTo>
                  <a:cubicBezTo>
                    <a:pt x="22226144" y="1086993"/>
                    <a:pt x="22159088" y="1154049"/>
                    <a:pt x="22076411" y="1154049"/>
                  </a:cubicBezTo>
                  <a:lnTo>
                    <a:pt x="149733" y="1154049"/>
                  </a:lnTo>
                  <a:cubicBezTo>
                    <a:pt x="67056" y="1154049"/>
                    <a:pt x="0" y="1086993"/>
                    <a:pt x="0" y="100431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823608" y="4003624"/>
            <a:ext cx="1029500" cy="846477"/>
            <a:chOff x="0" y="0"/>
            <a:chExt cx="1372667" cy="112863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823608" y="4003624"/>
            <a:ext cx="1029500" cy="846477"/>
            <a:chOff x="0" y="0"/>
            <a:chExt cx="1372667" cy="112863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372672" cy="1128642"/>
            </a:xfrm>
            <a:custGeom>
              <a:avLst/>
              <a:gdLst/>
              <a:ahLst/>
              <a:cxnLst/>
              <a:rect l="l" t="t" r="r" b="b"/>
              <a:pathLst>
                <a:path w="1372672" h="1128642">
                  <a:moveTo>
                    <a:pt x="0" y="0"/>
                  </a:moveTo>
                  <a:lnTo>
                    <a:pt x="1372672" y="0"/>
                  </a:lnTo>
                  <a:lnTo>
                    <a:pt x="1372672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5493" r="-55493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1372667" cy="11953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2"/>
                </a:lnSpc>
              </a:pPr>
              <a:r>
                <a:rPr lang="el-GR" sz="30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196274" y="4003624"/>
            <a:ext cx="15099392" cy="846477"/>
            <a:chOff x="0" y="0"/>
            <a:chExt cx="20132523" cy="112863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0132529" cy="1128642"/>
            </a:xfrm>
            <a:custGeom>
              <a:avLst/>
              <a:gdLst/>
              <a:ahLst/>
              <a:cxnLst/>
              <a:rect l="l" t="t" r="r" b="b"/>
              <a:pathLst>
                <a:path w="20132529" h="1128642">
                  <a:moveTo>
                    <a:pt x="0" y="0"/>
                  </a:moveTo>
                  <a:lnTo>
                    <a:pt x="20132529" y="0"/>
                  </a:lnTo>
                  <a:lnTo>
                    <a:pt x="20132529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7571" b="-297570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20132523" cy="1176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l-GR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Μαθησιακά αποτελέσματα προς ενίσχυση</a:t>
              </a:r>
            </a:p>
          </p:txBody>
        </p:sp>
      </p:grpSp>
      <p:sp>
        <p:nvSpPr>
          <p:cNvPr id="30" name="AutoShape 30"/>
          <p:cNvSpPr/>
          <p:nvPr/>
        </p:nvSpPr>
        <p:spPr>
          <a:xfrm rot="8100">
            <a:off x="8912828" y="4523680"/>
            <a:ext cx="8117853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1" name="Group 31"/>
          <p:cNvGrpSpPr/>
          <p:nvPr/>
        </p:nvGrpSpPr>
        <p:grpSpPr>
          <a:xfrm>
            <a:off x="814073" y="5115116"/>
            <a:ext cx="16669579" cy="865546"/>
            <a:chOff x="0" y="0"/>
            <a:chExt cx="22226105" cy="115406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2226144" cy="1154049"/>
            </a:xfrm>
            <a:custGeom>
              <a:avLst/>
              <a:gdLst/>
              <a:ahLst/>
              <a:cxnLst/>
              <a:rect l="l" t="t" r="r" b="b"/>
              <a:pathLst>
                <a:path w="22226144" h="1154049">
                  <a:moveTo>
                    <a:pt x="0" y="149733"/>
                  </a:moveTo>
                  <a:cubicBezTo>
                    <a:pt x="0" y="67056"/>
                    <a:pt x="67056" y="0"/>
                    <a:pt x="149733" y="0"/>
                  </a:cubicBezTo>
                  <a:lnTo>
                    <a:pt x="22076411" y="0"/>
                  </a:lnTo>
                  <a:cubicBezTo>
                    <a:pt x="22159088" y="0"/>
                    <a:pt x="22226144" y="67056"/>
                    <a:pt x="22226144" y="149733"/>
                  </a:cubicBezTo>
                  <a:lnTo>
                    <a:pt x="22226144" y="1004316"/>
                  </a:lnTo>
                  <a:cubicBezTo>
                    <a:pt x="22226144" y="1086993"/>
                    <a:pt x="22159088" y="1154049"/>
                    <a:pt x="22076411" y="1154049"/>
                  </a:cubicBezTo>
                  <a:lnTo>
                    <a:pt x="149733" y="1154049"/>
                  </a:lnTo>
                  <a:cubicBezTo>
                    <a:pt x="67056" y="1154049"/>
                    <a:pt x="0" y="1086993"/>
                    <a:pt x="0" y="100431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823608" y="5124640"/>
            <a:ext cx="1029500" cy="846477"/>
            <a:chOff x="0" y="0"/>
            <a:chExt cx="1372667" cy="112863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5" name="Group 35"/>
          <p:cNvGrpSpPr/>
          <p:nvPr/>
        </p:nvGrpSpPr>
        <p:grpSpPr>
          <a:xfrm>
            <a:off x="823608" y="5124640"/>
            <a:ext cx="1029500" cy="846477"/>
            <a:chOff x="0" y="0"/>
            <a:chExt cx="1372667" cy="112863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372672" cy="1128642"/>
            </a:xfrm>
            <a:custGeom>
              <a:avLst/>
              <a:gdLst/>
              <a:ahLst/>
              <a:cxnLst/>
              <a:rect l="l" t="t" r="r" b="b"/>
              <a:pathLst>
                <a:path w="1372672" h="1128642">
                  <a:moveTo>
                    <a:pt x="0" y="0"/>
                  </a:moveTo>
                  <a:lnTo>
                    <a:pt x="1372672" y="0"/>
                  </a:lnTo>
                  <a:lnTo>
                    <a:pt x="1372672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5493" r="-55493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66675"/>
              <a:ext cx="1372667" cy="11953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2"/>
                </a:lnSpc>
              </a:pPr>
              <a:r>
                <a:rPr lang="el-GR" sz="30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196274" y="5124640"/>
            <a:ext cx="15099392" cy="846477"/>
            <a:chOff x="0" y="0"/>
            <a:chExt cx="20132523" cy="112863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0132529" cy="1128642"/>
            </a:xfrm>
            <a:custGeom>
              <a:avLst/>
              <a:gdLst/>
              <a:ahLst/>
              <a:cxnLst/>
              <a:rect l="l" t="t" r="r" b="b"/>
              <a:pathLst>
                <a:path w="20132529" h="1128642">
                  <a:moveTo>
                    <a:pt x="0" y="0"/>
                  </a:moveTo>
                  <a:lnTo>
                    <a:pt x="20132529" y="0"/>
                  </a:lnTo>
                  <a:lnTo>
                    <a:pt x="20132529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7571" b="-297570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20132523" cy="1176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l-GR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Πιθανός οργανισμός-εταίρος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 rot="8100">
            <a:off x="8912828" y="5644696"/>
            <a:ext cx="8117853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2" name="Group 42"/>
          <p:cNvGrpSpPr/>
          <p:nvPr/>
        </p:nvGrpSpPr>
        <p:grpSpPr>
          <a:xfrm>
            <a:off x="814073" y="6236122"/>
            <a:ext cx="16669579" cy="865546"/>
            <a:chOff x="0" y="0"/>
            <a:chExt cx="22226105" cy="1154062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4" cy="1154049"/>
            </a:xfrm>
            <a:custGeom>
              <a:avLst/>
              <a:gdLst/>
              <a:ahLst/>
              <a:cxnLst/>
              <a:rect l="l" t="t" r="r" b="b"/>
              <a:pathLst>
                <a:path w="22226144" h="1154049">
                  <a:moveTo>
                    <a:pt x="0" y="149733"/>
                  </a:moveTo>
                  <a:cubicBezTo>
                    <a:pt x="0" y="67056"/>
                    <a:pt x="67056" y="0"/>
                    <a:pt x="149733" y="0"/>
                  </a:cubicBezTo>
                  <a:lnTo>
                    <a:pt x="22076411" y="0"/>
                  </a:lnTo>
                  <a:cubicBezTo>
                    <a:pt x="22159088" y="0"/>
                    <a:pt x="22226144" y="67056"/>
                    <a:pt x="22226144" y="149733"/>
                  </a:cubicBezTo>
                  <a:lnTo>
                    <a:pt x="22226144" y="1004316"/>
                  </a:lnTo>
                  <a:cubicBezTo>
                    <a:pt x="22226144" y="1086993"/>
                    <a:pt x="22159088" y="1154049"/>
                    <a:pt x="22076411" y="1154049"/>
                  </a:cubicBezTo>
                  <a:lnTo>
                    <a:pt x="149733" y="1154049"/>
                  </a:lnTo>
                  <a:cubicBezTo>
                    <a:pt x="67056" y="1154049"/>
                    <a:pt x="0" y="1086993"/>
                    <a:pt x="0" y="100431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823608" y="6245657"/>
            <a:ext cx="1029500" cy="846477"/>
            <a:chOff x="0" y="0"/>
            <a:chExt cx="1372667" cy="1128636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823608" y="6245657"/>
            <a:ext cx="1029500" cy="846477"/>
            <a:chOff x="0" y="0"/>
            <a:chExt cx="1372667" cy="1128636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372672" cy="1128642"/>
            </a:xfrm>
            <a:custGeom>
              <a:avLst/>
              <a:gdLst/>
              <a:ahLst/>
              <a:cxnLst/>
              <a:rect l="l" t="t" r="r" b="b"/>
              <a:pathLst>
                <a:path w="1372672" h="1128642">
                  <a:moveTo>
                    <a:pt x="0" y="0"/>
                  </a:moveTo>
                  <a:lnTo>
                    <a:pt x="1372672" y="0"/>
                  </a:lnTo>
                  <a:lnTo>
                    <a:pt x="1372672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5493" r="-55493"/>
              </a:stretch>
            </a:blipFill>
          </p:spPr>
        </p:sp>
        <p:sp>
          <p:nvSpPr>
            <p:cNvPr id="48" name="TextBox 48"/>
            <p:cNvSpPr txBox="1"/>
            <p:nvPr/>
          </p:nvSpPr>
          <p:spPr>
            <a:xfrm>
              <a:off x="0" y="-66675"/>
              <a:ext cx="1372667" cy="11953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2"/>
                </a:lnSpc>
              </a:pPr>
              <a:r>
                <a:rPr lang="el-GR" sz="30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2196274" y="6245657"/>
            <a:ext cx="15099392" cy="846477"/>
            <a:chOff x="0" y="0"/>
            <a:chExt cx="20132523" cy="1128636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20132529" cy="1128642"/>
            </a:xfrm>
            <a:custGeom>
              <a:avLst/>
              <a:gdLst/>
              <a:ahLst/>
              <a:cxnLst/>
              <a:rect l="l" t="t" r="r" b="b"/>
              <a:pathLst>
                <a:path w="20132529" h="1128642">
                  <a:moveTo>
                    <a:pt x="0" y="0"/>
                  </a:moveTo>
                  <a:lnTo>
                    <a:pt x="20132529" y="0"/>
                  </a:lnTo>
                  <a:lnTo>
                    <a:pt x="20132529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7571" b="-297570"/>
              </a:stretch>
            </a:blipFill>
          </p:spPr>
        </p:sp>
        <p:sp>
          <p:nvSpPr>
            <p:cNvPr id="51" name="TextBox 51"/>
            <p:cNvSpPr txBox="1"/>
            <p:nvPr/>
          </p:nvSpPr>
          <p:spPr>
            <a:xfrm>
              <a:off x="0" y="-47625"/>
              <a:ext cx="20132523" cy="1176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l-GR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Προγραμματισμένη δραστηριότητα ή έργο φοιτητών</a:t>
              </a:r>
            </a:p>
          </p:txBody>
        </p:sp>
      </p:grpSp>
      <p:sp>
        <p:nvSpPr>
          <p:cNvPr id="52" name="AutoShape 52"/>
          <p:cNvSpPr/>
          <p:nvPr/>
        </p:nvSpPr>
        <p:spPr>
          <a:xfrm rot="8100">
            <a:off x="8912828" y="6765712"/>
            <a:ext cx="8117853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3" name="Group 53"/>
          <p:cNvGrpSpPr/>
          <p:nvPr/>
        </p:nvGrpSpPr>
        <p:grpSpPr>
          <a:xfrm>
            <a:off x="814073" y="7357139"/>
            <a:ext cx="16669579" cy="865546"/>
            <a:chOff x="0" y="0"/>
            <a:chExt cx="22226105" cy="1154062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2226144" cy="1154049"/>
            </a:xfrm>
            <a:custGeom>
              <a:avLst/>
              <a:gdLst/>
              <a:ahLst/>
              <a:cxnLst/>
              <a:rect l="l" t="t" r="r" b="b"/>
              <a:pathLst>
                <a:path w="22226144" h="1154049">
                  <a:moveTo>
                    <a:pt x="0" y="149733"/>
                  </a:moveTo>
                  <a:cubicBezTo>
                    <a:pt x="0" y="67056"/>
                    <a:pt x="67056" y="0"/>
                    <a:pt x="149733" y="0"/>
                  </a:cubicBezTo>
                  <a:lnTo>
                    <a:pt x="22076411" y="0"/>
                  </a:lnTo>
                  <a:cubicBezTo>
                    <a:pt x="22159088" y="0"/>
                    <a:pt x="22226144" y="67056"/>
                    <a:pt x="22226144" y="149733"/>
                  </a:cubicBezTo>
                  <a:lnTo>
                    <a:pt x="22226144" y="1004316"/>
                  </a:lnTo>
                  <a:cubicBezTo>
                    <a:pt x="22226144" y="1086993"/>
                    <a:pt x="22159088" y="1154049"/>
                    <a:pt x="22076411" y="1154049"/>
                  </a:cubicBezTo>
                  <a:lnTo>
                    <a:pt x="149733" y="1154049"/>
                  </a:lnTo>
                  <a:cubicBezTo>
                    <a:pt x="67056" y="1154049"/>
                    <a:pt x="0" y="1086993"/>
                    <a:pt x="0" y="100431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55" name="Group 55"/>
          <p:cNvGrpSpPr/>
          <p:nvPr/>
        </p:nvGrpSpPr>
        <p:grpSpPr>
          <a:xfrm>
            <a:off x="823608" y="7366673"/>
            <a:ext cx="1029500" cy="846477"/>
            <a:chOff x="0" y="0"/>
            <a:chExt cx="1372667" cy="1128636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823608" y="7366673"/>
            <a:ext cx="1029500" cy="846477"/>
            <a:chOff x="0" y="0"/>
            <a:chExt cx="1372667" cy="1128636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372672" cy="1128642"/>
            </a:xfrm>
            <a:custGeom>
              <a:avLst/>
              <a:gdLst/>
              <a:ahLst/>
              <a:cxnLst/>
              <a:rect l="l" t="t" r="r" b="b"/>
              <a:pathLst>
                <a:path w="1372672" h="1128642">
                  <a:moveTo>
                    <a:pt x="0" y="0"/>
                  </a:moveTo>
                  <a:lnTo>
                    <a:pt x="1372672" y="0"/>
                  </a:lnTo>
                  <a:lnTo>
                    <a:pt x="1372672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5493" r="-55493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-66675"/>
              <a:ext cx="1372667" cy="11953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2"/>
                </a:lnSpc>
              </a:pPr>
              <a:r>
                <a:rPr lang="el-GR" sz="30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196274" y="7366673"/>
            <a:ext cx="15099392" cy="846477"/>
            <a:chOff x="0" y="0"/>
            <a:chExt cx="20132523" cy="1128636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20132529" cy="1128642"/>
            </a:xfrm>
            <a:custGeom>
              <a:avLst/>
              <a:gdLst/>
              <a:ahLst/>
              <a:cxnLst/>
              <a:rect l="l" t="t" r="r" b="b"/>
              <a:pathLst>
                <a:path w="20132529" h="1128642">
                  <a:moveTo>
                    <a:pt x="0" y="0"/>
                  </a:moveTo>
                  <a:lnTo>
                    <a:pt x="20132529" y="0"/>
                  </a:lnTo>
                  <a:lnTo>
                    <a:pt x="20132529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7571" b="-297570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20132523" cy="1176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l-GR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Μέθοδος αναστοχασμού και αξιολόγησης</a:t>
              </a:r>
            </a:p>
          </p:txBody>
        </p:sp>
      </p:grpSp>
      <p:sp>
        <p:nvSpPr>
          <p:cNvPr id="63" name="AutoShape 63"/>
          <p:cNvSpPr/>
          <p:nvPr/>
        </p:nvSpPr>
        <p:spPr>
          <a:xfrm rot="8100">
            <a:off x="8912828" y="7886729"/>
            <a:ext cx="8117853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4" name="Group 64"/>
          <p:cNvGrpSpPr/>
          <p:nvPr/>
        </p:nvGrpSpPr>
        <p:grpSpPr>
          <a:xfrm>
            <a:off x="814073" y="8478155"/>
            <a:ext cx="16669579" cy="865546"/>
            <a:chOff x="0" y="0"/>
            <a:chExt cx="22226105" cy="115406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22226144" cy="1154049"/>
            </a:xfrm>
            <a:custGeom>
              <a:avLst/>
              <a:gdLst/>
              <a:ahLst/>
              <a:cxnLst/>
              <a:rect l="l" t="t" r="r" b="b"/>
              <a:pathLst>
                <a:path w="22226144" h="1154049">
                  <a:moveTo>
                    <a:pt x="0" y="149733"/>
                  </a:moveTo>
                  <a:cubicBezTo>
                    <a:pt x="0" y="67056"/>
                    <a:pt x="67056" y="0"/>
                    <a:pt x="149733" y="0"/>
                  </a:cubicBezTo>
                  <a:lnTo>
                    <a:pt x="22076411" y="0"/>
                  </a:lnTo>
                  <a:cubicBezTo>
                    <a:pt x="22159088" y="0"/>
                    <a:pt x="22226144" y="67056"/>
                    <a:pt x="22226144" y="149733"/>
                  </a:cubicBezTo>
                  <a:lnTo>
                    <a:pt x="22226144" y="1004316"/>
                  </a:lnTo>
                  <a:cubicBezTo>
                    <a:pt x="22226144" y="1086993"/>
                    <a:pt x="22159088" y="1154049"/>
                    <a:pt x="22076411" y="1154049"/>
                  </a:cubicBezTo>
                  <a:lnTo>
                    <a:pt x="149733" y="1154049"/>
                  </a:lnTo>
                  <a:cubicBezTo>
                    <a:pt x="67056" y="1154049"/>
                    <a:pt x="0" y="1086993"/>
                    <a:pt x="0" y="100431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66" name="Group 66"/>
          <p:cNvGrpSpPr/>
          <p:nvPr/>
        </p:nvGrpSpPr>
        <p:grpSpPr>
          <a:xfrm>
            <a:off x="823608" y="8487689"/>
            <a:ext cx="1029500" cy="846477"/>
            <a:chOff x="0" y="0"/>
            <a:chExt cx="1372667" cy="1128636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8" name="Group 68"/>
          <p:cNvGrpSpPr/>
          <p:nvPr/>
        </p:nvGrpSpPr>
        <p:grpSpPr>
          <a:xfrm>
            <a:off x="823608" y="8487689"/>
            <a:ext cx="1029500" cy="846477"/>
            <a:chOff x="0" y="0"/>
            <a:chExt cx="1372667" cy="1128636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372672" cy="1128642"/>
            </a:xfrm>
            <a:custGeom>
              <a:avLst/>
              <a:gdLst/>
              <a:ahLst/>
              <a:cxnLst/>
              <a:rect l="l" t="t" r="r" b="b"/>
              <a:pathLst>
                <a:path w="1372672" h="1128642">
                  <a:moveTo>
                    <a:pt x="0" y="0"/>
                  </a:moveTo>
                  <a:lnTo>
                    <a:pt x="1372672" y="0"/>
                  </a:lnTo>
                  <a:lnTo>
                    <a:pt x="1372672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5493" r="-55493"/>
              </a:stretch>
            </a:blipFill>
          </p:spPr>
        </p:sp>
        <p:sp>
          <p:nvSpPr>
            <p:cNvPr id="70" name="TextBox 70"/>
            <p:cNvSpPr txBox="1"/>
            <p:nvPr/>
          </p:nvSpPr>
          <p:spPr>
            <a:xfrm>
              <a:off x="0" y="-66675"/>
              <a:ext cx="1372667" cy="11953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2"/>
                </a:lnSpc>
              </a:pPr>
              <a:r>
                <a:rPr lang="el-GR" sz="30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6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2196274" y="8487689"/>
            <a:ext cx="15099392" cy="846477"/>
            <a:chOff x="0" y="0"/>
            <a:chExt cx="20132523" cy="1128636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20132529" cy="1128642"/>
            </a:xfrm>
            <a:custGeom>
              <a:avLst/>
              <a:gdLst/>
              <a:ahLst/>
              <a:cxnLst/>
              <a:rect l="l" t="t" r="r" b="b"/>
              <a:pathLst>
                <a:path w="20132529" h="1128642">
                  <a:moveTo>
                    <a:pt x="0" y="0"/>
                  </a:moveTo>
                  <a:lnTo>
                    <a:pt x="20132529" y="0"/>
                  </a:lnTo>
                  <a:lnTo>
                    <a:pt x="20132529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7571" b="-297570"/>
              </a:stretch>
            </a:blipFill>
          </p:spPr>
        </p:sp>
        <p:sp>
          <p:nvSpPr>
            <p:cNvPr id="73" name="TextBox 73"/>
            <p:cNvSpPr txBox="1"/>
            <p:nvPr/>
          </p:nvSpPr>
          <p:spPr>
            <a:xfrm>
              <a:off x="0" y="-47625"/>
              <a:ext cx="20132523" cy="1176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l-GR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Επόμενα βήματα και χρονοδιάγραμμα</a:t>
              </a:r>
            </a:p>
          </p:txBody>
        </p:sp>
      </p:grpSp>
      <p:sp>
        <p:nvSpPr>
          <p:cNvPr id="74" name="AutoShape 74"/>
          <p:cNvSpPr/>
          <p:nvPr/>
        </p:nvSpPr>
        <p:spPr>
          <a:xfrm rot="8100">
            <a:off x="8912828" y="9007745"/>
            <a:ext cx="8117853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ΕΡΓΑΣΤΗΡΙΟ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Ολοκλήρωση του εργαστηρίου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lay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2" b="2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Συνοψίστε τις βασικές έννοιες και τα βήματα σχεδιασμού.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star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2" b="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Αναδείξτε τις πρακτικές συμβουλές που μοιράστηκαν στο εργαστήριο.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lin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Συνδέστε τα αποτελέσματα με τους αρχικούς στόχους του εργαστηρίου.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cha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Ρωτήστε τους συμμετέχοντες ποιο είναι το σημαντικότερο δίδαγμα που κρατούν.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sen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Συζητήστε πώς μπορεί να εφαρμοστεί το μοντέλο στην πράξη.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ΕΡΓΑΣΤΗΡΙΟ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Μέθοδοι αξιολόγησης του εργαστηρίου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77528"/>
            <a:chOff x="0" y="0"/>
            <a:chExt cx="22226105" cy="19700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70024"/>
            </a:xfrm>
            <a:custGeom>
              <a:avLst/>
              <a:gdLst/>
              <a:ahLst/>
              <a:cxnLst/>
              <a:rect l="l" t="t" r="r" b="b"/>
              <a:pathLst>
                <a:path w="22226144" h="1970024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821688"/>
                  </a:lnTo>
                  <a:cubicBezTo>
                    <a:pt x="22226144" y="1903603"/>
                    <a:pt x="22159722" y="1970024"/>
                    <a:pt x="22077807" y="1970024"/>
                  </a:cubicBezTo>
                  <a:lnTo>
                    <a:pt x="148336" y="1970024"/>
                  </a:lnTo>
                  <a:cubicBezTo>
                    <a:pt x="66421" y="1970024"/>
                    <a:pt x="0" y="1903603"/>
                    <a:pt x="0" y="182168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29027" cy="1129027"/>
            <a:chOff x="0" y="0"/>
            <a:chExt cx="1505369" cy="150536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05458" cy="1505331"/>
            </a:xfrm>
            <a:custGeom>
              <a:avLst/>
              <a:gdLst/>
              <a:ahLst/>
              <a:cxnLst/>
              <a:rect l="l" t="t" r="r" b="b"/>
              <a:pathLst>
                <a:path w="1505458" h="1505331">
                  <a:moveTo>
                    <a:pt x="0" y="752729"/>
                  </a:moveTo>
                  <a:cubicBezTo>
                    <a:pt x="0" y="336931"/>
                    <a:pt x="336931" y="0"/>
                    <a:pt x="752729" y="0"/>
                  </a:cubicBezTo>
                  <a:cubicBezTo>
                    <a:pt x="1168527" y="0"/>
                    <a:pt x="1505458" y="336931"/>
                    <a:pt x="1505458" y="752729"/>
                  </a:cubicBezTo>
                  <a:cubicBezTo>
                    <a:pt x="1505458" y="1168527"/>
                    <a:pt x="1168400" y="1505331"/>
                    <a:pt x="752729" y="1505331"/>
                  </a:cubicBezTo>
                  <a:cubicBezTo>
                    <a:pt x="337058" y="1505331"/>
                    <a:pt x="0" y="1168400"/>
                    <a:pt x="0" y="75272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460316" y="3203610"/>
            <a:ext cx="541934" cy="541934"/>
            <a:chOff x="0" y="0"/>
            <a:chExt cx="722579" cy="722579"/>
          </a:xfrm>
        </p:grpSpPr>
        <p:sp>
          <p:nvSpPr>
            <p:cNvPr id="11" name="Freeform 11" descr="/home/claude/work/icons/chat_w.png"/>
            <p:cNvSpPr/>
            <p:nvPr/>
          </p:nvSpPr>
          <p:spPr>
            <a:xfrm>
              <a:off x="0" y="0"/>
              <a:ext cx="722630" cy="722630"/>
            </a:xfrm>
            <a:custGeom>
              <a:avLst/>
              <a:gdLst/>
              <a:ahLst/>
              <a:cxnLst/>
              <a:rect l="l" t="t" r="r" b="b"/>
              <a:pathLst>
                <a:path w="722630" h="722630">
                  <a:moveTo>
                    <a:pt x="0" y="0"/>
                  </a:moveTo>
                  <a:lnTo>
                    <a:pt x="722630" y="0"/>
                  </a:lnTo>
                  <a:lnTo>
                    <a:pt x="722630" y="722630"/>
                  </a:lnTo>
                  <a:lnTo>
                    <a:pt x="0" y="722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7" b="7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2844860" y="2745343"/>
            <a:ext cx="13627208" cy="1458468"/>
            <a:chOff x="0" y="0"/>
            <a:chExt cx="18169611" cy="194462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69607" cy="1944619"/>
            </a:xfrm>
            <a:custGeom>
              <a:avLst/>
              <a:gdLst/>
              <a:ahLst/>
              <a:cxnLst/>
              <a:rect l="l" t="t" r="r" b="b"/>
              <a:pathLst>
                <a:path w="18169607" h="1944619">
                  <a:moveTo>
                    <a:pt x="0" y="0"/>
                  </a:moveTo>
                  <a:lnTo>
                    <a:pt x="18169607" y="0"/>
                  </a:lnTo>
                  <a:lnTo>
                    <a:pt x="18169607" y="1944619"/>
                  </a:lnTo>
                  <a:lnTo>
                    <a:pt x="0" y="19446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2058" b="-13205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69611" cy="19922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Προφορικός ομαδικός αναστοχασμός.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68816"/>
            <a:ext cx="16669579" cy="1477528"/>
            <a:chOff x="0" y="0"/>
            <a:chExt cx="22226105" cy="197003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70024"/>
            </a:xfrm>
            <a:custGeom>
              <a:avLst/>
              <a:gdLst/>
              <a:ahLst/>
              <a:cxnLst/>
              <a:rect l="l" t="t" r="r" b="b"/>
              <a:pathLst>
                <a:path w="22226144" h="1970024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821688"/>
                  </a:lnTo>
                  <a:cubicBezTo>
                    <a:pt x="22226144" y="1903603"/>
                    <a:pt x="22159722" y="1970024"/>
                    <a:pt x="22077807" y="1970024"/>
                  </a:cubicBezTo>
                  <a:lnTo>
                    <a:pt x="148336" y="1970024"/>
                  </a:lnTo>
                  <a:cubicBezTo>
                    <a:pt x="66421" y="1970024"/>
                    <a:pt x="0" y="1903603"/>
                    <a:pt x="0" y="182168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166774" y="4643066"/>
            <a:ext cx="1129027" cy="1129027"/>
            <a:chOff x="0" y="0"/>
            <a:chExt cx="1505369" cy="150536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05458" cy="1505331"/>
            </a:xfrm>
            <a:custGeom>
              <a:avLst/>
              <a:gdLst/>
              <a:ahLst/>
              <a:cxnLst/>
              <a:rect l="l" t="t" r="r" b="b"/>
              <a:pathLst>
                <a:path w="1505458" h="1505331">
                  <a:moveTo>
                    <a:pt x="0" y="752729"/>
                  </a:moveTo>
                  <a:cubicBezTo>
                    <a:pt x="0" y="336931"/>
                    <a:pt x="336931" y="0"/>
                    <a:pt x="752729" y="0"/>
                  </a:cubicBezTo>
                  <a:cubicBezTo>
                    <a:pt x="1168527" y="0"/>
                    <a:pt x="1505458" y="336931"/>
                    <a:pt x="1505458" y="752729"/>
                  </a:cubicBezTo>
                  <a:cubicBezTo>
                    <a:pt x="1505458" y="1168527"/>
                    <a:pt x="1168400" y="1505331"/>
                    <a:pt x="752729" y="1505331"/>
                  </a:cubicBezTo>
                  <a:cubicBezTo>
                    <a:pt x="337058" y="1505331"/>
                    <a:pt x="0" y="1168400"/>
                    <a:pt x="0" y="75272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460316" y="4936607"/>
            <a:ext cx="541934" cy="541934"/>
            <a:chOff x="0" y="0"/>
            <a:chExt cx="722579" cy="722579"/>
          </a:xfrm>
        </p:grpSpPr>
        <p:sp>
          <p:nvSpPr>
            <p:cNvPr id="20" name="Freeform 20" descr="/home/claude/work/icons/clipboard_w.png"/>
            <p:cNvSpPr/>
            <p:nvPr/>
          </p:nvSpPr>
          <p:spPr>
            <a:xfrm>
              <a:off x="0" y="0"/>
              <a:ext cx="722630" cy="722630"/>
            </a:xfrm>
            <a:custGeom>
              <a:avLst/>
              <a:gdLst/>
              <a:ahLst/>
              <a:cxnLst/>
              <a:rect l="l" t="t" r="r" b="b"/>
              <a:pathLst>
                <a:path w="722630" h="722630">
                  <a:moveTo>
                    <a:pt x="0" y="0"/>
                  </a:moveTo>
                  <a:lnTo>
                    <a:pt x="722630" y="0"/>
                  </a:lnTo>
                  <a:lnTo>
                    <a:pt x="722630" y="722630"/>
                  </a:lnTo>
                  <a:lnTo>
                    <a:pt x="0" y="722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7" b="7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844860" y="4478341"/>
            <a:ext cx="13627208" cy="1458468"/>
            <a:chOff x="0" y="0"/>
            <a:chExt cx="18169611" cy="194462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69607" cy="1944619"/>
            </a:xfrm>
            <a:custGeom>
              <a:avLst/>
              <a:gdLst/>
              <a:ahLst/>
              <a:cxnLst/>
              <a:rect l="l" t="t" r="r" b="b"/>
              <a:pathLst>
                <a:path w="18169607" h="1944619">
                  <a:moveTo>
                    <a:pt x="0" y="0"/>
                  </a:moveTo>
                  <a:lnTo>
                    <a:pt x="18169607" y="0"/>
                  </a:lnTo>
                  <a:lnTo>
                    <a:pt x="18169607" y="1944619"/>
                  </a:lnTo>
                  <a:lnTo>
                    <a:pt x="0" y="19446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2058" b="-132059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69611" cy="19922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Μέθοδος 3-2-1: τρία πράγματα που μάθατε, δύο ερωτήσεις, μία ιδέα για εφαρμογή.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01813"/>
            <a:ext cx="16669579" cy="1477528"/>
            <a:chOff x="0" y="0"/>
            <a:chExt cx="22226105" cy="197003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70024"/>
            </a:xfrm>
            <a:custGeom>
              <a:avLst/>
              <a:gdLst/>
              <a:ahLst/>
              <a:cxnLst/>
              <a:rect l="l" t="t" r="r" b="b"/>
              <a:pathLst>
                <a:path w="22226144" h="1970024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821688"/>
                  </a:lnTo>
                  <a:cubicBezTo>
                    <a:pt x="22226144" y="1903603"/>
                    <a:pt x="22159722" y="1970024"/>
                    <a:pt x="22077807" y="1970024"/>
                  </a:cubicBezTo>
                  <a:lnTo>
                    <a:pt x="148336" y="1970024"/>
                  </a:lnTo>
                  <a:cubicBezTo>
                    <a:pt x="66421" y="1970024"/>
                    <a:pt x="0" y="1903603"/>
                    <a:pt x="0" y="182168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1166774" y="6376064"/>
            <a:ext cx="1129027" cy="1129027"/>
            <a:chOff x="0" y="0"/>
            <a:chExt cx="1505369" cy="150536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05458" cy="1505331"/>
            </a:xfrm>
            <a:custGeom>
              <a:avLst/>
              <a:gdLst/>
              <a:ahLst/>
              <a:cxnLst/>
              <a:rect l="l" t="t" r="r" b="b"/>
              <a:pathLst>
                <a:path w="1505458" h="1505331">
                  <a:moveTo>
                    <a:pt x="0" y="752729"/>
                  </a:moveTo>
                  <a:cubicBezTo>
                    <a:pt x="0" y="336931"/>
                    <a:pt x="336931" y="0"/>
                    <a:pt x="752729" y="0"/>
                  </a:cubicBezTo>
                  <a:cubicBezTo>
                    <a:pt x="1168527" y="0"/>
                    <a:pt x="1505458" y="336931"/>
                    <a:pt x="1505458" y="752729"/>
                  </a:cubicBezTo>
                  <a:cubicBezTo>
                    <a:pt x="1505458" y="1168527"/>
                    <a:pt x="1168400" y="1505331"/>
                    <a:pt x="752729" y="1505331"/>
                  </a:cubicBezTo>
                  <a:cubicBezTo>
                    <a:pt x="337058" y="1505331"/>
                    <a:pt x="0" y="1168400"/>
                    <a:pt x="0" y="75272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460316" y="6669605"/>
            <a:ext cx="541934" cy="541934"/>
            <a:chOff x="0" y="0"/>
            <a:chExt cx="722579" cy="722579"/>
          </a:xfrm>
        </p:grpSpPr>
        <p:sp>
          <p:nvSpPr>
            <p:cNvPr id="29" name="Freeform 29" descr="/home/claude/work/icons/edit_w.png"/>
            <p:cNvSpPr/>
            <p:nvPr/>
          </p:nvSpPr>
          <p:spPr>
            <a:xfrm>
              <a:off x="0" y="0"/>
              <a:ext cx="722630" cy="722630"/>
            </a:xfrm>
            <a:custGeom>
              <a:avLst/>
              <a:gdLst/>
              <a:ahLst/>
              <a:cxnLst/>
              <a:rect l="l" t="t" r="r" b="b"/>
              <a:pathLst>
                <a:path w="722630" h="722630">
                  <a:moveTo>
                    <a:pt x="0" y="0"/>
                  </a:moveTo>
                  <a:lnTo>
                    <a:pt x="722630" y="0"/>
                  </a:lnTo>
                  <a:lnTo>
                    <a:pt x="722630" y="722630"/>
                  </a:lnTo>
                  <a:lnTo>
                    <a:pt x="0" y="722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7" b="7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2844860" y="6211338"/>
            <a:ext cx="13627208" cy="1458468"/>
            <a:chOff x="0" y="0"/>
            <a:chExt cx="18169611" cy="194462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69607" cy="1944619"/>
            </a:xfrm>
            <a:custGeom>
              <a:avLst/>
              <a:gdLst/>
              <a:ahLst/>
              <a:cxnLst/>
              <a:rect l="l" t="t" r="r" b="b"/>
              <a:pathLst>
                <a:path w="18169607" h="1944619">
                  <a:moveTo>
                    <a:pt x="0" y="0"/>
                  </a:moveTo>
                  <a:lnTo>
                    <a:pt x="18169607" y="0"/>
                  </a:lnTo>
                  <a:lnTo>
                    <a:pt x="18169607" y="1944619"/>
                  </a:lnTo>
                  <a:lnTo>
                    <a:pt x="0" y="19446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2058" b="-132059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69611" cy="19922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Post-it με ένα θετικό σχόλιο και μία πρόταση βελτίωσης.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34811"/>
            <a:ext cx="16669579" cy="1477528"/>
            <a:chOff x="0" y="0"/>
            <a:chExt cx="22226105" cy="197003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70024"/>
            </a:xfrm>
            <a:custGeom>
              <a:avLst/>
              <a:gdLst/>
              <a:ahLst/>
              <a:cxnLst/>
              <a:rect l="l" t="t" r="r" b="b"/>
              <a:pathLst>
                <a:path w="22226144" h="1970024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821688"/>
                  </a:lnTo>
                  <a:cubicBezTo>
                    <a:pt x="22226144" y="1903603"/>
                    <a:pt x="22159722" y="1970024"/>
                    <a:pt x="22077807" y="1970024"/>
                  </a:cubicBezTo>
                  <a:lnTo>
                    <a:pt x="148336" y="1970024"/>
                  </a:lnTo>
                  <a:cubicBezTo>
                    <a:pt x="66421" y="1970024"/>
                    <a:pt x="0" y="1903603"/>
                    <a:pt x="0" y="182168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1166774" y="8109061"/>
            <a:ext cx="1129027" cy="1129027"/>
            <a:chOff x="0" y="0"/>
            <a:chExt cx="1505369" cy="150536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505458" cy="1505331"/>
            </a:xfrm>
            <a:custGeom>
              <a:avLst/>
              <a:gdLst/>
              <a:ahLst/>
              <a:cxnLst/>
              <a:rect l="l" t="t" r="r" b="b"/>
              <a:pathLst>
                <a:path w="1505458" h="1505331">
                  <a:moveTo>
                    <a:pt x="0" y="752729"/>
                  </a:moveTo>
                  <a:cubicBezTo>
                    <a:pt x="0" y="336931"/>
                    <a:pt x="336931" y="0"/>
                    <a:pt x="752729" y="0"/>
                  </a:cubicBezTo>
                  <a:cubicBezTo>
                    <a:pt x="1168527" y="0"/>
                    <a:pt x="1505458" y="336931"/>
                    <a:pt x="1505458" y="752729"/>
                  </a:cubicBezTo>
                  <a:cubicBezTo>
                    <a:pt x="1505458" y="1168527"/>
                    <a:pt x="1168400" y="1505331"/>
                    <a:pt x="752729" y="1505331"/>
                  </a:cubicBezTo>
                  <a:cubicBezTo>
                    <a:pt x="337058" y="1505331"/>
                    <a:pt x="0" y="1168400"/>
                    <a:pt x="0" y="75272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460316" y="8402612"/>
            <a:ext cx="541934" cy="541934"/>
            <a:chOff x="0" y="0"/>
            <a:chExt cx="722579" cy="722579"/>
          </a:xfrm>
        </p:grpSpPr>
        <p:sp>
          <p:nvSpPr>
            <p:cNvPr id="38" name="Freeform 38" descr="/home/claude/work/icons/activity_w.png"/>
            <p:cNvSpPr/>
            <p:nvPr/>
          </p:nvSpPr>
          <p:spPr>
            <a:xfrm>
              <a:off x="0" y="0"/>
              <a:ext cx="722630" cy="722630"/>
            </a:xfrm>
            <a:custGeom>
              <a:avLst/>
              <a:gdLst/>
              <a:ahLst/>
              <a:cxnLst/>
              <a:rect l="l" t="t" r="r" b="b"/>
              <a:pathLst>
                <a:path w="722630" h="722630">
                  <a:moveTo>
                    <a:pt x="0" y="0"/>
                  </a:moveTo>
                  <a:lnTo>
                    <a:pt x="722630" y="0"/>
                  </a:lnTo>
                  <a:lnTo>
                    <a:pt x="722630" y="722630"/>
                  </a:lnTo>
                  <a:lnTo>
                    <a:pt x="0" y="722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7" b="7"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844860" y="7944345"/>
            <a:ext cx="13627208" cy="1458468"/>
            <a:chOff x="0" y="0"/>
            <a:chExt cx="18169611" cy="194462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69607" cy="1944619"/>
            </a:xfrm>
            <a:custGeom>
              <a:avLst/>
              <a:gdLst/>
              <a:ahLst/>
              <a:cxnLst/>
              <a:rect l="l" t="t" r="r" b="b"/>
              <a:pathLst>
                <a:path w="18169607" h="1944619">
                  <a:moveTo>
                    <a:pt x="0" y="0"/>
                  </a:moveTo>
                  <a:lnTo>
                    <a:pt x="18169607" y="0"/>
                  </a:lnTo>
                  <a:lnTo>
                    <a:pt x="18169607" y="1944619"/>
                  </a:lnTo>
                  <a:lnTo>
                    <a:pt x="0" y="19446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2058" b="-132059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69611" cy="19922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Μέθοδος θερμομέτρου ή ψηφοφορία με emoji για γρήγορη ανατροφοδότηση.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82" cy="9608706"/>
            <a:chOff x="0" y="0"/>
            <a:chExt cx="14641843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40" cy="732092"/>
            </a:xfrm>
            <a:custGeom>
              <a:avLst/>
              <a:gdLst/>
              <a:ahLst/>
              <a:cxnLst/>
              <a:rect l="l" t="t" r="r" b="b"/>
              <a:pathLst>
                <a:path w="14641840" h="732092">
                  <a:moveTo>
                    <a:pt x="0" y="0"/>
                  </a:moveTo>
                  <a:lnTo>
                    <a:pt x="14641840" y="0"/>
                  </a:lnTo>
                  <a:lnTo>
                    <a:pt x="14641840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9700" b="-339700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4641843" cy="7797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l-GR" sz="2100" b="1" spc="45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6</a:t>
              </a:r>
              <a:endParaRPr lang="el-GR" sz="2101" b="1" spc="45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1647207"/>
            </a:xfrm>
            <a:custGeom>
              <a:avLst/>
              <a:gdLst/>
              <a:ahLst/>
              <a:cxnLst/>
              <a:rect l="l" t="t" r="r" b="b"/>
              <a:pathLst>
                <a:path w="16472069" h="1647207">
                  <a:moveTo>
                    <a:pt x="0" y="0"/>
                  </a:moveTo>
                  <a:lnTo>
                    <a:pt x="16472069" y="0"/>
                  </a:lnTo>
                  <a:lnTo>
                    <a:pt x="16472069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114300"/>
              <a:ext cx="16472065" cy="17615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5"/>
                </a:lnSpc>
              </a:pPr>
              <a:r>
                <a:rPr lang="el-GR" sz="5404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Βασικό μήνυμα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2539441"/>
            <a:ext cx="16334804" cy="686333"/>
            <a:chOff x="0" y="0"/>
            <a:chExt cx="21779738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779736" cy="915115"/>
            </a:xfrm>
            <a:custGeom>
              <a:avLst/>
              <a:gdLst/>
              <a:ahLst/>
              <a:cxnLst/>
              <a:rect l="l" t="t" r="r" b="b"/>
              <a:pathLst>
                <a:path w="21779736" h="915115">
                  <a:moveTo>
                    <a:pt x="0" y="0"/>
                  </a:moveTo>
                  <a:lnTo>
                    <a:pt x="21779736" y="0"/>
                  </a:lnTo>
                  <a:lnTo>
                    <a:pt x="21779736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13744" b="-413743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1779738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l-GR" sz="2101" i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Η κατάρτιση των εκπαιδευτικών πρέπει να ολοκληρώνεται με ένα αξιοποιήσιμο σχέδιο μαθήματος CSL, όχι μόνο με την εξοικείωση με την έννοια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3421" y="3431677"/>
            <a:ext cx="16403431" cy="1853108"/>
            <a:chOff x="0" y="0"/>
            <a:chExt cx="21871242" cy="24708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871305" cy="2470785"/>
            </a:xfrm>
            <a:custGeom>
              <a:avLst/>
              <a:gdLst/>
              <a:ahLst/>
              <a:cxnLst/>
              <a:rect l="l" t="t" r="r" b="b"/>
              <a:pathLst>
                <a:path w="21871305" h="2470785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2324354"/>
                  </a:lnTo>
                  <a:cubicBezTo>
                    <a:pt x="21871305" y="2405253"/>
                    <a:pt x="21805773" y="2470785"/>
                    <a:pt x="21724874" y="2470785"/>
                  </a:cubicBezTo>
                  <a:lnTo>
                    <a:pt x="146431" y="2470785"/>
                  </a:lnTo>
                  <a:cubicBezTo>
                    <a:pt x="65532" y="2470785"/>
                    <a:pt x="0" y="2405253"/>
                    <a:pt x="0" y="2324354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235402" y="4015064"/>
            <a:ext cx="686333" cy="686333"/>
            <a:chOff x="0" y="0"/>
            <a:chExt cx="915111" cy="91511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413853" y="4193515"/>
            <a:ext cx="329441" cy="329441"/>
            <a:chOff x="0" y="0"/>
            <a:chExt cx="439255" cy="439255"/>
          </a:xfrm>
        </p:grpSpPr>
        <p:sp>
          <p:nvSpPr>
            <p:cNvPr id="18" name="Freeform 18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2196274" y="3431677"/>
            <a:ext cx="14962127" cy="1853108"/>
            <a:chOff x="0" y="0"/>
            <a:chExt cx="19949503" cy="247081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949506" cy="2470810"/>
            </a:xfrm>
            <a:custGeom>
              <a:avLst/>
              <a:gdLst/>
              <a:ahLst/>
              <a:cxnLst/>
              <a:rect l="l" t="t" r="r" b="b"/>
              <a:pathLst>
                <a:path w="19949506" h="2470810">
                  <a:moveTo>
                    <a:pt x="0" y="0"/>
                  </a:moveTo>
                  <a:lnTo>
                    <a:pt x="19949506" y="0"/>
                  </a:lnTo>
                  <a:lnTo>
                    <a:pt x="19949506" y="2470810"/>
                  </a:lnTo>
                  <a:lnTo>
                    <a:pt x="0" y="247081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7323" b="-107323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9949503" cy="25279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l-GR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Κάντε το εργαστήριο πρακτικό.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33421" y="5559323"/>
            <a:ext cx="16403431" cy="1853108"/>
            <a:chOff x="0" y="0"/>
            <a:chExt cx="21871242" cy="247081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871305" cy="2470785"/>
            </a:xfrm>
            <a:custGeom>
              <a:avLst/>
              <a:gdLst/>
              <a:ahLst/>
              <a:cxnLst/>
              <a:rect l="l" t="t" r="r" b="b"/>
              <a:pathLst>
                <a:path w="21871305" h="2470785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2324354"/>
                  </a:lnTo>
                  <a:cubicBezTo>
                    <a:pt x="21871305" y="2405253"/>
                    <a:pt x="21805773" y="2470785"/>
                    <a:pt x="21724874" y="2470785"/>
                  </a:cubicBezTo>
                  <a:lnTo>
                    <a:pt x="146431" y="2470785"/>
                  </a:lnTo>
                  <a:cubicBezTo>
                    <a:pt x="65532" y="2470785"/>
                    <a:pt x="0" y="2405253"/>
                    <a:pt x="0" y="2324354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235402" y="6142711"/>
            <a:ext cx="686333" cy="686333"/>
            <a:chOff x="0" y="0"/>
            <a:chExt cx="915111" cy="91511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413853" y="6321152"/>
            <a:ext cx="329441" cy="329441"/>
            <a:chOff x="0" y="0"/>
            <a:chExt cx="439255" cy="439255"/>
          </a:xfrm>
        </p:grpSpPr>
        <p:sp>
          <p:nvSpPr>
            <p:cNvPr id="27" name="Freeform 2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2196274" y="5559323"/>
            <a:ext cx="14962127" cy="1853108"/>
            <a:chOff x="0" y="0"/>
            <a:chExt cx="19949503" cy="247081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949506" cy="2470810"/>
            </a:xfrm>
            <a:custGeom>
              <a:avLst/>
              <a:gdLst/>
              <a:ahLst/>
              <a:cxnLst/>
              <a:rect l="l" t="t" r="r" b="b"/>
              <a:pathLst>
                <a:path w="19949506" h="2470810">
                  <a:moveTo>
                    <a:pt x="0" y="0"/>
                  </a:moveTo>
                  <a:lnTo>
                    <a:pt x="19949506" y="0"/>
                  </a:lnTo>
                  <a:lnTo>
                    <a:pt x="19949506" y="2470810"/>
                  </a:lnTo>
                  <a:lnTo>
                    <a:pt x="0" y="247081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7323" b="-107323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19949503" cy="25279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l-GR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Εστιάστε σε πραγματικά μαθήματα και πραγματικούς εταίρους.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33421" y="7686961"/>
            <a:ext cx="16403431" cy="1853108"/>
            <a:chOff x="0" y="0"/>
            <a:chExt cx="21871242" cy="247081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871305" cy="2470785"/>
            </a:xfrm>
            <a:custGeom>
              <a:avLst/>
              <a:gdLst/>
              <a:ahLst/>
              <a:cxnLst/>
              <a:rect l="l" t="t" r="r" b="b"/>
              <a:pathLst>
                <a:path w="21871305" h="2470785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2324354"/>
                  </a:lnTo>
                  <a:cubicBezTo>
                    <a:pt x="21871305" y="2405253"/>
                    <a:pt x="21805773" y="2470785"/>
                    <a:pt x="21724874" y="2470785"/>
                  </a:cubicBezTo>
                  <a:lnTo>
                    <a:pt x="146431" y="2470785"/>
                  </a:lnTo>
                  <a:cubicBezTo>
                    <a:pt x="65532" y="2470785"/>
                    <a:pt x="0" y="2405253"/>
                    <a:pt x="0" y="2324354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1235402" y="8270348"/>
            <a:ext cx="686333" cy="686333"/>
            <a:chOff x="0" y="0"/>
            <a:chExt cx="915111" cy="91511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35" name="Group 35"/>
          <p:cNvGrpSpPr/>
          <p:nvPr/>
        </p:nvGrpSpPr>
        <p:grpSpPr>
          <a:xfrm>
            <a:off x="1413853" y="8448799"/>
            <a:ext cx="329441" cy="329441"/>
            <a:chOff x="0" y="0"/>
            <a:chExt cx="439255" cy="439255"/>
          </a:xfrm>
        </p:grpSpPr>
        <p:sp>
          <p:nvSpPr>
            <p:cNvPr id="36" name="Freeform 36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2196274" y="7686961"/>
            <a:ext cx="14962127" cy="1853108"/>
            <a:chOff x="0" y="0"/>
            <a:chExt cx="19949503" cy="247081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9949506" cy="2470810"/>
            </a:xfrm>
            <a:custGeom>
              <a:avLst/>
              <a:gdLst/>
              <a:ahLst/>
              <a:cxnLst/>
              <a:rect l="l" t="t" r="r" b="b"/>
              <a:pathLst>
                <a:path w="19949506" h="2470810">
                  <a:moveTo>
                    <a:pt x="0" y="0"/>
                  </a:moveTo>
                  <a:lnTo>
                    <a:pt x="19949506" y="0"/>
                  </a:lnTo>
                  <a:lnTo>
                    <a:pt x="19949506" y="2470810"/>
                  </a:lnTo>
                  <a:lnTo>
                    <a:pt x="0" y="247081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7323" b="-107323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19949503" cy="25279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l-GR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Συμπεριλάβετε αναστοχασμό και αξιολόγηση από την αρχή.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25" cy="9608706"/>
            <a:chOff x="0" y="0"/>
            <a:chExt cx="18302300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69" cy="2196276"/>
            </a:xfrm>
            <a:custGeom>
              <a:avLst/>
              <a:gdLst/>
              <a:ahLst/>
              <a:cxnLst/>
              <a:rect l="l" t="t" r="r" b="b"/>
              <a:pathLst>
                <a:path w="16472069" h="2196276">
                  <a:moveTo>
                    <a:pt x="0" y="0"/>
                  </a:moveTo>
                  <a:lnTo>
                    <a:pt x="16472069" y="0"/>
                  </a:lnTo>
                  <a:lnTo>
                    <a:pt x="16472069" y="2196276"/>
                  </a:lnTo>
                  <a:lnTo>
                    <a:pt x="0" y="21962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137" b="-96137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190500"/>
              <a:ext cx="16472065" cy="23867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0808"/>
                </a:lnSpc>
              </a:pPr>
              <a:r>
                <a:rPr lang="el-GR" sz="9007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ΕΥΧΑΡΙΣΤΟΥΜΕ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915115"/>
            </a:xfrm>
            <a:custGeom>
              <a:avLst/>
              <a:gdLst/>
              <a:ahLst/>
              <a:cxnLst/>
              <a:rect l="l" t="t" r="r" b="b"/>
              <a:pathLst>
                <a:path w="16472069" h="915115">
                  <a:moveTo>
                    <a:pt x="0" y="0"/>
                  </a:moveTo>
                  <a:lnTo>
                    <a:pt x="16472069" y="0"/>
                  </a:lnTo>
                  <a:lnTo>
                    <a:pt x="16472069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0730" b="-300730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6472065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l-GR" sz="2551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που εξερευνήσατε την Career Service-Learning με το ELIX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6520196"/>
            <a:ext cx="823608" cy="823608"/>
            <a:chOff x="0" y="0"/>
            <a:chExt cx="1098144" cy="1098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518171" y="6734327"/>
            <a:ext cx="395326" cy="395326"/>
            <a:chOff x="0" y="0"/>
            <a:chExt cx="527101" cy="527101"/>
          </a:xfrm>
        </p:grpSpPr>
        <p:sp>
          <p:nvSpPr>
            <p:cNvPr id="13" name="Freeform 13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9" b="-9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379" cy="1098138"/>
            </a:xfrm>
            <a:custGeom>
              <a:avLst/>
              <a:gdLst/>
              <a:ahLst/>
              <a:cxnLst/>
              <a:rect l="l" t="t" r="r" b="b"/>
              <a:pathLst>
                <a:path w="10981379" h="1098138">
                  <a:moveTo>
                    <a:pt x="0" y="0"/>
                  </a:moveTo>
                  <a:lnTo>
                    <a:pt x="10981379" y="0"/>
                  </a:lnTo>
                  <a:lnTo>
                    <a:pt x="10981379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0981385" cy="11457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l-GR" sz="25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36470" y="878510"/>
            <a:ext cx="4131745" cy="1638957"/>
            <a:chOff x="0" y="0"/>
            <a:chExt cx="5508993" cy="2185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3383558" y="1070686"/>
            <a:ext cx="3637578" cy="1254614"/>
            <a:chOff x="0" y="0"/>
            <a:chExt cx="4850105" cy="1672819"/>
          </a:xfrm>
        </p:grpSpPr>
        <p:sp>
          <p:nvSpPr>
            <p:cNvPr id="20" name="Freeform 20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1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13301196" y="8647833"/>
            <a:ext cx="3321863" cy="936584"/>
            <a:chOff x="0" y="0"/>
            <a:chExt cx="4429150" cy="12487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3520823" y="8812559"/>
            <a:ext cx="2882608" cy="607143"/>
            <a:chOff x="0" y="0"/>
            <a:chExt cx="3843477" cy="809523"/>
          </a:xfrm>
        </p:grpSpPr>
        <p:sp>
          <p:nvSpPr>
            <p:cNvPr id="24" name="Freeform 24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3"/>
              </a:stretch>
            </a:blipFill>
          </p:spPr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Number: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11280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67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European labour mobility-led Career and Service-Learning System in Higher Education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76194" y="5030791"/>
            <a:ext cx="6839763" cy="722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Toolkit Guidance for HEI Educators on Career 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Development through CSL Practices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toolkit_7</dc:title>
  <cp:revision>6</cp:revision>
  <dcterms:created xsi:type="dcterms:W3CDTF">2006-08-16T00:00:00Z</dcterms:created>
  <dcterms:modified xsi:type="dcterms:W3CDTF">2026-10-09T09:35:42Z</dcterms:modified>
  <dc:identifier>DAHTZeua6F4</dc:identifier>
</cp:coreProperties>
</file>