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D804D1-F16A-4DFE-7BCB-3F4DDC1D0CD1}" v="17" dt="2026-09-02T12:41:25.282"/>
    <p1510:client id="{B7F1E818-CAE3-3B71-7AB5-A892BB0B2AA2}" v="21" dt="2026-09-02T14:37:58.3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1382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arína Ožvoldová | OF EU v Bratislave" userId="S::katarina.ozvoldova@euba.sk::799fb532-d48f-4708-a9b6-dbd2a26acd96" providerId="AD" clId="Web-{4AD804D1-F16A-4DFE-7BCB-3F4DDC1D0CD1}"/>
    <pc:docChg chg="modSld">
      <pc:chgData name="Katarína Ožvoldová | OF EU v Bratislave" userId="S::katarina.ozvoldova@euba.sk::799fb532-d48f-4708-a9b6-dbd2a26acd96" providerId="AD" clId="Web-{4AD804D1-F16A-4DFE-7BCB-3F4DDC1D0CD1}" dt="2026-09-02T12:41:25.282" v="8" actId="14100"/>
      <pc:docMkLst>
        <pc:docMk/>
      </pc:docMkLst>
      <pc:sldChg chg="modSp">
        <pc:chgData name="Katarína Ožvoldová | OF EU v Bratislave" userId="S::katarina.ozvoldova@euba.sk::799fb532-d48f-4708-a9b6-dbd2a26acd96" providerId="AD" clId="Web-{4AD804D1-F16A-4DFE-7BCB-3F4DDC1D0CD1}" dt="2026-09-02T12:34:35.954" v="1" actId="14100"/>
        <pc:sldMkLst>
          <pc:docMk/>
          <pc:sldMk cId="0" sldId="256"/>
        </pc:sldMkLst>
        <pc:spChg chg="mod">
          <ac:chgData name="Katarína Ožvoldová | OF EU v Bratislave" userId="S::katarina.ozvoldova@euba.sk::799fb532-d48f-4708-a9b6-dbd2a26acd96" providerId="AD" clId="Web-{4AD804D1-F16A-4DFE-7BCB-3F4DDC1D0CD1}" dt="2026-09-02T12:34:35.954" v="1" actId="14100"/>
          <ac:spMkLst>
            <pc:docMk/>
            <pc:sldMk cId="0" sldId="256"/>
            <ac:spMk id="15" creationId="{00000000-0000-0000-0000-000000000000}"/>
          </ac:spMkLst>
        </pc:spChg>
      </pc:sldChg>
      <pc:sldChg chg="modSp">
        <pc:chgData name="Katarína Ožvoldová | OF EU v Bratislave" userId="S::katarina.ozvoldova@euba.sk::799fb532-d48f-4708-a9b6-dbd2a26acd96" providerId="AD" clId="Web-{4AD804D1-F16A-4DFE-7BCB-3F4DDC1D0CD1}" dt="2026-09-02T12:36:34.180" v="4" actId="20577"/>
        <pc:sldMkLst>
          <pc:docMk/>
          <pc:sldMk cId="0" sldId="257"/>
        </pc:sldMkLst>
        <pc:spChg chg="mod">
          <ac:chgData name="Katarína Ožvoldová | OF EU v Bratislave" userId="S::katarina.ozvoldova@euba.sk::799fb532-d48f-4708-a9b6-dbd2a26acd96" providerId="AD" clId="Web-{4AD804D1-F16A-4DFE-7BCB-3F4DDC1D0CD1}" dt="2026-09-02T12:36:34.180" v="4" actId="20577"/>
          <ac:spMkLst>
            <pc:docMk/>
            <pc:sldMk cId="0" sldId="257"/>
            <ac:spMk id="38" creationId="{00000000-0000-0000-0000-000000000000}"/>
          </ac:spMkLst>
        </pc:spChg>
      </pc:sldChg>
      <pc:sldChg chg="modSp">
        <pc:chgData name="Katarína Ožvoldová | OF EU v Bratislave" userId="S::katarina.ozvoldova@euba.sk::799fb532-d48f-4708-a9b6-dbd2a26acd96" providerId="AD" clId="Web-{4AD804D1-F16A-4DFE-7BCB-3F4DDC1D0CD1}" dt="2026-09-02T12:40:23.328" v="5" actId="20577"/>
        <pc:sldMkLst>
          <pc:docMk/>
          <pc:sldMk cId="0" sldId="268"/>
        </pc:sldMkLst>
        <pc:spChg chg="mod">
          <ac:chgData name="Katarína Ožvoldová | OF EU v Bratislave" userId="S::katarina.ozvoldova@euba.sk::799fb532-d48f-4708-a9b6-dbd2a26acd96" providerId="AD" clId="Web-{4AD804D1-F16A-4DFE-7BCB-3F4DDC1D0CD1}" dt="2026-09-02T12:40:23.328" v="5" actId="20577"/>
          <ac:spMkLst>
            <pc:docMk/>
            <pc:sldMk cId="0" sldId="268"/>
            <ac:spMk id="41" creationId="{00000000-0000-0000-0000-000000000000}"/>
          </ac:spMkLst>
        </pc:spChg>
      </pc:sldChg>
      <pc:sldChg chg="delSp modSp">
        <pc:chgData name="Katarína Ožvoldová | OF EU v Bratislave" userId="S::katarina.ozvoldova@euba.sk::799fb532-d48f-4708-a9b6-dbd2a26acd96" providerId="AD" clId="Web-{4AD804D1-F16A-4DFE-7BCB-3F4DDC1D0CD1}" dt="2026-09-02T12:41:25.282" v="8" actId="14100"/>
        <pc:sldMkLst>
          <pc:docMk/>
          <pc:sldMk cId="0" sldId="272"/>
        </pc:sldMkLst>
        <pc:spChg chg="del">
          <ac:chgData name="Katarína Ožvoldová | OF EU v Bratislave" userId="S::katarina.ozvoldova@euba.sk::799fb532-d48f-4708-a9b6-dbd2a26acd96" providerId="AD" clId="Web-{4AD804D1-F16A-4DFE-7BCB-3F4DDC1D0CD1}" dt="2026-09-02T12:41:19.954" v="6"/>
          <ac:spMkLst>
            <pc:docMk/>
            <pc:sldMk cId="0" sldId="272"/>
            <ac:spMk id="11" creationId="{00000000-0000-0000-0000-000000000000}"/>
          </ac:spMkLst>
        </pc:spChg>
        <pc:spChg chg="mod">
          <ac:chgData name="Katarína Ožvoldová | OF EU v Bratislave" userId="S::katarina.ozvoldova@euba.sk::799fb532-d48f-4708-a9b6-dbd2a26acd96" providerId="AD" clId="Web-{4AD804D1-F16A-4DFE-7BCB-3F4DDC1D0CD1}" dt="2026-09-02T12:41:25.282" v="8" actId="14100"/>
          <ac:spMkLst>
            <pc:docMk/>
            <pc:sldMk cId="0" sldId="272"/>
            <ac:spMk id="15" creationId="{00000000-0000-0000-0000-000000000000}"/>
          </ac:spMkLst>
        </pc:spChg>
      </pc:sldChg>
    </pc:docChg>
  </pc:docChgLst>
  <pc:docChgLst>
    <pc:chgData name="Michal Jankovič | OF EU v Bratislave" userId="S::michal.jankovic@euba.sk::768a3aa1-a057-4cfb-9086-95376a8e907a" providerId="AD" clId="Web-{B7F1E818-CAE3-3B71-7AB5-A892BB0B2AA2}"/>
    <pc:docChg chg="modSld">
      <pc:chgData name="Michal Jankovič | OF EU v Bratislave" userId="S::michal.jankovic@euba.sk::768a3aa1-a057-4cfb-9086-95376a8e907a" providerId="AD" clId="Web-{B7F1E818-CAE3-3B71-7AB5-A892BB0B2AA2}" dt="2026-09-02T14:37:58.375" v="15" actId="1076"/>
      <pc:docMkLst>
        <pc:docMk/>
      </pc:docMkLst>
      <pc:sldChg chg="addSp modSp">
        <pc:chgData name="Michal Jankovič | OF EU v Bratislave" userId="S::michal.jankovic@euba.sk::768a3aa1-a057-4cfb-9086-95376a8e907a" providerId="AD" clId="Web-{B7F1E818-CAE3-3B71-7AB5-A892BB0B2AA2}" dt="2026-09-02T14:37:58.375" v="15" actId="1076"/>
        <pc:sldMkLst>
          <pc:docMk/>
          <pc:sldMk cId="0" sldId="256"/>
        </pc:sldMkLst>
        <pc:spChg chg="add">
          <ac:chgData name="Michal Jankovič | OF EU v Bratislave" userId="S::michal.jankovic@euba.sk::768a3aa1-a057-4cfb-9086-95376a8e907a" providerId="AD" clId="Web-{B7F1E818-CAE3-3B71-7AB5-A892BB0B2AA2}" dt="2026-09-02T14:37:36.265" v="0"/>
          <ac:spMkLst>
            <pc:docMk/>
            <pc:sldMk cId="0" sldId="256"/>
            <ac:spMk id="17" creationId="{368D7EBC-C9AF-456C-35DC-5C333ABBA7AC}"/>
          </ac:spMkLst>
        </pc:spChg>
        <pc:spChg chg="add mod">
          <ac:chgData name="Michal Jankovič | OF EU v Bratislave" userId="S::michal.jankovic@euba.sk::768a3aa1-a057-4cfb-9086-95376a8e907a" providerId="AD" clId="Web-{B7F1E818-CAE3-3B71-7AB5-A892BB0B2AA2}" dt="2026-09-02T14:37:58.375" v="15" actId="1076"/>
          <ac:spMkLst>
            <pc:docMk/>
            <pc:sldMk cId="0" sldId="256"/>
            <ac:spMk id="18" creationId="{5AB5DE04-4913-FD01-2B30-945D3AA7CA3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02.09.2026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Calibri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alibri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Calibri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3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6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8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9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22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1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25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6.png"/><Relationship Id="rId5" Type="http://schemas.openxmlformats.org/officeDocument/2006/relationships/image" Target="../media/image6.jpe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2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28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6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9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12" Type="http://schemas.openxmlformats.org/officeDocument/2006/relationships/image" Target="../media/image12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6.jpeg"/><Relationship Id="rId11" Type="http://schemas.openxmlformats.org/officeDocument/2006/relationships/image" Target="../media/image24.png"/><Relationship Id="rId5" Type="http://schemas.openxmlformats.org/officeDocument/2006/relationships/image" Target="../media/image30.jpe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2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5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8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4.png"/><Relationship Id="rId5" Type="http://schemas.openxmlformats.org/officeDocument/2006/relationships/image" Target="../media/image6.jpe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7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32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16.xml"/><Relationship Id="rId9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sk-SK"/>
          </a:p>
        </p:txBody>
      </p:sp>
      <p:grpSp>
        <p:nvGrpSpPr>
          <p:cNvPr id="9" name="Group 9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11" name="Freeform 11"/>
          <p:cNvSpPr/>
          <p:nvPr/>
        </p:nvSpPr>
        <p:spPr>
          <a:xfrm>
            <a:off x="6838278" y="9206137"/>
            <a:ext cx="807515" cy="807515"/>
          </a:xfrm>
          <a:custGeom>
            <a:avLst/>
            <a:gdLst/>
            <a:ahLst/>
            <a:cxnLst/>
            <a:rect l="l" t="t" r="r" b="b"/>
            <a:pathLst>
              <a:path w="807515" h="807515">
                <a:moveTo>
                  <a:pt x="0" y="0"/>
                </a:moveTo>
                <a:lnTo>
                  <a:pt x="807515" y="0"/>
                </a:lnTo>
                <a:lnTo>
                  <a:pt x="807515" y="807515"/>
                </a:lnTo>
                <a:lnTo>
                  <a:pt x="0" y="8075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k-SK"/>
          </a:p>
        </p:txBody>
      </p: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Číslo projektu: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57936" y="3236680"/>
            <a:ext cx="8585621" cy="1094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Európsky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kariérny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servisno-vzdelávací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systém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sk-SK" sz="3150" dirty="0">
              <a:sym typeface="Calibri"/>
            </a:endParaRPr>
          </a:p>
          <a:p>
            <a:pPr algn="ctr">
              <a:lnSpc>
                <a:spcPts val="4434"/>
              </a:lnSpc>
            </a:pP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vo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vysokom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školstve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vedený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mobilitou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pracovnej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sily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US" sz="3150" dirty="0"/>
          </a:p>
        </p:txBody>
      </p:sp>
      <p:sp>
        <p:nvSpPr>
          <p:cNvPr id="16" name="TextBox 16"/>
          <p:cNvSpPr txBox="1"/>
          <p:nvPr/>
        </p:nvSpPr>
        <p:spPr>
          <a:xfrm>
            <a:off x="9676194" y="5030791"/>
            <a:ext cx="6839763" cy="1130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Pokyny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súboru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nástrojov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pre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pedagógov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VŠ v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oblasti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kariérneho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r</a:t>
            </a:r>
            <a:r>
              <a:rPr lang="en-US" sz="213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ozvoj</a:t>
            </a:r>
            <a:r>
              <a:rPr lang="sk-SK" sz="213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a</a:t>
            </a:r>
            <a:r>
              <a:rPr lang="en-US" sz="213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prostredníctvom</a:t>
            </a:r>
            <a:r>
              <a:rPr lang="en-US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praktík</a:t>
            </a:r>
            <a:r>
              <a:rPr lang="en-US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CSL</a:t>
            </a:r>
          </a:p>
          <a:p>
            <a:pPr algn="ctr">
              <a:lnSpc>
                <a:spcPts val="2983"/>
              </a:lnSpc>
              <a:spcBef>
                <a:spcPct val="0"/>
              </a:spcBef>
            </a:pPr>
            <a:endParaRPr lang="en-US" sz="213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Oval 18">
            <a:extLst>
              <a:ext uri="{FF2B5EF4-FFF2-40B4-BE49-F238E27FC236}">
                <a16:creationId xmlns:a16="http://schemas.microsoft.com/office/drawing/2014/main" id="{368D7EBC-C9AF-456C-35DC-5C333ABBA7AC}"/>
              </a:ext>
            </a:extLst>
          </p:cNvPr>
          <p:cNvSpPr/>
          <p:nvPr/>
        </p:nvSpPr>
        <p:spPr>
          <a:xfrm>
            <a:off x="6804819" y="9177974"/>
            <a:ext cx="840054" cy="84005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BlokTextu 17">
            <a:extLst>
              <a:ext uri="{FF2B5EF4-FFF2-40B4-BE49-F238E27FC236}">
                <a16:creationId xmlns:a16="http://schemas.microsoft.com/office/drawing/2014/main" id="{5AB5DE04-4913-FD01-2B30-945D3AA7CA38}"/>
              </a:ext>
            </a:extLst>
          </p:cNvPr>
          <p:cNvSpPr txBox="1"/>
          <p:nvPr/>
        </p:nvSpPr>
        <p:spPr>
          <a:xfrm>
            <a:off x="7020176" y="9252414"/>
            <a:ext cx="274320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sk-SK" sz="4000" dirty="0">
                <a:solidFill>
                  <a:schemeClr val="bg1"/>
                </a:solidFill>
                <a:ea typeface="Calibri"/>
                <a:cs typeface="Calibri"/>
              </a:rPr>
              <a:t>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676716"/>
            <a:chOff x="0" y="0"/>
            <a:chExt cx="24402453" cy="35689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568954"/>
            </a:xfrm>
            <a:custGeom>
              <a:avLst/>
              <a:gdLst/>
              <a:ahLst/>
              <a:cxnLst/>
              <a:rect l="l" t="t" r="r" b="b"/>
              <a:pathLst>
                <a:path w="24402414" h="3568954">
                  <a:moveTo>
                    <a:pt x="0" y="0"/>
                  </a:moveTo>
                  <a:lnTo>
                    <a:pt x="24402414" y="0"/>
                  </a:lnTo>
                  <a:lnTo>
                    <a:pt x="24402414" y="3568954"/>
                  </a:lnTo>
                  <a:lnTo>
                    <a:pt x="0" y="3568954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" name="Group 4"/>
          <p:cNvGrpSpPr/>
          <p:nvPr/>
        </p:nvGrpSpPr>
        <p:grpSpPr>
          <a:xfrm rot="960000">
            <a:off x="13452186" y="-1921745"/>
            <a:ext cx="6863363" cy="5490686"/>
            <a:chOff x="0" y="0"/>
            <a:chExt cx="9151150" cy="732091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151112" cy="7320914"/>
            </a:xfrm>
            <a:custGeom>
              <a:avLst/>
              <a:gdLst/>
              <a:ahLst/>
              <a:cxnLst/>
              <a:rect l="l" t="t" r="r" b="b"/>
              <a:pathLst>
                <a:path w="9151112" h="7320914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lnTo>
                    <a:pt x="8602090" y="0"/>
                  </a:lnTo>
                  <a:cubicBezTo>
                    <a:pt x="8905367" y="0"/>
                    <a:pt x="9151112" y="245872"/>
                    <a:pt x="9151112" y="549021"/>
                  </a:cubicBezTo>
                  <a:lnTo>
                    <a:pt x="9151112" y="6771894"/>
                  </a:lnTo>
                  <a:cubicBezTo>
                    <a:pt x="9151112" y="7075170"/>
                    <a:pt x="8905239" y="7320914"/>
                    <a:pt x="8602090" y="7320914"/>
                  </a:cubicBezTo>
                  <a:lnTo>
                    <a:pt x="549021" y="7320914"/>
                  </a:lnTo>
                  <a:cubicBezTo>
                    <a:pt x="245872" y="7320915"/>
                    <a:pt x="0" y="7075043"/>
                    <a:pt x="0" y="6771894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3608" y="466706"/>
            <a:ext cx="15099392" cy="480431"/>
            <a:chOff x="0" y="0"/>
            <a:chExt cx="20132523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32529" cy="640580"/>
            </a:xfrm>
            <a:custGeom>
              <a:avLst/>
              <a:gdLst/>
              <a:ahLst/>
              <a:cxnLst/>
              <a:rect l="l" t="t" r="r" b="b"/>
              <a:pathLst>
                <a:path w="20132529" h="640580">
                  <a:moveTo>
                    <a:pt x="0" y="0"/>
                  </a:moveTo>
                  <a:lnTo>
                    <a:pt x="20132529" y="0"/>
                  </a:lnTo>
                  <a:lnTo>
                    <a:pt x="20132529" y="640580"/>
                  </a:lnTo>
                  <a:lnTo>
                    <a:pt x="0" y="64058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62387" b="-562386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0132523" cy="6786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 dirty="0">
                  <a:solidFill>
                    <a:srgbClr val="BFE2EE"/>
                  </a:solidFill>
                  <a:latin typeface="Calibri"/>
                  <a:ea typeface="Calibri"/>
                  <a:cs typeface="Calibri"/>
                  <a:sym typeface="Calibri"/>
                </a:rPr>
                <a:t>KAPITOLA </a:t>
              </a:r>
              <a:r>
                <a:rPr lang="sk-SK" sz="1876" b="1" spc="300" dirty="0">
                  <a:solidFill>
                    <a:srgbClr val="BFE2EE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lang="en-US" sz="1876" b="1" spc="300" dirty="0">
                <a:solidFill>
                  <a:srgbClr val="BFE2E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23608" y="858336"/>
            <a:ext cx="15648470" cy="1557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53"/>
              </a:lnSpc>
            </a:pPr>
            <a:r>
              <a:rPr lang="en-US" sz="3903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Plán implementácie programu odbornej prípravy učiteľov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51059" y="2951245"/>
            <a:ext cx="16609333" cy="686333"/>
            <a:chOff x="0" y="0"/>
            <a:chExt cx="22145777" cy="9151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82" cy="915115"/>
            </a:xfrm>
            <a:custGeom>
              <a:avLst/>
              <a:gdLst/>
              <a:ahLst/>
              <a:cxnLst/>
              <a:rect l="l" t="t" r="r" b="b"/>
              <a:pathLst>
                <a:path w="22145782" h="915115">
                  <a:moveTo>
                    <a:pt x="0" y="0"/>
                  </a:moveTo>
                  <a:lnTo>
                    <a:pt x="22145782" y="0"/>
                  </a:lnTo>
                  <a:lnTo>
                    <a:pt x="22145782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21538" b="-42153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2145777" cy="962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12"/>
                </a:lnSpc>
              </a:pPr>
              <a:r>
                <a:rPr lang="en-US" sz="2176" i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Praktický workshopový model na integráciu CSL do existujúcich kurzov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4049382"/>
            <a:ext cx="8098765" cy="549069"/>
            <a:chOff x="0" y="0"/>
            <a:chExt cx="10798353" cy="73209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798356" cy="732092"/>
            </a:xfrm>
            <a:custGeom>
              <a:avLst/>
              <a:gdLst/>
              <a:ahLst/>
              <a:cxnLst/>
              <a:rect l="l" t="t" r="r" b="b"/>
              <a:pathLst>
                <a:path w="10798356" h="732092">
                  <a:moveTo>
                    <a:pt x="0" y="0"/>
                  </a:moveTo>
                  <a:lnTo>
                    <a:pt x="10798356" y="0"/>
                  </a:lnTo>
                  <a:lnTo>
                    <a:pt x="10798356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7404" b="-237404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0798353" cy="7892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Od metodológie k praxi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3608" y="4804353"/>
            <a:ext cx="576520" cy="576520"/>
            <a:chOff x="0" y="0"/>
            <a:chExt cx="768693" cy="76869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73503" y="4954248"/>
            <a:ext cx="276730" cy="276730"/>
            <a:chOff x="0" y="0"/>
            <a:chExt cx="368973" cy="368973"/>
          </a:xfrm>
        </p:grpSpPr>
        <p:sp>
          <p:nvSpPr>
            <p:cNvPr id="19" name="Freeform 19" descr="/home/claude/work/icons/clipboar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647206" y="4697616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Prenáša CSL do konkrétnych zdrojov: plány hodín a výučbové moduly.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823608" y="5929941"/>
            <a:ext cx="576520" cy="576520"/>
            <a:chOff x="0" y="0"/>
            <a:chExt cx="768693" cy="76869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73503" y="6079836"/>
            <a:ext cx="276730" cy="276730"/>
            <a:chOff x="0" y="0"/>
            <a:chExt cx="368973" cy="368973"/>
          </a:xfrm>
        </p:grpSpPr>
        <p:sp>
          <p:nvSpPr>
            <p:cNvPr id="24" name="Freeform 24" descr="/home/claude/work/icons/ey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647206" y="5823214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Poskytuje reflexné nástroje a aktivity kariérneho plánovania.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823608" y="7055539"/>
            <a:ext cx="576520" cy="576520"/>
            <a:chOff x="0" y="0"/>
            <a:chExt cx="768693" cy="76869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73503" y="7205434"/>
            <a:ext cx="276730" cy="276730"/>
            <a:chOff x="0" y="0"/>
            <a:chExt cx="368973" cy="368973"/>
          </a:xfrm>
        </p:grpSpPr>
        <p:sp>
          <p:nvSpPr>
            <p:cNvPr id="29" name="Freeform 29" descr="/home/claude/work/icons/networ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647206" y="6948802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Zahŕňa smernice pre partnerstvá na udržateľnú spoluprácu.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9471441" y="4049382"/>
            <a:ext cx="7961500" cy="549069"/>
            <a:chOff x="0" y="0"/>
            <a:chExt cx="10615333" cy="73209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0615333" cy="732092"/>
            </a:xfrm>
            <a:custGeom>
              <a:avLst/>
              <a:gdLst/>
              <a:ahLst/>
              <a:cxnLst/>
              <a:rect l="l" t="t" r="r" b="b"/>
              <a:pathLst>
                <a:path w="10615333" h="732092">
                  <a:moveTo>
                    <a:pt x="0" y="0"/>
                  </a:moveTo>
                  <a:lnTo>
                    <a:pt x="10615333" y="0"/>
                  </a:lnTo>
                  <a:lnTo>
                    <a:pt x="10615333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2533" b="-23253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10615333" cy="7892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Zameranie workshopu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471441" y="4804353"/>
            <a:ext cx="576520" cy="576520"/>
            <a:chOff x="0" y="0"/>
            <a:chExt cx="768693" cy="76869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621336" y="4954248"/>
            <a:ext cx="276730" cy="276730"/>
            <a:chOff x="0" y="0"/>
            <a:chExt cx="368973" cy="368973"/>
          </a:xfrm>
        </p:grpSpPr>
        <p:sp>
          <p:nvSpPr>
            <p:cNvPr id="37" name="Freeform 37" descr="/home/claude/work/icons/us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0295039" y="4697616"/>
            <a:ext cx="7137892" cy="283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n-US" sz="1850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Praktický</a:t>
            </a:r>
            <a:r>
              <a:rPr lang="en-US" sz="1850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50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zameraný</a:t>
            </a:r>
            <a:r>
              <a:rPr lang="en-US" sz="1850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50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formát</a:t>
            </a:r>
            <a:r>
              <a:rPr lang="en-US" sz="1850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pre </a:t>
            </a:r>
            <a:r>
              <a:rPr lang="en-US" sz="1850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učiteľov</a:t>
            </a:r>
            <a:r>
              <a:rPr lang="en-US" sz="1850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50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vysokých</a:t>
            </a:r>
            <a:r>
              <a:rPr lang="en-US" sz="1850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50" dirty="0" err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škôl</a:t>
            </a:r>
            <a:r>
              <a:rPr lang="en-US" sz="1850" dirty="0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471441" y="5929941"/>
            <a:ext cx="576520" cy="576520"/>
            <a:chOff x="0" y="0"/>
            <a:chExt cx="768693" cy="76869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621336" y="6079836"/>
            <a:ext cx="276730" cy="276730"/>
            <a:chOff x="0" y="0"/>
            <a:chExt cx="368973" cy="368973"/>
          </a:xfrm>
        </p:grpSpPr>
        <p:sp>
          <p:nvSpPr>
            <p:cNvPr id="42" name="Freeform 42" descr="/home/claude/work/icons/targe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10" b="-10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0295039" y="5823214"/>
            <a:ext cx="7137892" cy="106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Realistický prepracovanie reálnych kurzov s reálnymi partnermi.</a:t>
            </a:r>
          </a:p>
        </p:txBody>
      </p:sp>
      <p:pic>
        <p:nvPicPr>
          <p:cNvPr id="44" name="ElevenLabs_2026-08-29T10_25_24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212210DD-3F0D-A44C-D5FB-0F9D293800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06814" y="9184982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64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WORKSHOP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Cieľ workshopu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30932"/>
            <a:chOff x="0" y="0"/>
            <a:chExt cx="22226105" cy="15079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82422" cy="782422"/>
            <a:chOff x="0" y="0"/>
            <a:chExt cx="1043229" cy="1043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70200" y="3113494"/>
            <a:ext cx="375561" cy="375561"/>
            <a:chOff x="0" y="0"/>
            <a:chExt cx="500748" cy="500748"/>
          </a:xfrm>
        </p:grpSpPr>
        <p:sp>
          <p:nvSpPr>
            <p:cNvPr id="11" name="Freeform 11" descr="/home/claude/work/icons/boo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Predstavte model CSL učiteľom vysokých škôl.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2210"/>
            <a:ext cx="16669579" cy="1130932"/>
            <a:chOff x="0" y="0"/>
            <a:chExt cx="22226105" cy="15079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296461"/>
            <a:ext cx="782422" cy="782422"/>
            <a:chOff x="0" y="0"/>
            <a:chExt cx="1043229" cy="10432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70200" y="4499896"/>
            <a:ext cx="375561" cy="375561"/>
            <a:chOff x="0" y="0"/>
            <a:chExt cx="500748" cy="500748"/>
          </a:xfrm>
        </p:grpSpPr>
        <p:sp>
          <p:nvSpPr>
            <p:cNvPr id="20" name="Freeform 20" descr="/home/claude/work/icons/tool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Trénujte účastníkov na integráciu CSL do existujúcich kurzov.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08612"/>
            <a:ext cx="16669579" cy="1130932"/>
            <a:chOff x="0" y="0"/>
            <a:chExt cx="22226105" cy="15079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82863"/>
            <a:ext cx="782422" cy="782422"/>
            <a:chOff x="0" y="0"/>
            <a:chExt cx="1043229" cy="1043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70200" y="5886298"/>
            <a:ext cx="375561" cy="375561"/>
            <a:chOff x="0" y="0"/>
            <a:chExt cx="500748" cy="500748"/>
          </a:xfrm>
        </p:grpSpPr>
        <p:sp>
          <p:nvSpPr>
            <p:cNvPr id="29" name="Freeform 29" descr="/home/claude/work/icons/networ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Zamerajte sa na praktické prístupy a spoluprácu so zainteresovanými stranami.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895014"/>
            <a:ext cx="16669579" cy="1130932"/>
            <a:chOff x="0" y="0"/>
            <a:chExt cx="22226105" cy="15079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69264"/>
            <a:ext cx="782422" cy="782422"/>
            <a:chOff x="0" y="0"/>
            <a:chExt cx="1043229" cy="10432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70200" y="7272690"/>
            <a:ext cx="375561" cy="375561"/>
            <a:chOff x="0" y="0"/>
            <a:chExt cx="500748" cy="500748"/>
          </a:xfrm>
        </p:grpSpPr>
        <p:sp>
          <p:nvSpPr>
            <p:cNvPr id="38" name="Freeform 38" descr="/home/claude/work/icons/bar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Venujte sa hodnoteniu dopadu CSL na študentov.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281406"/>
            <a:ext cx="16669579" cy="1130932"/>
            <a:chOff x="0" y="0"/>
            <a:chExt cx="22226105" cy="150790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55666"/>
            <a:ext cx="782422" cy="782422"/>
            <a:chOff x="0" y="0"/>
            <a:chExt cx="1043229" cy="10432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70200" y="8659092"/>
            <a:ext cx="375561" cy="375561"/>
            <a:chOff x="0" y="0"/>
            <a:chExt cx="500748" cy="500748"/>
          </a:xfrm>
        </p:grpSpPr>
        <p:sp>
          <p:nvSpPr>
            <p:cNvPr id="47" name="Freeform 47" descr="/home/claude/work/icons/edi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Podporujte realistické prepracovanie kurzov.</a:t>
              </a:r>
            </a:p>
          </p:txBody>
        </p:sp>
      </p:grpSp>
      <p:pic>
        <p:nvPicPr>
          <p:cNvPr id="51" name="ElevenLabs_2026-08-29T10_25_48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75B0ADA2-0A27-0926-D7E4-A6627F82BB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52968" y="963930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08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WORKSHOP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Záverečné výsledky workshopu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30932"/>
            <a:chOff x="0" y="0"/>
            <a:chExt cx="22226105" cy="15079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82422" cy="782422"/>
            <a:chOff x="0" y="0"/>
            <a:chExt cx="1043229" cy="1043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70200" y="3113494"/>
            <a:ext cx="375561" cy="375561"/>
            <a:chOff x="0" y="0"/>
            <a:chExt cx="500748" cy="500748"/>
          </a:xfrm>
        </p:grpSpPr>
        <p:sp>
          <p:nvSpPr>
            <p:cNvPr id="11" name="Freeform 11" descr="/home/claude/work/icons/clipboar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Každý účastník vypracuje model integrácie CSL pre jeden kurz.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2210"/>
            <a:ext cx="16669579" cy="1130932"/>
            <a:chOff x="0" y="0"/>
            <a:chExt cx="22226105" cy="15079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296461"/>
            <a:ext cx="782422" cy="782422"/>
            <a:chOff x="0" y="0"/>
            <a:chExt cx="1043229" cy="10432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70200" y="4499896"/>
            <a:ext cx="375561" cy="375561"/>
            <a:chOff x="0" y="0"/>
            <a:chExt cx="500748" cy="500748"/>
          </a:xfrm>
        </p:grpSpPr>
        <p:sp>
          <p:nvSpPr>
            <p:cNvPr id="20" name="Freeform 20" descr="/home/claude/work/icons/networ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Účastníci identifikujú možných partnerov a študentské aktivity.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08612"/>
            <a:ext cx="16669579" cy="1130932"/>
            <a:chOff x="0" y="0"/>
            <a:chExt cx="22226105" cy="15079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82863"/>
            <a:ext cx="782422" cy="782422"/>
            <a:chOff x="0" y="0"/>
            <a:chExt cx="1043229" cy="1043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70200" y="5886298"/>
            <a:ext cx="375561" cy="375561"/>
            <a:chOff x="0" y="0"/>
            <a:chExt cx="500748" cy="500748"/>
          </a:xfrm>
        </p:grpSpPr>
        <p:sp>
          <p:nvSpPr>
            <p:cNvPr id="29" name="Freeform 29" descr="/home/claude/work/icons/chec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Učitelia pripravia počiatočný plán hodnotenia.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895014"/>
            <a:ext cx="16669579" cy="1130932"/>
            <a:chOff x="0" y="0"/>
            <a:chExt cx="22226105" cy="15079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69264"/>
            <a:ext cx="782422" cy="782422"/>
            <a:chOff x="0" y="0"/>
            <a:chExt cx="1043229" cy="10432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70200" y="7272690"/>
            <a:ext cx="375561" cy="375561"/>
            <a:chOff x="0" y="0"/>
            <a:chExt cx="500748" cy="500748"/>
          </a:xfrm>
        </p:grpSpPr>
        <p:sp>
          <p:nvSpPr>
            <p:cNvPr id="38" name="Freeform 38" descr="/home/claude/work/icons/users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Vytvorí sa sieť učiteľov a partnerov.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281406"/>
            <a:ext cx="16669579" cy="1130932"/>
            <a:chOff x="0" y="0"/>
            <a:chExt cx="22226105" cy="150790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55666"/>
            <a:ext cx="782422" cy="782422"/>
            <a:chOff x="0" y="0"/>
            <a:chExt cx="1043229" cy="10432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70200" y="8659092"/>
            <a:ext cx="375561" cy="375561"/>
            <a:chOff x="0" y="0"/>
            <a:chExt cx="500748" cy="500748"/>
          </a:xfrm>
        </p:grpSpPr>
        <p:sp>
          <p:nvSpPr>
            <p:cNvPr id="47" name="Freeform 47" descr="/home/claude/work/icons/sen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Účastníci odchádzajú s osobným akčným plánom.</a:t>
              </a:r>
            </a:p>
          </p:txBody>
        </p:sp>
      </p:grpSp>
      <p:pic>
        <p:nvPicPr>
          <p:cNvPr id="51" name="ElevenLabs_2026-08-29T10_26_10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FAD5E575-7665-E20D-2F97-713C56ED13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26710" y="9643701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35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WORKSHOP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975436"/>
            <a:ext cx="16609333" cy="1056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4"/>
              </a:lnSpc>
            </a:pPr>
            <a:r>
              <a:rPr lang="en-US" sz="4203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Štruktúra workshopu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Odporúčaný 55-minútový praktický formát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14073" y="2941711"/>
            <a:ext cx="16669579" cy="1097985"/>
            <a:chOff x="0" y="0"/>
            <a:chExt cx="22226105" cy="14639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26015" cy="1463929"/>
            </a:xfrm>
            <a:custGeom>
              <a:avLst/>
              <a:gdLst/>
              <a:ahLst/>
              <a:cxnLst/>
              <a:rect l="l" t="t" r="r" b="b"/>
              <a:pathLst>
                <a:path w="22226015" h="1463929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045" y="0"/>
                  </a:lnTo>
                  <a:cubicBezTo>
                    <a:pt x="22159340" y="0"/>
                    <a:pt x="22226015" y="66675"/>
                    <a:pt x="22226015" y="148971"/>
                  </a:cubicBezTo>
                  <a:lnTo>
                    <a:pt x="22226015" y="1314958"/>
                  </a:lnTo>
                  <a:cubicBezTo>
                    <a:pt x="22226015" y="1397254"/>
                    <a:pt x="22159340" y="1463929"/>
                    <a:pt x="22077045" y="1463929"/>
                  </a:cubicBezTo>
                  <a:lnTo>
                    <a:pt x="148971" y="1463929"/>
                  </a:lnTo>
                  <a:cubicBezTo>
                    <a:pt x="66675" y="1463929"/>
                    <a:pt x="0" y="1397254"/>
                    <a:pt x="0" y="131495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66774" y="3065174"/>
            <a:ext cx="851059" cy="851059"/>
            <a:chOff x="0" y="0"/>
            <a:chExt cx="1134745" cy="113474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66774" y="3065174"/>
            <a:ext cx="851059" cy="851059"/>
            <a:chOff x="0" y="0"/>
            <a:chExt cx="1134745" cy="113474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34743" cy="1134743"/>
            </a:xfrm>
            <a:custGeom>
              <a:avLst/>
              <a:gdLst/>
              <a:ahLst/>
              <a:cxnLst/>
              <a:rect l="l" t="t" r="r" b="b"/>
              <a:pathLst>
                <a:path w="1134743" h="1134743">
                  <a:moveTo>
                    <a:pt x="0" y="0"/>
                  </a:moveTo>
                  <a:lnTo>
                    <a:pt x="1134743" y="0"/>
                  </a:lnTo>
                  <a:lnTo>
                    <a:pt x="1134743" y="1134743"/>
                  </a:lnTo>
                  <a:lnTo>
                    <a:pt x="0" y="113474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134745" cy="11918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2"/>
                </a:lnSpc>
              </a:pPr>
              <a:r>
                <a:rPr lang="en-US" sz="2702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333539" y="2951245"/>
            <a:ext cx="11255912" cy="1078916"/>
            <a:chOff x="0" y="0"/>
            <a:chExt cx="15007882" cy="143855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5007885" cy="1438560"/>
            </a:xfrm>
            <a:custGeom>
              <a:avLst/>
              <a:gdLst/>
              <a:ahLst/>
              <a:cxnLst/>
              <a:rect l="l" t="t" r="r" b="b"/>
              <a:pathLst>
                <a:path w="15007885" h="1438560">
                  <a:moveTo>
                    <a:pt x="0" y="0"/>
                  </a:moveTo>
                  <a:lnTo>
                    <a:pt x="15007885" y="0"/>
                  </a:lnTo>
                  <a:lnTo>
                    <a:pt x="15007885" y="1438560"/>
                  </a:lnTo>
                  <a:lnTo>
                    <a:pt x="0" y="14385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3279" b="-153278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5007882" cy="1476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2101" b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Úvod do modelu CSL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413059" y="3147536"/>
            <a:ext cx="2745343" cy="686333"/>
            <a:chOff x="0" y="0"/>
            <a:chExt cx="3660458" cy="91511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660521" cy="915162"/>
            </a:xfrm>
            <a:custGeom>
              <a:avLst/>
              <a:gdLst/>
              <a:ahLst/>
              <a:cxnLst/>
              <a:rect l="l" t="t" r="r" b="b"/>
              <a:pathLst>
                <a:path w="3660521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lnTo>
                    <a:pt x="3202940" y="0"/>
                  </a:lnTo>
                  <a:cubicBezTo>
                    <a:pt x="3455670" y="0"/>
                    <a:pt x="3660521" y="204851"/>
                    <a:pt x="3660521" y="457581"/>
                  </a:cubicBezTo>
                  <a:cubicBezTo>
                    <a:pt x="3660521" y="710311"/>
                    <a:pt x="3455543" y="915162"/>
                    <a:pt x="3202940" y="915162"/>
                  </a:cubicBezTo>
                  <a:lnTo>
                    <a:pt x="457581" y="915162"/>
                  </a:ln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EAF3F7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4413059" y="3147536"/>
            <a:ext cx="2745343" cy="686333"/>
            <a:chOff x="0" y="0"/>
            <a:chExt cx="3660458" cy="91511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660460" cy="915115"/>
            </a:xfrm>
            <a:custGeom>
              <a:avLst/>
              <a:gdLst/>
              <a:ahLst/>
              <a:cxnLst/>
              <a:rect l="l" t="t" r="r" b="b"/>
              <a:pathLst>
                <a:path w="3660460" h="915115">
                  <a:moveTo>
                    <a:pt x="0" y="0"/>
                  </a:moveTo>
                  <a:lnTo>
                    <a:pt x="3660460" y="0"/>
                  </a:lnTo>
                  <a:lnTo>
                    <a:pt x="3660460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7940" b="-27939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3660458" cy="9532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251"/>
                </a:lnSpc>
              </a:pPr>
              <a:r>
                <a:rPr lang="en-US" sz="1876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15 min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4267714"/>
            <a:ext cx="16669579" cy="1097985"/>
            <a:chOff x="0" y="0"/>
            <a:chExt cx="22226105" cy="146398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015" cy="1463929"/>
            </a:xfrm>
            <a:custGeom>
              <a:avLst/>
              <a:gdLst/>
              <a:ahLst/>
              <a:cxnLst/>
              <a:rect l="l" t="t" r="r" b="b"/>
              <a:pathLst>
                <a:path w="22226015" h="1463929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045" y="0"/>
                  </a:lnTo>
                  <a:cubicBezTo>
                    <a:pt x="22159340" y="0"/>
                    <a:pt x="22226015" y="66675"/>
                    <a:pt x="22226015" y="148971"/>
                  </a:cubicBezTo>
                  <a:lnTo>
                    <a:pt x="22226015" y="1314958"/>
                  </a:lnTo>
                  <a:cubicBezTo>
                    <a:pt x="22226015" y="1397254"/>
                    <a:pt x="22159340" y="1463929"/>
                    <a:pt x="22077045" y="1463929"/>
                  </a:cubicBezTo>
                  <a:lnTo>
                    <a:pt x="148971" y="1463929"/>
                  </a:lnTo>
                  <a:cubicBezTo>
                    <a:pt x="66675" y="1463929"/>
                    <a:pt x="0" y="1397254"/>
                    <a:pt x="0" y="131495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4391177"/>
            <a:ext cx="851059" cy="851059"/>
            <a:chOff x="0" y="0"/>
            <a:chExt cx="1134745" cy="113474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166774" y="4391177"/>
            <a:ext cx="851059" cy="851059"/>
            <a:chOff x="0" y="0"/>
            <a:chExt cx="1134745" cy="113474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134743" cy="1134743"/>
            </a:xfrm>
            <a:custGeom>
              <a:avLst/>
              <a:gdLst/>
              <a:ahLst/>
              <a:cxnLst/>
              <a:rect l="l" t="t" r="r" b="b"/>
              <a:pathLst>
                <a:path w="1134743" h="1134743">
                  <a:moveTo>
                    <a:pt x="0" y="0"/>
                  </a:moveTo>
                  <a:lnTo>
                    <a:pt x="1134743" y="0"/>
                  </a:lnTo>
                  <a:lnTo>
                    <a:pt x="1134743" y="1134743"/>
                  </a:lnTo>
                  <a:lnTo>
                    <a:pt x="0" y="113474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1134745" cy="11918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2"/>
                </a:lnSpc>
              </a:pPr>
              <a:r>
                <a:rPr lang="en-US" sz="2702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2333539" y="4277249"/>
            <a:ext cx="11255912" cy="1078916"/>
            <a:chOff x="0" y="0"/>
            <a:chExt cx="15007882" cy="1438554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5007885" cy="1438560"/>
            </a:xfrm>
            <a:custGeom>
              <a:avLst/>
              <a:gdLst/>
              <a:ahLst/>
              <a:cxnLst/>
              <a:rect l="l" t="t" r="r" b="b"/>
              <a:pathLst>
                <a:path w="15007885" h="1438560">
                  <a:moveTo>
                    <a:pt x="0" y="0"/>
                  </a:moveTo>
                  <a:lnTo>
                    <a:pt x="15007885" y="0"/>
                  </a:lnTo>
                  <a:lnTo>
                    <a:pt x="15007885" y="1438560"/>
                  </a:lnTo>
                  <a:lnTo>
                    <a:pt x="0" y="14385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3279" b="-153278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15007882" cy="1476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2101" b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Prispôsobenie CSL existujúcim kurzom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4413059" y="4473540"/>
            <a:ext cx="2745343" cy="686333"/>
            <a:chOff x="0" y="0"/>
            <a:chExt cx="3660458" cy="915111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3660521" cy="915162"/>
            </a:xfrm>
            <a:custGeom>
              <a:avLst/>
              <a:gdLst/>
              <a:ahLst/>
              <a:cxnLst/>
              <a:rect l="l" t="t" r="r" b="b"/>
              <a:pathLst>
                <a:path w="3660521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lnTo>
                    <a:pt x="3202940" y="0"/>
                  </a:lnTo>
                  <a:cubicBezTo>
                    <a:pt x="3455670" y="0"/>
                    <a:pt x="3660521" y="204851"/>
                    <a:pt x="3660521" y="457581"/>
                  </a:cubicBezTo>
                  <a:cubicBezTo>
                    <a:pt x="3660521" y="710311"/>
                    <a:pt x="3455543" y="915162"/>
                    <a:pt x="3202940" y="915162"/>
                  </a:cubicBezTo>
                  <a:lnTo>
                    <a:pt x="457581" y="915162"/>
                  </a:ln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EAF3F7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4413059" y="4473540"/>
            <a:ext cx="2745343" cy="686333"/>
            <a:chOff x="0" y="0"/>
            <a:chExt cx="3660458" cy="915111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3660460" cy="915115"/>
            </a:xfrm>
            <a:custGeom>
              <a:avLst/>
              <a:gdLst/>
              <a:ahLst/>
              <a:cxnLst/>
              <a:rect l="l" t="t" r="r" b="b"/>
              <a:pathLst>
                <a:path w="3660460" h="915115">
                  <a:moveTo>
                    <a:pt x="0" y="0"/>
                  </a:moveTo>
                  <a:lnTo>
                    <a:pt x="3660460" y="0"/>
                  </a:lnTo>
                  <a:lnTo>
                    <a:pt x="3660460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7940" b="-27939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3660458" cy="9532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251"/>
                </a:lnSpc>
              </a:pPr>
              <a:r>
                <a:rPr lang="en-US" sz="1876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10 min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814073" y="5593718"/>
            <a:ext cx="16669579" cy="1097985"/>
            <a:chOff x="0" y="0"/>
            <a:chExt cx="22226105" cy="146398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2226015" cy="1463929"/>
            </a:xfrm>
            <a:custGeom>
              <a:avLst/>
              <a:gdLst/>
              <a:ahLst/>
              <a:cxnLst/>
              <a:rect l="l" t="t" r="r" b="b"/>
              <a:pathLst>
                <a:path w="22226015" h="1463929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045" y="0"/>
                  </a:lnTo>
                  <a:cubicBezTo>
                    <a:pt x="22159340" y="0"/>
                    <a:pt x="22226015" y="66675"/>
                    <a:pt x="22226015" y="148971"/>
                  </a:cubicBezTo>
                  <a:lnTo>
                    <a:pt x="22226015" y="1314958"/>
                  </a:lnTo>
                  <a:cubicBezTo>
                    <a:pt x="22226015" y="1397254"/>
                    <a:pt x="22159340" y="1463929"/>
                    <a:pt x="22077045" y="1463929"/>
                  </a:cubicBezTo>
                  <a:lnTo>
                    <a:pt x="148971" y="1463929"/>
                  </a:lnTo>
                  <a:cubicBezTo>
                    <a:pt x="66675" y="1463929"/>
                    <a:pt x="0" y="1397254"/>
                    <a:pt x="0" y="131495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166774" y="5717181"/>
            <a:ext cx="851059" cy="851059"/>
            <a:chOff x="0" y="0"/>
            <a:chExt cx="1134745" cy="1134745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166774" y="5717181"/>
            <a:ext cx="851059" cy="851059"/>
            <a:chOff x="0" y="0"/>
            <a:chExt cx="1134745" cy="1134745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134743" cy="1134743"/>
            </a:xfrm>
            <a:custGeom>
              <a:avLst/>
              <a:gdLst/>
              <a:ahLst/>
              <a:cxnLst/>
              <a:rect l="l" t="t" r="r" b="b"/>
              <a:pathLst>
                <a:path w="1134743" h="1134743">
                  <a:moveTo>
                    <a:pt x="0" y="0"/>
                  </a:moveTo>
                  <a:lnTo>
                    <a:pt x="1134743" y="0"/>
                  </a:lnTo>
                  <a:lnTo>
                    <a:pt x="1134743" y="1134743"/>
                  </a:lnTo>
                  <a:lnTo>
                    <a:pt x="0" y="113474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57150"/>
              <a:ext cx="1134745" cy="11918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2"/>
                </a:lnSpc>
              </a:pPr>
              <a:r>
                <a:rPr lang="en-US" sz="2702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2333539" y="5603253"/>
            <a:ext cx="11255912" cy="1078916"/>
            <a:chOff x="0" y="0"/>
            <a:chExt cx="15007882" cy="1438554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5007885" cy="1438560"/>
            </a:xfrm>
            <a:custGeom>
              <a:avLst/>
              <a:gdLst/>
              <a:ahLst/>
              <a:cxnLst/>
              <a:rect l="l" t="t" r="r" b="b"/>
              <a:pathLst>
                <a:path w="15007885" h="1438560">
                  <a:moveTo>
                    <a:pt x="0" y="0"/>
                  </a:moveTo>
                  <a:lnTo>
                    <a:pt x="15007885" y="0"/>
                  </a:lnTo>
                  <a:lnTo>
                    <a:pt x="15007885" y="1438560"/>
                  </a:lnTo>
                  <a:lnTo>
                    <a:pt x="0" y="14385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3279" b="-153278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38100"/>
              <a:ext cx="15007882" cy="1476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2101" b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Praktická skupinová práca: plánovanie aktivít CSL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4413059" y="5799544"/>
            <a:ext cx="2745343" cy="686333"/>
            <a:chOff x="0" y="0"/>
            <a:chExt cx="3660458" cy="915111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3660521" cy="915162"/>
            </a:xfrm>
            <a:custGeom>
              <a:avLst/>
              <a:gdLst/>
              <a:ahLst/>
              <a:cxnLst/>
              <a:rect l="l" t="t" r="r" b="b"/>
              <a:pathLst>
                <a:path w="3660521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lnTo>
                    <a:pt x="3202940" y="0"/>
                  </a:lnTo>
                  <a:cubicBezTo>
                    <a:pt x="3455670" y="0"/>
                    <a:pt x="3660521" y="204851"/>
                    <a:pt x="3660521" y="457581"/>
                  </a:cubicBezTo>
                  <a:cubicBezTo>
                    <a:pt x="3660521" y="710311"/>
                    <a:pt x="3455543" y="915162"/>
                    <a:pt x="3202940" y="915162"/>
                  </a:cubicBezTo>
                  <a:lnTo>
                    <a:pt x="457581" y="915162"/>
                  </a:ln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EAF3F7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4413059" y="5799544"/>
            <a:ext cx="2745343" cy="686333"/>
            <a:chOff x="0" y="0"/>
            <a:chExt cx="3660458" cy="915111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3660460" cy="915115"/>
            </a:xfrm>
            <a:custGeom>
              <a:avLst/>
              <a:gdLst/>
              <a:ahLst/>
              <a:cxnLst/>
              <a:rect l="l" t="t" r="r" b="b"/>
              <a:pathLst>
                <a:path w="3660460" h="915115">
                  <a:moveTo>
                    <a:pt x="0" y="0"/>
                  </a:moveTo>
                  <a:lnTo>
                    <a:pt x="3660460" y="0"/>
                  </a:lnTo>
                  <a:lnTo>
                    <a:pt x="3660460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7940" b="-27939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38100"/>
              <a:ext cx="3660458" cy="9532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251"/>
                </a:lnSpc>
              </a:pPr>
              <a:r>
                <a:rPr lang="en-US" sz="1876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25 min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6919722"/>
            <a:ext cx="16669579" cy="1097985"/>
            <a:chOff x="0" y="0"/>
            <a:chExt cx="22226105" cy="146398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015" cy="1463929"/>
            </a:xfrm>
            <a:custGeom>
              <a:avLst/>
              <a:gdLst/>
              <a:ahLst/>
              <a:cxnLst/>
              <a:rect l="l" t="t" r="r" b="b"/>
              <a:pathLst>
                <a:path w="22226015" h="1463929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045" y="0"/>
                  </a:lnTo>
                  <a:cubicBezTo>
                    <a:pt x="22159340" y="0"/>
                    <a:pt x="22226015" y="66675"/>
                    <a:pt x="22226015" y="148971"/>
                  </a:cubicBezTo>
                  <a:lnTo>
                    <a:pt x="22226015" y="1314958"/>
                  </a:lnTo>
                  <a:cubicBezTo>
                    <a:pt x="22226015" y="1397254"/>
                    <a:pt x="22159340" y="1463929"/>
                    <a:pt x="22077045" y="1463929"/>
                  </a:cubicBezTo>
                  <a:lnTo>
                    <a:pt x="148971" y="1463929"/>
                  </a:lnTo>
                  <a:cubicBezTo>
                    <a:pt x="66675" y="1463929"/>
                    <a:pt x="0" y="1397254"/>
                    <a:pt x="0" y="131495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166774" y="7043185"/>
            <a:ext cx="851059" cy="851059"/>
            <a:chOff x="0" y="0"/>
            <a:chExt cx="1134745" cy="1134745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166774" y="7043185"/>
            <a:ext cx="851059" cy="851059"/>
            <a:chOff x="0" y="0"/>
            <a:chExt cx="1134745" cy="1134745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134743" cy="1134743"/>
            </a:xfrm>
            <a:custGeom>
              <a:avLst/>
              <a:gdLst/>
              <a:ahLst/>
              <a:cxnLst/>
              <a:rect l="l" t="t" r="r" b="b"/>
              <a:pathLst>
                <a:path w="1134743" h="1134743">
                  <a:moveTo>
                    <a:pt x="0" y="0"/>
                  </a:moveTo>
                  <a:lnTo>
                    <a:pt x="1134743" y="0"/>
                  </a:lnTo>
                  <a:lnTo>
                    <a:pt x="1134743" y="1134743"/>
                  </a:lnTo>
                  <a:lnTo>
                    <a:pt x="0" y="113474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0" y="-57150"/>
              <a:ext cx="1134745" cy="11918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2"/>
                </a:lnSpc>
              </a:pPr>
              <a:r>
                <a:rPr lang="en-US" sz="2702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2333539" y="6929247"/>
            <a:ext cx="11255912" cy="1078916"/>
            <a:chOff x="0" y="0"/>
            <a:chExt cx="15007882" cy="1438554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5007885" cy="1438560"/>
            </a:xfrm>
            <a:custGeom>
              <a:avLst/>
              <a:gdLst/>
              <a:ahLst/>
              <a:cxnLst/>
              <a:rect l="l" t="t" r="r" b="b"/>
              <a:pathLst>
                <a:path w="15007885" h="1438560">
                  <a:moveTo>
                    <a:pt x="0" y="0"/>
                  </a:moveTo>
                  <a:lnTo>
                    <a:pt x="15007885" y="0"/>
                  </a:lnTo>
                  <a:lnTo>
                    <a:pt x="15007885" y="1438560"/>
                  </a:lnTo>
                  <a:lnTo>
                    <a:pt x="0" y="14385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3279" b="-153278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0" y="-38100"/>
              <a:ext cx="15007882" cy="1476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2101" b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Záver a kľúčové poznatky</a:t>
              </a: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14413059" y="7125538"/>
            <a:ext cx="2745343" cy="686333"/>
            <a:chOff x="0" y="0"/>
            <a:chExt cx="3660458" cy="915111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3660521" cy="915162"/>
            </a:xfrm>
            <a:custGeom>
              <a:avLst/>
              <a:gdLst/>
              <a:ahLst/>
              <a:cxnLst/>
              <a:rect l="l" t="t" r="r" b="b"/>
              <a:pathLst>
                <a:path w="3660521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lnTo>
                    <a:pt x="3202940" y="0"/>
                  </a:lnTo>
                  <a:cubicBezTo>
                    <a:pt x="3455670" y="0"/>
                    <a:pt x="3660521" y="204851"/>
                    <a:pt x="3660521" y="457581"/>
                  </a:cubicBezTo>
                  <a:cubicBezTo>
                    <a:pt x="3660521" y="710311"/>
                    <a:pt x="3455543" y="915162"/>
                    <a:pt x="3202940" y="915162"/>
                  </a:cubicBezTo>
                  <a:lnTo>
                    <a:pt x="457581" y="915162"/>
                  </a:ln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EAF3F7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14413059" y="7125538"/>
            <a:ext cx="2745343" cy="686333"/>
            <a:chOff x="0" y="0"/>
            <a:chExt cx="3660458" cy="915111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3660460" cy="915115"/>
            </a:xfrm>
            <a:custGeom>
              <a:avLst/>
              <a:gdLst/>
              <a:ahLst/>
              <a:cxnLst/>
              <a:rect l="l" t="t" r="r" b="b"/>
              <a:pathLst>
                <a:path w="3660460" h="915115">
                  <a:moveTo>
                    <a:pt x="0" y="0"/>
                  </a:moveTo>
                  <a:lnTo>
                    <a:pt x="3660460" y="0"/>
                  </a:lnTo>
                  <a:lnTo>
                    <a:pt x="3660460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7940" b="-27939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0" y="-38100"/>
              <a:ext cx="3660458" cy="9532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251"/>
                </a:lnSpc>
              </a:pPr>
              <a:r>
                <a:rPr lang="en-US" sz="1876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5 min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814073" y="8245716"/>
            <a:ext cx="16669579" cy="1097985"/>
            <a:chOff x="0" y="0"/>
            <a:chExt cx="22226105" cy="1463980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22226015" cy="1463929"/>
            </a:xfrm>
            <a:custGeom>
              <a:avLst/>
              <a:gdLst/>
              <a:ahLst/>
              <a:cxnLst/>
              <a:rect l="l" t="t" r="r" b="b"/>
              <a:pathLst>
                <a:path w="22226015" h="1463929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045" y="0"/>
                  </a:lnTo>
                  <a:cubicBezTo>
                    <a:pt x="22159340" y="0"/>
                    <a:pt x="22226015" y="66675"/>
                    <a:pt x="22226015" y="148971"/>
                  </a:cubicBezTo>
                  <a:lnTo>
                    <a:pt x="22226015" y="1314958"/>
                  </a:lnTo>
                  <a:cubicBezTo>
                    <a:pt x="22226015" y="1397254"/>
                    <a:pt x="22159340" y="1463929"/>
                    <a:pt x="22077045" y="1463929"/>
                  </a:cubicBezTo>
                  <a:lnTo>
                    <a:pt x="148971" y="1463929"/>
                  </a:lnTo>
                  <a:cubicBezTo>
                    <a:pt x="66675" y="1463929"/>
                    <a:pt x="0" y="1397254"/>
                    <a:pt x="0" y="131495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1166774" y="8369179"/>
            <a:ext cx="851059" cy="851059"/>
            <a:chOff x="0" y="0"/>
            <a:chExt cx="1134745" cy="1134745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1166774" y="8369179"/>
            <a:ext cx="851059" cy="851059"/>
            <a:chOff x="0" y="0"/>
            <a:chExt cx="1134745" cy="1134745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1134743" cy="1134743"/>
            </a:xfrm>
            <a:custGeom>
              <a:avLst/>
              <a:gdLst/>
              <a:ahLst/>
              <a:cxnLst/>
              <a:rect l="l" t="t" r="r" b="b"/>
              <a:pathLst>
                <a:path w="1134743" h="1134743">
                  <a:moveTo>
                    <a:pt x="0" y="0"/>
                  </a:moveTo>
                  <a:lnTo>
                    <a:pt x="1134743" y="0"/>
                  </a:lnTo>
                  <a:lnTo>
                    <a:pt x="1134743" y="1134743"/>
                  </a:lnTo>
                  <a:lnTo>
                    <a:pt x="0" y="113474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0" y="-57150"/>
              <a:ext cx="1134745" cy="11918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2"/>
                </a:lnSpc>
              </a:pPr>
              <a:r>
                <a:rPr lang="en-US" sz="2702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2333539" y="8255251"/>
            <a:ext cx="11255912" cy="1078916"/>
            <a:chOff x="0" y="0"/>
            <a:chExt cx="15007882" cy="1438554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15007885" cy="1438560"/>
            </a:xfrm>
            <a:custGeom>
              <a:avLst/>
              <a:gdLst/>
              <a:ahLst/>
              <a:cxnLst/>
              <a:rect l="l" t="t" r="r" b="b"/>
              <a:pathLst>
                <a:path w="15007885" h="1438560">
                  <a:moveTo>
                    <a:pt x="0" y="0"/>
                  </a:moveTo>
                  <a:lnTo>
                    <a:pt x="15007885" y="0"/>
                  </a:lnTo>
                  <a:lnTo>
                    <a:pt x="15007885" y="1438560"/>
                  </a:lnTo>
                  <a:lnTo>
                    <a:pt x="0" y="14385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3279" b="-153278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0" y="-38100"/>
              <a:ext cx="15007882" cy="1476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2101" b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Hodnotenie workshopu a spätná väzba</a:t>
              </a:r>
            </a:p>
          </p:txBody>
        </p:sp>
      </p:grpSp>
      <p:pic>
        <p:nvPicPr>
          <p:cNvPr id="80" name="ElevenLabs_2026-09-02T11_12_23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35D37927-21BB-EF3A-204A-6898813698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2968" y="956310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582" fill="hold"/>
                                        <p:tgtEl>
                                          <p:spTgt spid="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ČASŤ 1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Úvod do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30932"/>
            <a:chOff x="0" y="0"/>
            <a:chExt cx="22226105" cy="15079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82422" cy="782422"/>
            <a:chOff x="0" y="0"/>
            <a:chExt cx="1043229" cy="1043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70200" y="3113494"/>
            <a:ext cx="375561" cy="375561"/>
            <a:chOff x="0" y="0"/>
            <a:chExt cx="500748" cy="500748"/>
          </a:xfrm>
        </p:grpSpPr>
        <p:sp>
          <p:nvSpPr>
            <p:cNvPr id="11" name="Freeform 11" descr="/home/claude/work/icons/cycle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Vysvetlite, ako sa CSL líši od tradičného vyučovania.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2210"/>
            <a:ext cx="16669579" cy="1130932"/>
            <a:chOff x="0" y="0"/>
            <a:chExt cx="22226105" cy="15079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296461"/>
            <a:ext cx="782422" cy="782422"/>
            <a:chOff x="0" y="0"/>
            <a:chExt cx="1043229" cy="10432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70200" y="4499896"/>
            <a:ext cx="375561" cy="375561"/>
            <a:chOff x="0" y="0"/>
            <a:chExt cx="500748" cy="500748"/>
          </a:xfrm>
        </p:grpSpPr>
        <p:sp>
          <p:nvSpPr>
            <p:cNvPr id="20" name="Freeform 20" descr="/home/claude/work/icons/users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Prezentujte výhody pre študentov, učiteľov, univerzity a komunity.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08612"/>
            <a:ext cx="16669579" cy="1130932"/>
            <a:chOff x="0" y="0"/>
            <a:chExt cx="22226105" cy="15079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82863"/>
            <a:ext cx="782422" cy="782422"/>
            <a:chOff x="0" y="0"/>
            <a:chExt cx="1043229" cy="1043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70200" y="5886298"/>
            <a:ext cx="375561" cy="375561"/>
            <a:chOff x="0" y="0"/>
            <a:chExt cx="500748" cy="500748"/>
          </a:xfrm>
        </p:grpSpPr>
        <p:sp>
          <p:nvSpPr>
            <p:cNvPr id="29" name="Freeform 29" descr="/home/claude/work/icons/star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Ukážte dobré príklady z vysokoškolského vzdelávania.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895014"/>
            <a:ext cx="16669579" cy="1130932"/>
            <a:chOff x="0" y="0"/>
            <a:chExt cx="22226105" cy="15079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69264"/>
            <a:ext cx="782422" cy="782422"/>
            <a:chOff x="0" y="0"/>
            <a:chExt cx="1043229" cy="10432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70200" y="7272690"/>
            <a:ext cx="375561" cy="375561"/>
            <a:chOff x="0" y="0"/>
            <a:chExt cx="500748" cy="500748"/>
          </a:xfrm>
        </p:grpSpPr>
        <p:sp>
          <p:nvSpPr>
            <p:cNvPr id="38" name="Freeform 38" descr="/home/claude/work/icons/puzzle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Diskutujte o výzvach, ktoré by CSL mohlo riešiť v kurzoch účastníkov.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281406"/>
            <a:ext cx="16669579" cy="1130932"/>
            <a:chOff x="0" y="0"/>
            <a:chExt cx="22226105" cy="150790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55666"/>
            <a:ext cx="782422" cy="782422"/>
            <a:chOff x="0" y="0"/>
            <a:chExt cx="1043229" cy="10432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70200" y="8659092"/>
            <a:ext cx="375561" cy="375561"/>
            <a:chOff x="0" y="0"/>
            <a:chExt cx="500748" cy="500748"/>
          </a:xfrm>
        </p:grpSpPr>
        <p:sp>
          <p:nvSpPr>
            <p:cNvPr id="47" name="Freeform 47" descr="/home/claude/work/icons/search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Pozvite účastníkov, aby analyzovali svoje kurikulá.</a:t>
              </a:r>
            </a:p>
          </p:txBody>
        </p:sp>
      </p:grpSp>
      <p:pic>
        <p:nvPicPr>
          <p:cNvPr id="52" name="ElevenLabs_2026-09-02T11_13_20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8680EEC0-2F9B-4CAE-E7CC-545DE87374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11962" y="963930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134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ČASŤ 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Prispôsobenie CSL existujúcim kurzom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30932"/>
            <a:chOff x="0" y="0"/>
            <a:chExt cx="22226105" cy="15079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82422" cy="782422"/>
            <a:chOff x="0" y="0"/>
            <a:chExt cx="1043229" cy="1043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70200" y="3113494"/>
            <a:ext cx="375561" cy="375561"/>
            <a:chOff x="0" y="0"/>
            <a:chExt cx="500748" cy="500748"/>
          </a:xfrm>
        </p:grpSpPr>
        <p:sp>
          <p:nvSpPr>
            <p:cNvPr id="11" name="Freeform 11" descr="/home/claude/work/icons/targe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Definujte, ako CSL prispieva k aktuálnym vzdelávacím výsledkom.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2210"/>
            <a:ext cx="16669579" cy="1130932"/>
            <a:chOff x="0" y="0"/>
            <a:chExt cx="22226105" cy="15079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296461"/>
            <a:ext cx="782422" cy="782422"/>
            <a:chOff x="0" y="0"/>
            <a:chExt cx="1043229" cy="10432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70200" y="4499896"/>
            <a:ext cx="375561" cy="375561"/>
            <a:chOff x="0" y="0"/>
            <a:chExt cx="500748" cy="500748"/>
          </a:xfrm>
        </p:grpSpPr>
        <p:sp>
          <p:nvSpPr>
            <p:cNvPr id="20" name="Freeform 20" descr="/home/claude/work/icons/hear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Zahrňte sociálnu zodpovednosť a praktické skúsenosti.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08612"/>
            <a:ext cx="16669579" cy="1130932"/>
            <a:chOff x="0" y="0"/>
            <a:chExt cx="22226105" cy="15079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82863"/>
            <a:ext cx="782422" cy="782422"/>
            <a:chOff x="0" y="0"/>
            <a:chExt cx="1043229" cy="1043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70200" y="5886298"/>
            <a:ext cx="375561" cy="375561"/>
            <a:chOff x="0" y="0"/>
            <a:chExt cx="500748" cy="500748"/>
          </a:xfrm>
        </p:grpSpPr>
        <p:sp>
          <p:nvSpPr>
            <p:cNvPr id="29" name="Freeform 29" descr="/home/claude/work/icons/cha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Posilňujte mäkké zručnosti, ako je komunikácia a riešenie problémov.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895014"/>
            <a:ext cx="16669579" cy="1130932"/>
            <a:chOff x="0" y="0"/>
            <a:chExt cx="22226105" cy="15079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69264"/>
            <a:ext cx="782422" cy="782422"/>
            <a:chOff x="0" y="0"/>
            <a:chExt cx="1043229" cy="10432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70200" y="7272690"/>
            <a:ext cx="375561" cy="375561"/>
            <a:chOff x="0" y="0"/>
            <a:chExt cx="500748" cy="500748"/>
          </a:xfrm>
        </p:grpSpPr>
        <p:sp>
          <p:nvSpPr>
            <p:cNvPr id="38" name="Freeform 38" descr="/home/claude/work/icons/tool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Prispôsobte existujúce úlohy na reálne výzvy.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281406"/>
            <a:ext cx="16669579" cy="1130932"/>
            <a:chOff x="0" y="0"/>
            <a:chExt cx="22226105" cy="150790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55666"/>
            <a:ext cx="782422" cy="782422"/>
            <a:chOff x="0" y="0"/>
            <a:chExt cx="1043229" cy="10432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70200" y="8659092"/>
            <a:ext cx="375561" cy="375561"/>
            <a:chOff x="0" y="0"/>
            <a:chExt cx="500748" cy="500748"/>
          </a:xfrm>
        </p:grpSpPr>
        <p:sp>
          <p:nvSpPr>
            <p:cNvPr id="47" name="Freeform 47" descr="/home/claude/work/icons/layers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Vyberte model CSL, ktorý zodpovedá kurzu.</a:t>
              </a:r>
            </a:p>
          </p:txBody>
        </p:sp>
      </p:grpSp>
      <p:pic>
        <p:nvPicPr>
          <p:cNvPr id="51" name="ElevenLabs_2026-08-29T10_27_23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9358D3A8-C3FC-AC9D-A172-977FBFA8C0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36245" y="958666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42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ČASŤ 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Výber modelu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8138427" cy="3141897"/>
            <a:chOff x="0" y="0"/>
            <a:chExt cx="10851236" cy="41891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35402" y="3129696"/>
            <a:ext cx="1070686" cy="1070686"/>
            <a:chOff x="0" y="0"/>
            <a:chExt cx="1427582" cy="142758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13780" y="3408074"/>
            <a:ext cx="513931" cy="513931"/>
            <a:chOff x="0" y="0"/>
            <a:chExt cx="685241" cy="685241"/>
          </a:xfrm>
        </p:grpSpPr>
        <p:sp>
          <p:nvSpPr>
            <p:cNvPr id="11" name="Freeform 11" descr="/home/claude/work/icons/box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7" b="7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539441" y="3157147"/>
            <a:ext cx="6060348" cy="988324"/>
            <a:chOff x="0" y="0"/>
            <a:chExt cx="8080464" cy="131776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Projektová práca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35402" y="4335399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Interdisciplinárne skupiny riešia konkrétne výzvy.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345235" y="2735809"/>
            <a:ext cx="8138427" cy="3141897"/>
            <a:chOff x="0" y="0"/>
            <a:chExt cx="10851236" cy="418919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766564" y="3129696"/>
            <a:ext cx="1070686" cy="1070686"/>
            <a:chOff x="0" y="0"/>
            <a:chExt cx="1427582" cy="142758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044941" y="3408074"/>
            <a:ext cx="513931" cy="513931"/>
            <a:chOff x="0" y="0"/>
            <a:chExt cx="685241" cy="685241"/>
          </a:xfrm>
        </p:grpSpPr>
        <p:sp>
          <p:nvSpPr>
            <p:cNvPr id="21" name="Freeform 21" descr="/home/claude/work/icons/heart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7" b="7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1070603" y="3157147"/>
            <a:ext cx="6060348" cy="988324"/>
            <a:chOff x="0" y="0"/>
            <a:chExt cx="8080464" cy="131776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Komunitná služba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9766564" y="4335399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Študenti sa zapájajú do sociálne prospešných projektov.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814073" y="6270441"/>
            <a:ext cx="8138427" cy="3141897"/>
            <a:chOff x="0" y="0"/>
            <a:chExt cx="10851236" cy="418919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35402" y="6664328"/>
            <a:ext cx="1070686" cy="1070686"/>
            <a:chOff x="0" y="0"/>
            <a:chExt cx="1427582" cy="142758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513780" y="6942706"/>
            <a:ext cx="513931" cy="513931"/>
            <a:chOff x="0" y="0"/>
            <a:chExt cx="685241" cy="685241"/>
          </a:xfrm>
        </p:grpSpPr>
        <p:sp>
          <p:nvSpPr>
            <p:cNvPr id="31" name="Freeform 31" descr="/home/claude/work/icons/briefcase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7" b="7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2539441" y="6691779"/>
            <a:ext cx="6060348" cy="988324"/>
            <a:chOff x="0" y="0"/>
            <a:chExt cx="8080464" cy="1317765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Obchodná spolupráca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235402" y="7870031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Študenti radia spoločnostiam alebo vyvíjajú riešenia.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9345235" y="6270441"/>
            <a:ext cx="8138427" cy="3141897"/>
            <a:chOff x="0" y="0"/>
            <a:chExt cx="10851236" cy="418919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766564" y="6664328"/>
            <a:ext cx="1070686" cy="1070686"/>
            <a:chOff x="0" y="0"/>
            <a:chExt cx="1427582" cy="142758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0044941" y="6942706"/>
            <a:ext cx="513931" cy="513931"/>
            <a:chOff x="0" y="0"/>
            <a:chExt cx="685241" cy="685241"/>
          </a:xfrm>
        </p:grpSpPr>
        <p:sp>
          <p:nvSpPr>
            <p:cNvPr id="41" name="Freeform 41" descr="/home/claude/work/icons/layers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7" b="7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1070603" y="6691779"/>
            <a:ext cx="6060348" cy="988324"/>
            <a:chOff x="0" y="0"/>
            <a:chExt cx="8080464" cy="1317765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Kombinovaný model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9766564" y="7870031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Flexibilné prispôsobenie cieľom kurzu, ako individuálne alebo skupinové projekty.</a:t>
            </a:r>
          </a:p>
        </p:txBody>
      </p:sp>
      <p:pic>
        <p:nvPicPr>
          <p:cNvPr id="46" name="ElevenLabs_2026-08-29T10_27_45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D2B0C196-C0B5-0B4E-293C-73553136BA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38220" y="956310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69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ČASŤ 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Spolupráca so zainteresovanými stranami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30932"/>
            <a:chOff x="0" y="0"/>
            <a:chExt cx="22226105" cy="15079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82422" cy="782422"/>
            <a:chOff x="0" y="0"/>
            <a:chExt cx="1043229" cy="1043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70200" y="3113494"/>
            <a:ext cx="375561" cy="375561"/>
            <a:chOff x="0" y="0"/>
            <a:chExt cx="500748" cy="500748"/>
          </a:xfrm>
        </p:grpSpPr>
        <p:sp>
          <p:nvSpPr>
            <p:cNvPr id="11" name="Freeform 11" descr="/home/claude/work/icons/search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Identifikujte vhodné organizácie, podniky alebo MVO.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2210"/>
            <a:ext cx="16669579" cy="1130932"/>
            <a:chOff x="0" y="0"/>
            <a:chExt cx="22226105" cy="15079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296461"/>
            <a:ext cx="782422" cy="782422"/>
            <a:chOff x="0" y="0"/>
            <a:chExt cx="1043229" cy="10432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70200" y="4499896"/>
            <a:ext cx="375561" cy="375561"/>
            <a:chOff x="0" y="0"/>
            <a:chExt cx="500748" cy="500748"/>
          </a:xfrm>
        </p:grpSpPr>
        <p:sp>
          <p:nvSpPr>
            <p:cNvPr id="20" name="Freeform 20" descr="/home/claude/work/icons/networ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Nadviazujte partnerstvá a definujte úlohy zainteresovaných strán.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08612"/>
            <a:ext cx="16669579" cy="1130932"/>
            <a:chOff x="0" y="0"/>
            <a:chExt cx="22226105" cy="15079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82863"/>
            <a:ext cx="782422" cy="782422"/>
            <a:chOff x="0" y="0"/>
            <a:chExt cx="1043229" cy="1043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70200" y="5886298"/>
            <a:ext cx="375561" cy="375561"/>
            <a:chOff x="0" y="0"/>
            <a:chExt cx="500748" cy="500748"/>
          </a:xfrm>
        </p:grpSpPr>
        <p:sp>
          <p:nvSpPr>
            <p:cNvPr id="29" name="Freeform 29" descr="/home/claude/work/icons/targe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Stanovte spoločné ciele a záväzky.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895014"/>
            <a:ext cx="16669579" cy="1130932"/>
            <a:chOff x="0" y="0"/>
            <a:chExt cx="22226105" cy="15079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69264"/>
            <a:ext cx="782422" cy="782422"/>
            <a:chOff x="0" y="0"/>
            <a:chExt cx="1043229" cy="10432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70200" y="7272690"/>
            <a:ext cx="375561" cy="375561"/>
            <a:chOff x="0" y="0"/>
            <a:chExt cx="500748" cy="500748"/>
          </a:xfrm>
        </p:grpSpPr>
        <p:sp>
          <p:nvSpPr>
            <p:cNvPr id="38" name="Freeform 38" descr="/home/claude/work/icons/users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Plánujte skupinovú prácu a štruktúrovaný mentoring.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281406"/>
            <a:ext cx="16669579" cy="1130932"/>
            <a:chOff x="0" y="0"/>
            <a:chExt cx="22226105" cy="150790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55666"/>
            <a:ext cx="782422" cy="782422"/>
            <a:chOff x="0" y="0"/>
            <a:chExt cx="1043229" cy="10432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70200" y="8659092"/>
            <a:ext cx="375561" cy="375561"/>
            <a:chOff x="0" y="0"/>
            <a:chExt cx="500748" cy="500748"/>
          </a:xfrm>
        </p:grpSpPr>
        <p:sp>
          <p:nvSpPr>
            <p:cNvPr id="47" name="Freeform 47" descr="/home/claude/work/icons/lin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Používajte existujúce univerzitné prepojenia, kde je to možné.</a:t>
              </a:r>
            </a:p>
          </p:txBody>
        </p:sp>
      </p:grpSp>
      <p:pic>
        <p:nvPicPr>
          <p:cNvPr id="51" name="ElevenLabs_2026-08-29T10_28_05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44A67229-E9B1-253D-F41A-4AC70F6470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28600" y="956310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11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ČASŤ 2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Hodnotenie a posúdenie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30932"/>
            <a:chOff x="0" y="0"/>
            <a:chExt cx="22226105" cy="15079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82422" cy="782422"/>
            <a:chOff x="0" y="0"/>
            <a:chExt cx="1043229" cy="1043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70200" y="3113494"/>
            <a:ext cx="375561" cy="375561"/>
            <a:chOff x="0" y="0"/>
            <a:chExt cx="500748" cy="500748"/>
          </a:xfrm>
        </p:grpSpPr>
        <p:sp>
          <p:nvSpPr>
            <p:cNvPr id="11" name="Freeform 11" descr="/home/claude/work/icons/edi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Používajte reflexné úlohy: denníky, správy a diskusie.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2210"/>
            <a:ext cx="16669579" cy="1130932"/>
            <a:chOff x="0" y="0"/>
            <a:chExt cx="22226105" cy="15079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296461"/>
            <a:ext cx="782422" cy="782422"/>
            <a:chOff x="0" y="0"/>
            <a:chExt cx="1043229" cy="10432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70200" y="4499896"/>
            <a:ext cx="375561" cy="375561"/>
            <a:chOff x="0" y="0"/>
            <a:chExt cx="500748" cy="500748"/>
          </a:xfrm>
        </p:grpSpPr>
        <p:sp>
          <p:nvSpPr>
            <p:cNvPr id="20" name="Freeform 20" descr="/home/claude/work/icons/monitor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Sledujte pokrok prostredníctvom e-portfólií alebo digitálnych nástrojov.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08612"/>
            <a:ext cx="16669579" cy="1130932"/>
            <a:chOff x="0" y="0"/>
            <a:chExt cx="22226105" cy="15079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82863"/>
            <a:ext cx="782422" cy="782422"/>
            <a:chOff x="0" y="0"/>
            <a:chExt cx="1043229" cy="1043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70200" y="5886298"/>
            <a:ext cx="375561" cy="375561"/>
            <a:chOff x="0" y="0"/>
            <a:chExt cx="500748" cy="500748"/>
          </a:xfrm>
        </p:grpSpPr>
        <p:sp>
          <p:nvSpPr>
            <p:cNvPr id="29" name="Freeform 29" descr="/home/claude/work/icons/search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Študenti kriticky hodnotia svoje silné stránky, slabé stránky, profesionálne záujmy a oblasti na rast.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895014"/>
            <a:ext cx="16669579" cy="1130932"/>
            <a:chOff x="0" y="0"/>
            <a:chExt cx="22226105" cy="15079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69264"/>
            <a:ext cx="782422" cy="782422"/>
            <a:chOff x="0" y="0"/>
            <a:chExt cx="1043229" cy="10432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70200" y="7272690"/>
            <a:ext cx="375561" cy="375561"/>
            <a:chOff x="0" y="0"/>
            <a:chExt cx="500748" cy="500748"/>
          </a:xfrm>
        </p:grpSpPr>
        <p:sp>
          <p:nvSpPr>
            <p:cNvPr id="38" name="Freeform 38" descr="/home/claude/work/icons/cha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Zbierajte spätnú väzbu od študentov a partnerov.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281406"/>
            <a:ext cx="16669579" cy="1130932"/>
            <a:chOff x="0" y="0"/>
            <a:chExt cx="22226105" cy="150790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55666"/>
            <a:ext cx="782422" cy="782422"/>
            <a:chOff x="0" y="0"/>
            <a:chExt cx="1043229" cy="10432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70200" y="8659092"/>
            <a:ext cx="375561" cy="375561"/>
            <a:chOff x="0" y="0"/>
            <a:chExt cx="500748" cy="500748"/>
          </a:xfrm>
        </p:grpSpPr>
        <p:sp>
          <p:nvSpPr>
            <p:cNvPr id="47" name="Freeform 47" descr="/home/claude/work/icons/cycle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Prispôsobte aktivity CSL na základe výsledkov hodnotenia pomocou pravidelných prieskumov alebo fokusových skupín.</a:t>
              </a:r>
            </a:p>
          </p:txBody>
        </p:sp>
      </p:grpSp>
      <p:pic>
        <p:nvPicPr>
          <p:cNvPr id="51" name="ElevenLabs_2026-08-29T10_28_23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2EF4D894-B996-5FF9-5B62-5A1FEBF074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67716" y="956310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82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9333" b="-9333"/>
            </a:stretch>
          </a:blipFill>
        </p:spPr>
        <p:txBody>
          <a:bodyPr/>
          <a:lstStyle/>
          <a:p>
            <a:endParaRPr lang="sk-SK"/>
          </a:p>
        </p:txBody>
      </p:sp>
      <p:grpSp>
        <p:nvGrpSpPr>
          <p:cNvPr id="3" name="Group 3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ČASŤ 3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4073" y="2735809"/>
            <a:ext cx="16669579" cy="1130932"/>
            <a:chOff x="0" y="0"/>
            <a:chExt cx="22226105" cy="15079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82422" cy="782422"/>
            <a:chOff x="0" y="0"/>
            <a:chExt cx="1043229" cy="1043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70200" y="3113494"/>
            <a:ext cx="375561" cy="375561"/>
            <a:chOff x="0" y="0"/>
            <a:chExt cx="500748" cy="500748"/>
          </a:xfrm>
        </p:grpSpPr>
        <p:sp>
          <p:nvSpPr>
            <p:cNvPr id="11" name="Freeform 11" descr="/home/claude/work/icons/tool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Transformujte obsah kurzu na aktivity CSL.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2210"/>
            <a:ext cx="16669579" cy="1130932"/>
            <a:chOff x="0" y="0"/>
            <a:chExt cx="22226105" cy="15079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296461"/>
            <a:ext cx="782422" cy="782422"/>
            <a:chOff x="0" y="0"/>
            <a:chExt cx="1043229" cy="10432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70200" y="4499896"/>
            <a:ext cx="375561" cy="375561"/>
            <a:chOff x="0" y="0"/>
            <a:chExt cx="500748" cy="500748"/>
          </a:xfrm>
        </p:grpSpPr>
        <p:sp>
          <p:nvSpPr>
            <p:cNvPr id="20" name="Freeform 20" descr="/home/claude/work/icons/networ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Identifikujte potenciálnych partnerov na implementáciu.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08612"/>
            <a:ext cx="16669579" cy="1130932"/>
            <a:chOff x="0" y="0"/>
            <a:chExt cx="22226105" cy="15079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82863"/>
            <a:ext cx="782422" cy="782422"/>
            <a:chOff x="0" y="0"/>
            <a:chExt cx="1043229" cy="1043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70200" y="5886298"/>
            <a:ext cx="375561" cy="375561"/>
            <a:chOff x="0" y="0"/>
            <a:chExt cx="500748" cy="500748"/>
          </a:xfrm>
        </p:grpSpPr>
        <p:sp>
          <p:nvSpPr>
            <p:cNvPr id="29" name="Freeform 29" descr="/home/claude/work/icons/chec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Vypracujte plán hodnotenia študentov.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895014"/>
            <a:ext cx="16669579" cy="1130932"/>
            <a:chOff x="0" y="0"/>
            <a:chExt cx="22226105" cy="15079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69264"/>
            <a:ext cx="782422" cy="782422"/>
            <a:chOff x="0" y="0"/>
            <a:chExt cx="1043229" cy="10432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70200" y="7272690"/>
            <a:ext cx="375561" cy="375561"/>
            <a:chOff x="0" y="0"/>
            <a:chExt cx="500748" cy="500748"/>
          </a:xfrm>
        </p:grpSpPr>
        <p:sp>
          <p:nvSpPr>
            <p:cNvPr id="38" name="Freeform 38" descr="/home/claude/work/icons/clipboar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Používajte šablóny CSL naprieč rôznymi kurzami.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281406"/>
            <a:ext cx="16669579" cy="1130932"/>
            <a:chOff x="0" y="0"/>
            <a:chExt cx="22226105" cy="150790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55666"/>
            <a:ext cx="782422" cy="782422"/>
            <a:chOff x="0" y="0"/>
            <a:chExt cx="1043229" cy="10432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70200" y="8659092"/>
            <a:ext cx="375561" cy="375561"/>
            <a:chOff x="0" y="0"/>
            <a:chExt cx="500748" cy="500748"/>
          </a:xfrm>
        </p:grpSpPr>
        <p:sp>
          <p:nvSpPr>
            <p:cNvPr id="47" name="Freeform 47" descr="/home/claude/work/icons/cha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Vymieňajte si nápady medzi učiteľmi z rôznych oblastí.</a:t>
              </a:r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Praktická skupinová práca</a:t>
            </a:r>
          </a:p>
        </p:txBody>
      </p:sp>
      <p:pic>
        <p:nvPicPr>
          <p:cNvPr id="52" name="ElevenLabs_2026-08-29T10_28_45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1615CF90-E4CC-26FA-059B-7F2BD09968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82465" y="956310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44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ČASŤ 3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975436"/>
            <a:ext cx="16609333" cy="1056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4"/>
              </a:lnSpc>
            </a:pPr>
            <a:r>
              <a:rPr lang="en-US" sz="4203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Akčný plán účastníka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Každý účastník vypracuje osobný plán pre jeden kurz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14073" y="2873083"/>
            <a:ext cx="16669579" cy="865546"/>
            <a:chOff x="0" y="0"/>
            <a:chExt cx="22226105" cy="115406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26144" cy="1154049"/>
            </a:xfrm>
            <a:custGeom>
              <a:avLst/>
              <a:gdLst/>
              <a:ahLst/>
              <a:cxnLst/>
              <a:rect l="l" t="t" r="r" b="b"/>
              <a:pathLst>
                <a:path w="22226144" h="1154049">
                  <a:moveTo>
                    <a:pt x="0" y="149733"/>
                  </a:moveTo>
                  <a:cubicBezTo>
                    <a:pt x="0" y="67056"/>
                    <a:pt x="67056" y="0"/>
                    <a:pt x="149733" y="0"/>
                  </a:cubicBezTo>
                  <a:lnTo>
                    <a:pt x="22076411" y="0"/>
                  </a:lnTo>
                  <a:cubicBezTo>
                    <a:pt x="22159088" y="0"/>
                    <a:pt x="22226144" y="67056"/>
                    <a:pt x="22226144" y="149733"/>
                  </a:cubicBezTo>
                  <a:lnTo>
                    <a:pt x="22226144" y="1004316"/>
                  </a:lnTo>
                  <a:cubicBezTo>
                    <a:pt x="22226144" y="1086993"/>
                    <a:pt x="22159088" y="1154049"/>
                    <a:pt x="22076411" y="1154049"/>
                  </a:cubicBezTo>
                  <a:lnTo>
                    <a:pt x="149733" y="1154049"/>
                  </a:lnTo>
                  <a:cubicBezTo>
                    <a:pt x="67056" y="1154049"/>
                    <a:pt x="0" y="1086993"/>
                    <a:pt x="0" y="100431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23608" y="2882608"/>
            <a:ext cx="1029500" cy="846477"/>
            <a:chOff x="0" y="0"/>
            <a:chExt cx="1372667" cy="112863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72743" cy="1128649"/>
            </a:xfrm>
            <a:custGeom>
              <a:avLst/>
              <a:gdLst/>
              <a:ahLst/>
              <a:cxnLst/>
              <a:rect l="l" t="t" r="r" b="b"/>
              <a:pathLst>
                <a:path w="1372743" h="112864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1226312" y="0"/>
                  </a:lnTo>
                  <a:cubicBezTo>
                    <a:pt x="1307211" y="0"/>
                    <a:pt x="1372743" y="65532"/>
                    <a:pt x="1372743" y="146431"/>
                  </a:cubicBezTo>
                  <a:lnTo>
                    <a:pt x="1372743" y="982218"/>
                  </a:lnTo>
                  <a:cubicBezTo>
                    <a:pt x="1372743" y="1063117"/>
                    <a:pt x="1307211" y="1128649"/>
                    <a:pt x="1226312" y="1128649"/>
                  </a:cubicBezTo>
                  <a:lnTo>
                    <a:pt x="146431" y="1128649"/>
                  </a:lnTo>
                  <a:cubicBezTo>
                    <a:pt x="65532" y="1128649"/>
                    <a:pt x="0" y="1063117"/>
                    <a:pt x="0" y="982218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2882608"/>
            <a:ext cx="1029500" cy="846477"/>
            <a:chOff x="0" y="0"/>
            <a:chExt cx="1372667" cy="112863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372672" cy="1128642"/>
            </a:xfrm>
            <a:custGeom>
              <a:avLst/>
              <a:gdLst/>
              <a:ahLst/>
              <a:cxnLst/>
              <a:rect l="l" t="t" r="r" b="b"/>
              <a:pathLst>
                <a:path w="1372672" h="1128642">
                  <a:moveTo>
                    <a:pt x="0" y="0"/>
                  </a:moveTo>
                  <a:lnTo>
                    <a:pt x="1372672" y="0"/>
                  </a:lnTo>
                  <a:lnTo>
                    <a:pt x="1372672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55493" r="-5549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66675"/>
              <a:ext cx="1372667" cy="11953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02"/>
                </a:lnSpc>
              </a:pPr>
              <a:r>
                <a:rPr lang="en-US" sz="3002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196274" y="2882608"/>
            <a:ext cx="15099392" cy="846477"/>
            <a:chOff x="0" y="0"/>
            <a:chExt cx="20132523" cy="112863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0132529" cy="1128642"/>
            </a:xfrm>
            <a:custGeom>
              <a:avLst/>
              <a:gdLst/>
              <a:ahLst/>
              <a:cxnLst/>
              <a:rect l="l" t="t" r="r" b="b"/>
              <a:pathLst>
                <a:path w="20132529" h="1128642">
                  <a:moveTo>
                    <a:pt x="0" y="0"/>
                  </a:moveTo>
                  <a:lnTo>
                    <a:pt x="20132529" y="0"/>
                  </a:lnTo>
                  <a:lnTo>
                    <a:pt x="20132529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97571" b="-29757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20132523" cy="1176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1"/>
                </a:lnSpc>
              </a:pPr>
              <a:r>
                <a:rPr lang="en-US" sz="2101" b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Kurz vybraný pre integráciu CSL</a:t>
              </a:r>
            </a:p>
          </p:txBody>
        </p:sp>
      </p:grpSp>
      <p:sp>
        <p:nvSpPr>
          <p:cNvPr id="19" name="AutoShape 19"/>
          <p:cNvSpPr/>
          <p:nvPr/>
        </p:nvSpPr>
        <p:spPr>
          <a:xfrm rot="8100">
            <a:off x="8912828" y="3402673"/>
            <a:ext cx="8117853" cy="0"/>
          </a:xfrm>
          <a:prstGeom prst="line">
            <a:avLst/>
          </a:prstGeom>
          <a:ln w="9525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k-SK"/>
          </a:p>
        </p:txBody>
      </p:sp>
      <p:grpSp>
        <p:nvGrpSpPr>
          <p:cNvPr id="20" name="Group 20"/>
          <p:cNvGrpSpPr/>
          <p:nvPr/>
        </p:nvGrpSpPr>
        <p:grpSpPr>
          <a:xfrm>
            <a:off x="814073" y="3994099"/>
            <a:ext cx="16669579" cy="865546"/>
            <a:chOff x="0" y="0"/>
            <a:chExt cx="22226105" cy="115406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2226144" cy="1154049"/>
            </a:xfrm>
            <a:custGeom>
              <a:avLst/>
              <a:gdLst/>
              <a:ahLst/>
              <a:cxnLst/>
              <a:rect l="l" t="t" r="r" b="b"/>
              <a:pathLst>
                <a:path w="22226144" h="1154049">
                  <a:moveTo>
                    <a:pt x="0" y="149733"/>
                  </a:moveTo>
                  <a:cubicBezTo>
                    <a:pt x="0" y="67056"/>
                    <a:pt x="67056" y="0"/>
                    <a:pt x="149733" y="0"/>
                  </a:cubicBezTo>
                  <a:lnTo>
                    <a:pt x="22076411" y="0"/>
                  </a:lnTo>
                  <a:cubicBezTo>
                    <a:pt x="22159088" y="0"/>
                    <a:pt x="22226144" y="67056"/>
                    <a:pt x="22226144" y="149733"/>
                  </a:cubicBezTo>
                  <a:lnTo>
                    <a:pt x="22226144" y="1004316"/>
                  </a:lnTo>
                  <a:cubicBezTo>
                    <a:pt x="22226144" y="1086993"/>
                    <a:pt x="22159088" y="1154049"/>
                    <a:pt x="22076411" y="1154049"/>
                  </a:cubicBezTo>
                  <a:lnTo>
                    <a:pt x="149733" y="1154049"/>
                  </a:lnTo>
                  <a:cubicBezTo>
                    <a:pt x="67056" y="1154049"/>
                    <a:pt x="0" y="1086993"/>
                    <a:pt x="0" y="100431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23608" y="4003624"/>
            <a:ext cx="1029500" cy="846477"/>
            <a:chOff x="0" y="0"/>
            <a:chExt cx="1372667" cy="112863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372743" cy="1128649"/>
            </a:xfrm>
            <a:custGeom>
              <a:avLst/>
              <a:gdLst/>
              <a:ahLst/>
              <a:cxnLst/>
              <a:rect l="l" t="t" r="r" b="b"/>
              <a:pathLst>
                <a:path w="1372743" h="112864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1226312" y="0"/>
                  </a:lnTo>
                  <a:cubicBezTo>
                    <a:pt x="1307211" y="0"/>
                    <a:pt x="1372743" y="65532"/>
                    <a:pt x="1372743" y="146431"/>
                  </a:cubicBezTo>
                  <a:lnTo>
                    <a:pt x="1372743" y="982218"/>
                  </a:lnTo>
                  <a:cubicBezTo>
                    <a:pt x="1372743" y="1063117"/>
                    <a:pt x="1307211" y="1128649"/>
                    <a:pt x="1226312" y="1128649"/>
                  </a:cubicBezTo>
                  <a:lnTo>
                    <a:pt x="146431" y="1128649"/>
                  </a:lnTo>
                  <a:cubicBezTo>
                    <a:pt x="65532" y="1128649"/>
                    <a:pt x="0" y="1063117"/>
                    <a:pt x="0" y="982218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23608" y="4003624"/>
            <a:ext cx="1029500" cy="846477"/>
            <a:chOff x="0" y="0"/>
            <a:chExt cx="1372667" cy="112863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372672" cy="1128642"/>
            </a:xfrm>
            <a:custGeom>
              <a:avLst/>
              <a:gdLst/>
              <a:ahLst/>
              <a:cxnLst/>
              <a:rect l="l" t="t" r="r" b="b"/>
              <a:pathLst>
                <a:path w="1372672" h="1128642">
                  <a:moveTo>
                    <a:pt x="0" y="0"/>
                  </a:moveTo>
                  <a:lnTo>
                    <a:pt x="1372672" y="0"/>
                  </a:lnTo>
                  <a:lnTo>
                    <a:pt x="1372672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55493" r="-5549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66675"/>
              <a:ext cx="1372667" cy="11953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02"/>
                </a:lnSpc>
              </a:pPr>
              <a:r>
                <a:rPr lang="en-US" sz="3002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196274" y="4003624"/>
            <a:ext cx="15099392" cy="846477"/>
            <a:chOff x="0" y="0"/>
            <a:chExt cx="20132523" cy="112863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0132529" cy="1128642"/>
            </a:xfrm>
            <a:custGeom>
              <a:avLst/>
              <a:gdLst/>
              <a:ahLst/>
              <a:cxnLst/>
              <a:rect l="l" t="t" r="r" b="b"/>
              <a:pathLst>
                <a:path w="20132529" h="1128642">
                  <a:moveTo>
                    <a:pt x="0" y="0"/>
                  </a:moveTo>
                  <a:lnTo>
                    <a:pt x="20132529" y="0"/>
                  </a:lnTo>
                  <a:lnTo>
                    <a:pt x="20132529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97571" b="-29757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47625"/>
              <a:ext cx="20132523" cy="1176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1"/>
                </a:lnSpc>
              </a:pPr>
              <a:r>
                <a:rPr lang="en-US" sz="2101" b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Vzdelávacie výsledky na posilnenie</a:t>
              </a:r>
            </a:p>
          </p:txBody>
        </p:sp>
      </p:grpSp>
      <p:sp>
        <p:nvSpPr>
          <p:cNvPr id="30" name="AutoShape 30"/>
          <p:cNvSpPr/>
          <p:nvPr/>
        </p:nvSpPr>
        <p:spPr>
          <a:xfrm rot="8100">
            <a:off x="8912828" y="4523680"/>
            <a:ext cx="8117853" cy="0"/>
          </a:xfrm>
          <a:prstGeom prst="line">
            <a:avLst/>
          </a:prstGeom>
          <a:ln w="9525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k-SK"/>
          </a:p>
        </p:txBody>
      </p:sp>
      <p:grpSp>
        <p:nvGrpSpPr>
          <p:cNvPr id="31" name="Group 31"/>
          <p:cNvGrpSpPr/>
          <p:nvPr/>
        </p:nvGrpSpPr>
        <p:grpSpPr>
          <a:xfrm>
            <a:off x="814073" y="5115116"/>
            <a:ext cx="16669579" cy="865546"/>
            <a:chOff x="0" y="0"/>
            <a:chExt cx="22226105" cy="115406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2226144" cy="1154049"/>
            </a:xfrm>
            <a:custGeom>
              <a:avLst/>
              <a:gdLst/>
              <a:ahLst/>
              <a:cxnLst/>
              <a:rect l="l" t="t" r="r" b="b"/>
              <a:pathLst>
                <a:path w="22226144" h="1154049">
                  <a:moveTo>
                    <a:pt x="0" y="149733"/>
                  </a:moveTo>
                  <a:cubicBezTo>
                    <a:pt x="0" y="67056"/>
                    <a:pt x="67056" y="0"/>
                    <a:pt x="149733" y="0"/>
                  </a:cubicBezTo>
                  <a:lnTo>
                    <a:pt x="22076411" y="0"/>
                  </a:lnTo>
                  <a:cubicBezTo>
                    <a:pt x="22159088" y="0"/>
                    <a:pt x="22226144" y="67056"/>
                    <a:pt x="22226144" y="149733"/>
                  </a:cubicBezTo>
                  <a:lnTo>
                    <a:pt x="22226144" y="1004316"/>
                  </a:lnTo>
                  <a:cubicBezTo>
                    <a:pt x="22226144" y="1086993"/>
                    <a:pt x="22159088" y="1154049"/>
                    <a:pt x="22076411" y="1154049"/>
                  </a:cubicBezTo>
                  <a:lnTo>
                    <a:pt x="149733" y="1154049"/>
                  </a:lnTo>
                  <a:cubicBezTo>
                    <a:pt x="67056" y="1154049"/>
                    <a:pt x="0" y="1086993"/>
                    <a:pt x="0" y="100431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23608" y="5124640"/>
            <a:ext cx="1029500" cy="846477"/>
            <a:chOff x="0" y="0"/>
            <a:chExt cx="1372667" cy="112863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372743" cy="1128649"/>
            </a:xfrm>
            <a:custGeom>
              <a:avLst/>
              <a:gdLst/>
              <a:ahLst/>
              <a:cxnLst/>
              <a:rect l="l" t="t" r="r" b="b"/>
              <a:pathLst>
                <a:path w="1372743" h="112864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1226312" y="0"/>
                  </a:lnTo>
                  <a:cubicBezTo>
                    <a:pt x="1307211" y="0"/>
                    <a:pt x="1372743" y="65532"/>
                    <a:pt x="1372743" y="146431"/>
                  </a:cubicBezTo>
                  <a:lnTo>
                    <a:pt x="1372743" y="982218"/>
                  </a:lnTo>
                  <a:cubicBezTo>
                    <a:pt x="1372743" y="1063117"/>
                    <a:pt x="1307211" y="1128649"/>
                    <a:pt x="1226312" y="1128649"/>
                  </a:cubicBezTo>
                  <a:lnTo>
                    <a:pt x="146431" y="1128649"/>
                  </a:lnTo>
                  <a:cubicBezTo>
                    <a:pt x="65532" y="1128649"/>
                    <a:pt x="0" y="1063117"/>
                    <a:pt x="0" y="982218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823608" y="5124640"/>
            <a:ext cx="1029500" cy="846477"/>
            <a:chOff x="0" y="0"/>
            <a:chExt cx="1372667" cy="112863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372672" cy="1128642"/>
            </a:xfrm>
            <a:custGeom>
              <a:avLst/>
              <a:gdLst/>
              <a:ahLst/>
              <a:cxnLst/>
              <a:rect l="l" t="t" r="r" b="b"/>
              <a:pathLst>
                <a:path w="1372672" h="1128642">
                  <a:moveTo>
                    <a:pt x="0" y="0"/>
                  </a:moveTo>
                  <a:lnTo>
                    <a:pt x="1372672" y="0"/>
                  </a:lnTo>
                  <a:lnTo>
                    <a:pt x="1372672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55493" r="-5549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66675"/>
              <a:ext cx="1372667" cy="11953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02"/>
                </a:lnSpc>
              </a:pPr>
              <a:r>
                <a:rPr lang="en-US" sz="3002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2196274" y="5124640"/>
            <a:ext cx="15099392" cy="846477"/>
            <a:chOff x="0" y="0"/>
            <a:chExt cx="20132523" cy="1128636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0132529" cy="1128642"/>
            </a:xfrm>
            <a:custGeom>
              <a:avLst/>
              <a:gdLst/>
              <a:ahLst/>
              <a:cxnLst/>
              <a:rect l="l" t="t" r="r" b="b"/>
              <a:pathLst>
                <a:path w="20132529" h="1128642">
                  <a:moveTo>
                    <a:pt x="0" y="0"/>
                  </a:moveTo>
                  <a:lnTo>
                    <a:pt x="20132529" y="0"/>
                  </a:lnTo>
                  <a:lnTo>
                    <a:pt x="20132529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97571" b="-29757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47625"/>
              <a:ext cx="20132523" cy="1176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1"/>
                </a:lnSpc>
              </a:pPr>
              <a:r>
                <a:rPr lang="en-US" sz="2101" b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Potenciálna partnerská organizácia</a:t>
              </a:r>
            </a:p>
          </p:txBody>
        </p:sp>
      </p:grpSp>
      <p:sp>
        <p:nvSpPr>
          <p:cNvPr id="41" name="AutoShape 41"/>
          <p:cNvSpPr/>
          <p:nvPr/>
        </p:nvSpPr>
        <p:spPr>
          <a:xfrm rot="8100">
            <a:off x="8912828" y="5644696"/>
            <a:ext cx="8117853" cy="0"/>
          </a:xfrm>
          <a:prstGeom prst="line">
            <a:avLst/>
          </a:prstGeom>
          <a:ln w="9525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k-SK"/>
          </a:p>
        </p:txBody>
      </p:sp>
      <p:grpSp>
        <p:nvGrpSpPr>
          <p:cNvPr id="42" name="Group 42"/>
          <p:cNvGrpSpPr/>
          <p:nvPr/>
        </p:nvGrpSpPr>
        <p:grpSpPr>
          <a:xfrm>
            <a:off x="814073" y="6236122"/>
            <a:ext cx="16669579" cy="865546"/>
            <a:chOff x="0" y="0"/>
            <a:chExt cx="22226105" cy="1154062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4" cy="1154049"/>
            </a:xfrm>
            <a:custGeom>
              <a:avLst/>
              <a:gdLst/>
              <a:ahLst/>
              <a:cxnLst/>
              <a:rect l="l" t="t" r="r" b="b"/>
              <a:pathLst>
                <a:path w="22226144" h="1154049">
                  <a:moveTo>
                    <a:pt x="0" y="149733"/>
                  </a:moveTo>
                  <a:cubicBezTo>
                    <a:pt x="0" y="67056"/>
                    <a:pt x="67056" y="0"/>
                    <a:pt x="149733" y="0"/>
                  </a:cubicBezTo>
                  <a:lnTo>
                    <a:pt x="22076411" y="0"/>
                  </a:lnTo>
                  <a:cubicBezTo>
                    <a:pt x="22159088" y="0"/>
                    <a:pt x="22226144" y="67056"/>
                    <a:pt x="22226144" y="149733"/>
                  </a:cubicBezTo>
                  <a:lnTo>
                    <a:pt x="22226144" y="1004316"/>
                  </a:lnTo>
                  <a:cubicBezTo>
                    <a:pt x="22226144" y="1086993"/>
                    <a:pt x="22159088" y="1154049"/>
                    <a:pt x="22076411" y="1154049"/>
                  </a:cubicBezTo>
                  <a:lnTo>
                    <a:pt x="149733" y="1154049"/>
                  </a:lnTo>
                  <a:cubicBezTo>
                    <a:pt x="67056" y="1154049"/>
                    <a:pt x="0" y="1086993"/>
                    <a:pt x="0" y="100431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23608" y="6245657"/>
            <a:ext cx="1029500" cy="846477"/>
            <a:chOff x="0" y="0"/>
            <a:chExt cx="1372667" cy="1128636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372743" cy="1128649"/>
            </a:xfrm>
            <a:custGeom>
              <a:avLst/>
              <a:gdLst/>
              <a:ahLst/>
              <a:cxnLst/>
              <a:rect l="l" t="t" r="r" b="b"/>
              <a:pathLst>
                <a:path w="1372743" h="112864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1226312" y="0"/>
                  </a:lnTo>
                  <a:cubicBezTo>
                    <a:pt x="1307211" y="0"/>
                    <a:pt x="1372743" y="65532"/>
                    <a:pt x="1372743" y="146431"/>
                  </a:cubicBezTo>
                  <a:lnTo>
                    <a:pt x="1372743" y="982218"/>
                  </a:lnTo>
                  <a:cubicBezTo>
                    <a:pt x="1372743" y="1063117"/>
                    <a:pt x="1307211" y="1128649"/>
                    <a:pt x="1226312" y="1128649"/>
                  </a:cubicBezTo>
                  <a:lnTo>
                    <a:pt x="146431" y="1128649"/>
                  </a:lnTo>
                  <a:cubicBezTo>
                    <a:pt x="65532" y="1128649"/>
                    <a:pt x="0" y="1063117"/>
                    <a:pt x="0" y="982218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23608" y="6245657"/>
            <a:ext cx="1029500" cy="846477"/>
            <a:chOff x="0" y="0"/>
            <a:chExt cx="1372667" cy="1128636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372672" cy="1128642"/>
            </a:xfrm>
            <a:custGeom>
              <a:avLst/>
              <a:gdLst/>
              <a:ahLst/>
              <a:cxnLst/>
              <a:rect l="l" t="t" r="r" b="b"/>
              <a:pathLst>
                <a:path w="1372672" h="1128642">
                  <a:moveTo>
                    <a:pt x="0" y="0"/>
                  </a:moveTo>
                  <a:lnTo>
                    <a:pt x="1372672" y="0"/>
                  </a:lnTo>
                  <a:lnTo>
                    <a:pt x="1372672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55493" r="-5549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66675"/>
              <a:ext cx="1372667" cy="11953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02"/>
                </a:lnSpc>
              </a:pPr>
              <a:r>
                <a:rPr lang="en-US" sz="3002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2196274" y="6245657"/>
            <a:ext cx="15099392" cy="846477"/>
            <a:chOff x="0" y="0"/>
            <a:chExt cx="20132523" cy="1128636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20132529" cy="1128642"/>
            </a:xfrm>
            <a:custGeom>
              <a:avLst/>
              <a:gdLst/>
              <a:ahLst/>
              <a:cxnLst/>
              <a:rect l="l" t="t" r="r" b="b"/>
              <a:pathLst>
                <a:path w="20132529" h="1128642">
                  <a:moveTo>
                    <a:pt x="0" y="0"/>
                  </a:moveTo>
                  <a:lnTo>
                    <a:pt x="20132529" y="0"/>
                  </a:lnTo>
                  <a:lnTo>
                    <a:pt x="20132529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97571" b="-29757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47625"/>
              <a:ext cx="20132523" cy="1176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1"/>
                </a:lnSpc>
              </a:pPr>
              <a:r>
                <a:rPr lang="en-US" sz="2101" b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Plánovaná študentská aktivita alebo projekt</a:t>
              </a:r>
            </a:p>
          </p:txBody>
        </p:sp>
      </p:grpSp>
      <p:sp>
        <p:nvSpPr>
          <p:cNvPr id="52" name="AutoShape 52"/>
          <p:cNvSpPr/>
          <p:nvPr/>
        </p:nvSpPr>
        <p:spPr>
          <a:xfrm rot="8100">
            <a:off x="8912828" y="6765712"/>
            <a:ext cx="8117853" cy="0"/>
          </a:xfrm>
          <a:prstGeom prst="line">
            <a:avLst/>
          </a:prstGeom>
          <a:ln w="9525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k-SK"/>
          </a:p>
        </p:txBody>
      </p:sp>
      <p:grpSp>
        <p:nvGrpSpPr>
          <p:cNvPr id="53" name="Group 53"/>
          <p:cNvGrpSpPr/>
          <p:nvPr/>
        </p:nvGrpSpPr>
        <p:grpSpPr>
          <a:xfrm>
            <a:off x="814073" y="7357139"/>
            <a:ext cx="16669579" cy="865546"/>
            <a:chOff x="0" y="0"/>
            <a:chExt cx="22226105" cy="1154062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22226144" cy="1154049"/>
            </a:xfrm>
            <a:custGeom>
              <a:avLst/>
              <a:gdLst/>
              <a:ahLst/>
              <a:cxnLst/>
              <a:rect l="l" t="t" r="r" b="b"/>
              <a:pathLst>
                <a:path w="22226144" h="1154049">
                  <a:moveTo>
                    <a:pt x="0" y="149733"/>
                  </a:moveTo>
                  <a:cubicBezTo>
                    <a:pt x="0" y="67056"/>
                    <a:pt x="67056" y="0"/>
                    <a:pt x="149733" y="0"/>
                  </a:cubicBezTo>
                  <a:lnTo>
                    <a:pt x="22076411" y="0"/>
                  </a:lnTo>
                  <a:cubicBezTo>
                    <a:pt x="22159088" y="0"/>
                    <a:pt x="22226144" y="67056"/>
                    <a:pt x="22226144" y="149733"/>
                  </a:cubicBezTo>
                  <a:lnTo>
                    <a:pt x="22226144" y="1004316"/>
                  </a:lnTo>
                  <a:cubicBezTo>
                    <a:pt x="22226144" y="1086993"/>
                    <a:pt x="22159088" y="1154049"/>
                    <a:pt x="22076411" y="1154049"/>
                  </a:cubicBezTo>
                  <a:lnTo>
                    <a:pt x="149733" y="1154049"/>
                  </a:lnTo>
                  <a:cubicBezTo>
                    <a:pt x="67056" y="1154049"/>
                    <a:pt x="0" y="1086993"/>
                    <a:pt x="0" y="100431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823608" y="7366673"/>
            <a:ext cx="1029500" cy="846477"/>
            <a:chOff x="0" y="0"/>
            <a:chExt cx="1372667" cy="1128636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372743" cy="1128649"/>
            </a:xfrm>
            <a:custGeom>
              <a:avLst/>
              <a:gdLst/>
              <a:ahLst/>
              <a:cxnLst/>
              <a:rect l="l" t="t" r="r" b="b"/>
              <a:pathLst>
                <a:path w="1372743" h="112864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1226312" y="0"/>
                  </a:lnTo>
                  <a:cubicBezTo>
                    <a:pt x="1307211" y="0"/>
                    <a:pt x="1372743" y="65532"/>
                    <a:pt x="1372743" y="146431"/>
                  </a:cubicBezTo>
                  <a:lnTo>
                    <a:pt x="1372743" y="982218"/>
                  </a:lnTo>
                  <a:cubicBezTo>
                    <a:pt x="1372743" y="1063117"/>
                    <a:pt x="1307211" y="1128649"/>
                    <a:pt x="1226312" y="1128649"/>
                  </a:cubicBezTo>
                  <a:lnTo>
                    <a:pt x="146431" y="1128649"/>
                  </a:lnTo>
                  <a:cubicBezTo>
                    <a:pt x="65532" y="1128649"/>
                    <a:pt x="0" y="1063117"/>
                    <a:pt x="0" y="982218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23608" y="7366673"/>
            <a:ext cx="1029500" cy="846477"/>
            <a:chOff x="0" y="0"/>
            <a:chExt cx="1372667" cy="1128636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372672" cy="1128642"/>
            </a:xfrm>
            <a:custGeom>
              <a:avLst/>
              <a:gdLst/>
              <a:ahLst/>
              <a:cxnLst/>
              <a:rect l="l" t="t" r="r" b="b"/>
              <a:pathLst>
                <a:path w="1372672" h="1128642">
                  <a:moveTo>
                    <a:pt x="0" y="0"/>
                  </a:moveTo>
                  <a:lnTo>
                    <a:pt x="1372672" y="0"/>
                  </a:lnTo>
                  <a:lnTo>
                    <a:pt x="1372672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55493" r="-5549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66675"/>
              <a:ext cx="1372667" cy="11953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02"/>
                </a:lnSpc>
              </a:pPr>
              <a:r>
                <a:rPr lang="en-US" sz="3002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2196274" y="7366673"/>
            <a:ext cx="15099392" cy="846477"/>
            <a:chOff x="0" y="0"/>
            <a:chExt cx="20132523" cy="1128636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20132529" cy="1128642"/>
            </a:xfrm>
            <a:custGeom>
              <a:avLst/>
              <a:gdLst/>
              <a:ahLst/>
              <a:cxnLst/>
              <a:rect l="l" t="t" r="r" b="b"/>
              <a:pathLst>
                <a:path w="20132529" h="1128642">
                  <a:moveTo>
                    <a:pt x="0" y="0"/>
                  </a:moveTo>
                  <a:lnTo>
                    <a:pt x="20132529" y="0"/>
                  </a:lnTo>
                  <a:lnTo>
                    <a:pt x="20132529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97571" b="-29757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20132523" cy="1176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1"/>
                </a:lnSpc>
              </a:pPr>
              <a:r>
                <a:rPr lang="en-US" sz="2101" b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Metóda reflexie a hodnotenia</a:t>
              </a:r>
            </a:p>
          </p:txBody>
        </p:sp>
      </p:grpSp>
      <p:sp>
        <p:nvSpPr>
          <p:cNvPr id="63" name="AutoShape 63"/>
          <p:cNvSpPr/>
          <p:nvPr/>
        </p:nvSpPr>
        <p:spPr>
          <a:xfrm rot="8100">
            <a:off x="8912828" y="7886729"/>
            <a:ext cx="8117853" cy="0"/>
          </a:xfrm>
          <a:prstGeom prst="line">
            <a:avLst/>
          </a:prstGeom>
          <a:ln w="9525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k-SK"/>
          </a:p>
        </p:txBody>
      </p:sp>
      <p:grpSp>
        <p:nvGrpSpPr>
          <p:cNvPr id="64" name="Group 64"/>
          <p:cNvGrpSpPr/>
          <p:nvPr/>
        </p:nvGrpSpPr>
        <p:grpSpPr>
          <a:xfrm>
            <a:off x="814073" y="8478155"/>
            <a:ext cx="16669579" cy="865546"/>
            <a:chOff x="0" y="0"/>
            <a:chExt cx="22226105" cy="1154062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22226144" cy="1154049"/>
            </a:xfrm>
            <a:custGeom>
              <a:avLst/>
              <a:gdLst/>
              <a:ahLst/>
              <a:cxnLst/>
              <a:rect l="l" t="t" r="r" b="b"/>
              <a:pathLst>
                <a:path w="22226144" h="1154049">
                  <a:moveTo>
                    <a:pt x="0" y="149733"/>
                  </a:moveTo>
                  <a:cubicBezTo>
                    <a:pt x="0" y="67056"/>
                    <a:pt x="67056" y="0"/>
                    <a:pt x="149733" y="0"/>
                  </a:cubicBezTo>
                  <a:lnTo>
                    <a:pt x="22076411" y="0"/>
                  </a:lnTo>
                  <a:cubicBezTo>
                    <a:pt x="22159088" y="0"/>
                    <a:pt x="22226144" y="67056"/>
                    <a:pt x="22226144" y="149733"/>
                  </a:cubicBezTo>
                  <a:lnTo>
                    <a:pt x="22226144" y="1004316"/>
                  </a:lnTo>
                  <a:cubicBezTo>
                    <a:pt x="22226144" y="1086993"/>
                    <a:pt x="22159088" y="1154049"/>
                    <a:pt x="22076411" y="1154049"/>
                  </a:cubicBezTo>
                  <a:lnTo>
                    <a:pt x="149733" y="1154049"/>
                  </a:lnTo>
                  <a:cubicBezTo>
                    <a:pt x="67056" y="1154049"/>
                    <a:pt x="0" y="1086993"/>
                    <a:pt x="0" y="100431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823608" y="8487689"/>
            <a:ext cx="1029500" cy="846477"/>
            <a:chOff x="0" y="0"/>
            <a:chExt cx="1372667" cy="1128636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1372743" cy="1128649"/>
            </a:xfrm>
            <a:custGeom>
              <a:avLst/>
              <a:gdLst/>
              <a:ahLst/>
              <a:cxnLst/>
              <a:rect l="l" t="t" r="r" b="b"/>
              <a:pathLst>
                <a:path w="1372743" h="112864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1226312" y="0"/>
                  </a:lnTo>
                  <a:cubicBezTo>
                    <a:pt x="1307211" y="0"/>
                    <a:pt x="1372743" y="65532"/>
                    <a:pt x="1372743" y="146431"/>
                  </a:cubicBezTo>
                  <a:lnTo>
                    <a:pt x="1372743" y="982218"/>
                  </a:lnTo>
                  <a:cubicBezTo>
                    <a:pt x="1372743" y="1063117"/>
                    <a:pt x="1307211" y="1128649"/>
                    <a:pt x="1226312" y="1128649"/>
                  </a:cubicBezTo>
                  <a:lnTo>
                    <a:pt x="146431" y="1128649"/>
                  </a:lnTo>
                  <a:cubicBezTo>
                    <a:pt x="65532" y="1128649"/>
                    <a:pt x="0" y="1063117"/>
                    <a:pt x="0" y="982218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823608" y="8487689"/>
            <a:ext cx="1029500" cy="846477"/>
            <a:chOff x="0" y="0"/>
            <a:chExt cx="1372667" cy="1128636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372672" cy="1128642"/>
            </a:xfrm>
            <a:custGeom>
              <a:avLst/>
              <a:gdLst/>
              <a:ahLst/>
              <a:cxnLst/>
              <a:rect l="l" t="t" r="r" b="b"/>
              <a:pathLst>
                <a:path w="1372672" h="1128642">
                  <a:moveTo>
                    <a:pt x="0" y="0"/>
                  </a:moveTo>
                  <a:lnTo>
                    <a:pt x="1372672" y="0"/>
                  </a:lnTo>
                  <a:lnTo>
                    <a:pt x="1372672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55493" r="-5549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66675"/>
              <a:ext cx="1372667" cy="11953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02"/>
                </a:lnSpc>
              </a:pPr>
              <a:r>
                <a:rPr lang="en-US" sz="3002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2196274" y="8487689"/>
            <a:ext cx="15099392" cy="846477"/>
            <a:chOff x="0" y="0"/>
            <a:chExt cx="20132523" cy="1128636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20132529" cy="1128642"/>
            </a:xfrm>
            <a:custGeom>
              <a:avLst/>
              <a:gdLst/>
              <a:ahLst/>
              <a:cxnLst/>
              <a:rect l="l" t="t" r="r" b="b"/>
              <a:pathLst>
                <a:path w="20132529" h="1128642">
                  <a:moveTo>
                    <a:pt x="0" y="0"/>
                  </a:moveTo>
                  <a:lnTo>
                    <a:pt x="20132529" y="0"/>
                  </a:lnTo>
                  <a:lnTo>
                    <a:pt x="20132529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97571" b="-29757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0" y="-47625"/>
              <a:ext cx="20132523" cy="1176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1"/>
                </a:lnSpc>
              </a:pPr>
              <a:r>
                <a:rPr lang="en-US" sz="2101" b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Ďalšie kroky a časový harmonogram</a:t>
              </a:r>
            </a:p>
          </p:txBody>
        </p:sp>
      </p:grpSp>
      <p:sp>
        <p:nvSpPr>
          <p:cNvPr id="74" name="AutoShape 74"/>
          <p:cNvSpPr/>
          <p:nvPr/>
        </p:nvSpPr>
        <p:spPr>
          <a:xfrm rot="8100">
            <a:off x="8912828" y="9007745"/>
            <a:ext cx="8117853" cy="0"/>
          </a:xfrm>
          <a:prstGeom prst="line">
            <a:avLst/>
          </a:prstGeom>
          <a:ln w="9525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k-SK"/>
          </a:p>
        </p:txBody>
      </p:sp>
      <p:pic>
        <p:nvPicPr>
          <p:cNvPr id="75" name="ElevenLabs_2026-08-29T10_30_02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5532C373-F133-EF8B-6AAF-D417DD290A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67716" y="963930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46" fill="hold"/>
                                        <p:tgtEl>
                                          <p:spTgt spid="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WORKSHOP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Záver workshopu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30932"/>
            <a:chOff x="0" y="0"/>
            <a:chExt cx="22226105" cy="15079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82422" cy="782422"/>
            <a:chOff x="0" y="0"/>
            <a:chExt cx="1043229" cy="1043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70200" y="3113494"/>
            <a:ext cx="375561" cy="375561"/>
            <a:chOff x="0" y="0"/>
            <a:chExt cx="500748" cy="500748"/>
          </a:xfrm>
        </p:grpSpPr>
        <p:sp>
          <p:nvSpPr>
            <p:cNvPr id="11" name="Freeform 11" descr="/home/claude/work/icons/layers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Zhrňte hlavné koncepty a dizajnové kroky.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2210"/>
            <a:ext cx="16669579" cy="1130932"/>
            <a:chOff x="0" y="0"/>
            <a:chExt cx="22226105" cy="15079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296461"/>
            <a:ext cx="782422" cy="782422"/>
            <a:chOff x="0" y="0"/>
            <a:chExt cx="1043229" cy="10432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70200" y="4499896"/>
            <a:ext cx="375561" cy="375561"/>
            <a:chOff x="0" y="0"/>
            <a:chExt cx="500748" cy="500748"/>
          </a:xfrm>
        </p:grpSpPr>
        <p:sp>
          <p:nvSpPr>
            <p:cNvPr id="20" name="Freeform 20" descr="/home/claude/work/icons/star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Zdôraznite praktické tipy zdieľané počas workshopu.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08612"/>
            <a:ext cx="16669579" cy="1130932"/>
            <a:chOff x="0" y="0"/>
            <a:chExt cx="22226105" cy="15079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82863"/>
            <a:ext cx="782422" cy="782422"/>
            <a:chOff x="0" y="0"/>
            <a:chExt cx="1043229" cy="1043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70200" y="5886298"/>
            <a:ext cx="375561" cy="375561"/>
            <a:chOff x="0" y="0"/>
            <a:chExt cx="500748" cy="500748"/>
          </a:xfrm>
        </p:grpSpPr>
        <p:sp>
          <p:nvSpPr>
            <p:cNvPr id="29" name="Freeform 29" descr="/home/claude/work/icons/lin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Prepojte výsledky s pôvodnými cieľmi workshopu.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895014"/>
            <a:ext cx="16669579" cy="1130932"/>
            <a:chOff x="0" y="0"/>
            <a:chExt cx="22226105" cy="15079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69264"/>
            <a:ext cx="782422" cy="782422"/>
            <a:chOff x="0" y="0"/>
            <a:chExt cx="1043229" cy="10432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70200" y="7272690"/>
            <a:ext cx="375561" cy="375561"/>
            <a:chOff x="0" y="0"/>
            <a:chExt cx="500748" cy="500748"/>
          </a:xfrm>
        </p:grpSpPr>
        <p:sp>
          <p:nvSpPr>
            <p:cNvPr id="38" name="Freeform 38" descr="/home/claude/work/icons/cha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Opýtajte </a:t>
              </a:r>
              <a:r>
                <a:rPr lang="en-US" sz="2000" dirty="0" err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sa</a:t>
              </a: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00" dirty="0" err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účastníkov</a:t>
              </a: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00" dirty="0" err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na</a:t>
              </a: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 ich </a:t>
              </a:r>
              <a:r>
                <a:rPr lang="en-US" sz="2000" dirty="0" err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najdôležitejší</a:t>
              </a: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00" dirty="0" err="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poznatok</a:t>
              </a:r>
              <a:r>
                <a:rPr lang="en-US" sz="2000" dirty="0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281406"/>
            <a:ext cx="16669579" cy="1130932"/>
            <a:chOff x="0" y="0"/>
            <a:chExt cx="22226105" cy="150790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55666"/>
            <a:ext cx="782422" cy="782422"/>
            <a:chOff x="0" y="0"/>
            <a:chExt cx="1043229" cy="10432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70200" y="8659092"/>
            <a:ext cx="375561" cy="375561"/>
            <a:chOff x="0" y="0"/>
            <a:chExt cx="500748" cy="500748"/>
          </a:xfrm>
        </p:grpSpPr>
        <p:sp>
          <p:nvSpPr>
            <p:cNvPr id="47" name="Freeform 47" descr="/home/claude/work/icons/sen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2" b="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Diskutujte o tom, ako môže byť model aplikovaný v praxi.</a:t>
              </a:r>
            </a:p>
          </p:txBody>
        </p:sp>
      </p:grpSp>
      <p:pic>
        <p:nvPicPr>
          <p:cNvPr id="51" name="ElevenLabs_2026-08-29T10_30_23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30BFEB6F-F2B9-6413-AA29-EB7EF77D1D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28600" y="9447302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20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"/>
                  <a:ea typeface="Calibri"/>
                  <a:cs typeface="Calibri"/>
                  <a:sym typeface="Calibri"/>
                </a:rPr>
                <a:t>WORKSHOP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"/>
                <a:ea typeface="Calibri"/>
                <a:cs typeface="Calibri"/>
                <a:sym typeface="Calibri"/>
              </a:rPr>
              <a:t>Metódy hodnotenia workshopu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477528"/>
            <a:chOff x="0" y="0"/>
            <a:chExt cx="22226105" cy="197003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70024"/>
            </a:xfrm>
            <a:custGeom>
              <a:avLst/>
              <a:gdLst/>
              <a:ahLst/>
              <a:cxnLst/>
              <a:rect l="l" t="t" r="r" b="b"/>
              <a:pathLst>
                <a:path w="22226144" h="1970024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821688"/>
                  </a:lnTo>
                  <a:cubicBezTo>
                    <a:pt x="22226144" y="1903603"/>
                    <a:pt x="22159722" y="1970024"/>
                    <a:pt x="22077807" y="1970024"/>
                  </a:cubicBezTo>
                  <a:lnTo>
                    <a:pt x="148336" y="1970024"/>
                  </a:lnTo>
                  <a:cubicBezTo>
                    <a:pt x="66421" y="1970024"/>
                    <a:pt x="0" y="1903603"/>
                    <a:pt x="0" y="182168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29027" cy="1129027"/>
            <a:chOff x="0" y="0"/>
            <a:chExt cx="1505369" cy="150536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05458" cy="1505331"/>
            </a:xfrm>
            <a:custGeom>
              <a:avLst/>
              <a:gdLst/>
              <a:ahLst/>
              <a:cxnLst/>
              <a:rect l="l" t="t" r="r" b="b"/>
              <a:pathLst>
                <a:path w="1505458" h="1505331">
                  <a:moveTo>
                    <a:pt x="0" y="752729"/>
                  </a:moveTo>
                  <a:cubicBezTo>
                    <a:pt x="0" y="336931"/>
                    <a:pt x="336931" y="0"/>
                    <a:pt x="752729" y="0"/>
                  </a:cubicBezTo>
                  <a:cubicBezTo>
                    <a:pt x="1168527" y="0"/>
                    <a:pt x="1505458" y="336931"/>
                    <a:pt x="1505458" y="752729"/>
                  </a:cubicBezTo>
                  <a:cubicBezTo>
                    <a:pt x="1505458" y="1168527"/>
                    <a:pt x="1168400" y="1505331"/>
                    <a:pt x="752729" y="1505331"/>
                  </a:cubicBezTo>
                  <a:cubicBezTo>
                    <a:pt x="337058" y="1505331"/>
                    <a:pt x="0" y="1168400"/>
                    <a:pt x="0" y="75272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60316" y="3203610"/>
            <a:ext cx="541934" cy="541934"/>
            <a:chOff x="0" y="0"/>
            <a:chExt cx="722579" cy="722579"/>
          </a:xfrm>
        </p:grpSpPr>
        <p:sp>
          <p:nvSpPr>
            <p:cNvPr id="11" name="Freeform 11" descr="/home/claude/work/icons/chat_w.png"/>
            <p:cNvSpPr/>
            <p:nvPr/>
          </p:nvSpPr>
          <p:spPr>
            <a:xfrm>
              <a:off x="0" y="0"/>
              <a:ext cx="722630" cy="722630"/>
            </a:xfrm>
            <a:custGeom>
              <a:avLst/>
              <a:gdLst/>
              <a:ahLst/>
              <a:cxnLst/>
              <a:rect l="l" t="t" r="r" b="b"/>
              <a:pathLst>
                <a:path w="722630" h="722630">
                  <a:moveTo>
                    <a:pt x="0" y="0"/>
                  </a:moveTo>
                  <a:lnTo>
                    <a:pt x="722630" y="0"/>
                  </a:lnTo>
                  <a:lnTo>
                    <a:pt x="722630" y="722630"/>
                  </a:lnTo>
                  <a:lnTo>
                    <a:pt x="0" y="7226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7" b="7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44860" y="2745343"/>
            <a:ext cx="13627208" cy="1458468"/>
            <a:chOff x="0" y="0"/>
            <a:chExt cx="18169611" cy="194462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169607" cy="1944619"/>
            </a:xfrm>
            <a:custGeom>
              <a:avLst/>
              <a:gdLst/>
              <a:ahLst/>
              <a:cxnLst/>
              <a:rect l="l" t="t" r="r" b="b"/>
              <a:pathLst>
                <a:path w="18169607" h="1944619">
                  <a:moveTo>
                    <a:pt x="0" y="0"/>
                  </a:moveTo>
                  <a:lnTo>
                    <a:pt x="18169607" y="0"/>
                  </a:lnTo>
                  <a:lnTo>
                    <a:pt x="18169607" y="1944619"/>
                  </a:lnTo>
                  <a:lnTo>
                    <a:pt x="0" y="19446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2058" b="-132059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169611" cy="199224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Ústna skupinová reflexia.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468816"/>
            <a:ext cx="16669579" cy="1477528"/>
            <a:chOff x="0" y="0"/>
            <a:chExt cx="22226105" cy="197003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4" cy="1970024"/>
            </a:xfrm>
            <a:custGeom>
              <a:avLst/>
              <a:gdLst/>
              <a:ahLst/>
              <a:cxnLst/>
              <a:rect l="l" t="t" r="r" b="b"/>
              <a:pathLst>
                <a:path w="22226144" h="1970024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821688"/>
                  </a:lnTo>
                  <a:cubicBezTo>
                    <a:pt x="22226144" y="1903603"/>
                    <a:pt x="22159722" y="1970024"/>
                    <a:pt x="22077807" y="1970024"/>
                  </a:cubicBezTo>
                  <a:lnTo>
                    <a:pt x="148336" y="1970024"/>
                  </a:lnTo>
                  <a:cubicBezTo>
                    <a:pt x="66421" y="1970024"/>
                    <a:pt x="0" y="1903603"/>
                    <a:pt x="0" y="182168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643066"/>
            <a:ext cx="1129027" cy="1129027"/>
            <a:chOff x="0" y="0"/>
            <a:chExt cx="1505369" cy="150536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505458" cy="1505331"/>
            </a:xfrm>
            <a:custGeom>
              <a:avLst/>
              <a:gdLst/>
              <a:ahLst/>
              <a:cxnLst/>
              <a:rect l="l" t="t" r="r" b="b"/>
              <a:pathLst>
                <a:path w="1505458" h="1505331">
                  <a:moveTo>
                    <a:pt x="0" y="752729"/>
                  </a:moveTo>
                  <a:cubicBezTo>
                    <a:pt x="0" y="336931"/>
                    <a:pt x="336931" y="0"/>
                    <a:pt x="752729" y="0"/>
                  </a:cubicBezTo>
                  <a:cubicBezTo>
                    <a:pt x="1168527" y="0"/>
                    <a:pt x="1505458" y="336931"/>
                    <a:pt x="1505458" y="752729"/>
                  </a:cubicBezTo>
                  <a:cubicBezTo>
                    <a:pt x="1505458" y="1168527"/>
                    <a:pt x="1168400" y="1505331"/>
                    <a:pt x="752729" y="1505331"/>
                  </a:cubicBezTo>
                  <a:cubicBezTo>
                    <a:pt x="337058" y="1505331"/>
                    <a:pt x="0" y="1168400"/>
                    <a:pt x="0" y="75272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60316" y="4936607"/>
            <a:ext cx="541934" cy="541934"/>
            <a:chOff x="0" y="0"/>
            <a:chExt cx="722579" cy="722579"/>
          </a:xfrm>
        </p:grpSpPr>
        <p:sp>
          <p:nvSpPr>
            <p:cNvPr id="20" name="Freeform 20" descr="/home/claude/work/icons/clipboard_w.png"/>
            <p:cNvSpPr/>
            <p:nvPr/>
          </p:nvSpPr>
          <p:spPr>
            <a:xfrm>
              <a:off x="0" y="0"/>
              <a:ext cx="722630" cy="722630"/>
            </a:xfrm>
            <a:custGeom>
              <a:avLst/>
              <a:gdLst/>
              <a:ahLst/>
              <a:cxnLst/>
              <a:rect l="l" t="t" r="r" b="b"/>
              <a:pathLst>
                <a:path w="722630" h="722630">
                  <a:moveTo>
                    <a:pt x="0" y="0"/>
                  </a:moveTo>
                  <a:lnTo>
                    <a:pt x="722630" y="0"/>
                  </a:lnTo>
                  <a:lnTo>
                    <a:pt x="722630" y="722630"/>
                  </a:lnTo>
                  <a:lnTo>
                    <a:pt x="0" y="7226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7" b="7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44860" y="4478341"/>
            <a:ext cx="13627208" cy="1458468"/>
            <a:chOff x="0" y="0"/>
            <a:chExt cx="18169611" cy="194462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169607" cy="1944619"/>
            </a:xfrm>
            <a:custGeom>
              <a:avLst/>
              <a:gdLst/>
              <a:ahLst/>
              <a:cxnLst/>
              <a:rect l="l" t="t" r="r" b="b"/>
              <a:pathLst>
                <a:path w="18169607" h="1944619">
                  <a:moveTo>
                    <a:pt x="0" y="0"/>
                  </a:moveTo>
                  <a:lnTo>
                    <a:pt x="18169607" y="0"/>
                  </a:lnTo>
                  <a:lnTo>
                    <a:pt x="18169607" y="1944619"/>
                  </a:lnTo>
                  <a:lnTo>
                    <a:pt x="0" y="19446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2058" b="-132059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169611" cy="199224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Metóda 3-2-1: tri veci, ktoré som sa naučil, dve otázky, jeden nápad na aplikáciu.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6201813"/>
            <a:ext cx="16669579" cy="1477528"/>
            <a:chOff x="0" y="0"/>
            <a:chExt cx="22226105" cy="197003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4" cy="1970024"/>
            </a:xfrm>
            <a:custGeom>
              <a:avLst/>
              <a:gdLst/>
              <a:ahLst/>
              <a:cxnLst/>
              <a:rect l="l" t="t" r="r" b="b"/>
              <a:pathLst>
                <a:path w="22226144" h="1970024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821688"/>
                  </a:lnTo>
                  <a:cubicBezTo>
                    <a:pt x="22226144" y="1903603"/>
                    <a:pt x="22159722" y="1970024"/>
                    <a:pt x="22077807" y="1970024"/>
                  </a:cubicBezTo>
                  <a:lnTo>
                    <a:pt x="148336" y="1970024"/>
                  </a:lnTo>
                  <a:cubicBezTo>
                    <a:pt x="66421" y="1970024"/>
                    <a:pt x="0" y="1903603"/>
                    <a:pt x="0" y="182168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6376064"/>
            <a:ext cx="1129027" cy="1129027"/>
            <a:chOff x="0" y="0"/>
            <a:chExt cx="1505369" cy="150536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505458" cy="1505331"/>
            </a:xfrm>
            <a:custGeom>
              <a:avLst/>
              <a:gdLst/>
              <a:ahLst/>
              <a:cxnLst/>
              <a:rect l="l" t="t" r="r" b="b"/>
              <a:pathLst>
                <a:path w="1505458" h="1505331">
                  <a:moveTo>
                    <a:pt x="0" y="752729"/>
                  </a:moveTo>
                  <a:cubicBezTo>
                    <a:pt x="0" y="336931"/>
                    <a:pt x="336931" y="0"/>
                    <a:pt x="752729" y="0"/>
                  </a:cubicBezTo>
                  <a:cubicBezTo>
                    <a:pt x="1168527" y="0"/>
                    <a:pt x="1505458" y="336931"/>
                    <a:pt x="1505458" y="752729"/>
                  </a:cubicBezTo>
                  <a:cubicBezTo>
                    <a:pt x="1505458" y="1168527"/>
                    <a:pt x="1168400" y="1505331"/>
                    <a:pt x="752729" y="1505331"/>
                  </a:cubicBezTo>
                  <a:cubicBezTo>
                    <a:pt x="337058" y="1505331"/>
                    <a:pt x="0" y="1168400"/>
                    <a:pt x="0" y="75272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60316" y="6669605"/>
            <a:ext cx="541934" cy="541934"/>
            <a:chOff x="0" y="0"/>
            <a:chExt cx="722579" cy="722579"/>
          </a:xfrm>
        </p:grpSpPr>
        <p:sp>
          <p:nvSpPr>
            <p:cNvPr id="29" name="Freeform 29" descr="/home/claude/work/icons/edit_w.png"/>
            <p:cNvSpPr/>
            <p:nvPr/>
          </p:nvSpPr>
          <p:spPr>
            <a:xfrm>
              <a:off x="0" y="0"/>
              <a:ext cx="722630" cy="722630"/>
            </a:xfrm>
            <a:custGeom>
              <a:avLst/>
              <a:gdLst/>
              <a:ahLst/>
              <a:cxnLst/>
              <a:rect l="l" t="t" r="r" b="b"/>
              <a:pathLst>
                <a:path w="722630" h="722630">
                  <a:moveTo>
                    <a:pt x="0" y="0"/>
                  </a:moveTo>
                  <a:lnTo>
                    <a:pt x="722630" y="0"/>
                  </a:lnTo>
                  <a:lnTo>
                    <a:pt x="722630" y="722630"/>
                  </a:lnTo>
                  <a:lnTo>
                    <a:pt x="0" y="7226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7" b="7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844860" y="6211338"/>
            <a:ext cx="13627208" cy="1458468"/>
            <a:chOff x="0" y="0"/>
            <a:chExt cx="18169611" cy="194462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169607" cy="1944619"/>
            </a:xfrm>
            <a:custGeom>
              <a:avLst/>
              <a:gdLst/>
              <a:ahLst/>
              <a:cxnLst/>
              <a:rect l="l" t="t" r="r" b="b"/>
              <a:pathLst>
                <a:path w="18169607" h="1944619">
                  <a:moveTo>
                    <a:pt x="0" y="0"/>
                  </a:moveTo>
                  <a:lnTo>
                    <a:pt x="18169607" y="0"/>
                  </a:lnTo>
                  <a:lnTo>
                    <a:pt x="18169607" y="1944619"/>
                  </a:lnTo>
                  <a:lnTo>
                    <a:pt x="0" y="19446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2058" b="-132059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169611" cy="199224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Lístky Post-it s jedným pozitívom a jedným návrhom na zlepšenie.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7934811"/>
            <a:ext cx="16669579" cy="1477528"/>
            <a:chOff x="0" y="0"/>
            <a:chExt cx="22226105" cy="197003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4" cy="1970024"/>
            </a:xfrm>
            <a:custGeom>
              <a:avLst/>
              <a:gdLst/>
              <a:ahLst/>
              <a:cxnLst/>
              <a:rect l="l" t="t" r="r" b="b"/>
              <a:pathLst>
                <a:path w="22226144" h="1970024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821688"/>
                  </a:lnTo>
                  <a:cubicBezTo>
                    <a:pt x="22226144" y="1903603"/>
                    <a:pt x="22159722" y="1970024"/>
                    <a:pt x="22077807" y="1970024"/>
                  </a:cubicBezTo>
                  <a:lnTo>
                    <a:pt x="148336" y="1970024"/>
                  </a:lnTo>
                  <a:cubicBezTo>
                    <a:pt x="66421" y="1970024"/>
                    <a:pt x="0" y="1903603"/>
                    <a:pt x="0" y="182168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8109061"/>
            <a:ext cx="1129027" cy="1129027"/>
            <a:chOff x="0" y="0"/>
            <a:chExt cx="1505369" cy="150536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505458" cy="1505331"/>
            </a:xfrm>
            <a:custGeom>
              <a:avLst/>
              <a:gdLst/>
              <a:ahLst/>
              <a:cxnLst/>
              <a:rect l="l" t="t" r="r" b="b"/>
              <a:pathLst>
                <a:path w="1505458" h="1505331">
                  <a:moveTo>
                    <a:pt x="0" y="752729"/>
                  </a:moveTo>
                  <a:cubicBezTo>
                    <a:pt x="0" y="336931"/>
                    <a:pt x="336931" y="0"/>
                    <a:pt x="752729" y="0"/>
                  </a:cubicBezTo>
                  <a:cubicBezTo>
                    <a:pt x="1168527" y="0"/>
                    <a:pt x="1505458" y="336931"/>
                    <a:pt x="1505458" y="752729"/>
                  </a:cubicBezTo>
                  <a:cubicBezTo>
                    <a:pt x="1505458" y="1168527"/>
                    <a:pt x="1168400" y="1505331"/>
                    <a:pt x="752729" y="1505331"/>
                  </a:cubicBezTo>
                  <a:cubicBezTo>
                    <a:pt x="337058" y="1505331"/>
                    <a:pt x="0" y="1168400"/>
                    <a:pt x="0" y="75272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60316" y="8402612"/>
            <a:ext cx="541934" cy="541934"/>
            <a:chOff x="0" y="0"/>
            <a:chExt cx="722579" cy="722579"/>
          </a:xfrm>
        </p:grpSpPr>
        <p:sp>
          <p:nvSpPr>
            <p:cNvPr id="38" name="Freeform 38" descr="/home/claude/work/icons/activity_w.png"/>
            <p:cNvSpPr/>
            <p:nvPr/>
          </p:nvSpPr>
          <p:spPr>
            <a:xfrm>
              <a:off x="0" y="0"/>
              <a:ext cx="722630" cy="722630"/>
            </a:xfrm>
            <a:custGeom>
              <a:avLst/>
              <a:gdLst/>
              <a:ahLst/>
              <a:cxnLst/>
              <a:rect l="l" t="t" r="r" b="b"/>
              <a:pathLst>
                <a:path w="722630" h="722630">
                  <a:moveTo>
                    <a:pt x="0" y="0"/>
                  </a:moveTo>
                  <a:lnTo>
                    <a:pt x="722630" y="0"/>
                  </a:lnTo>
                  <a:lnTo>
                    <a:pt x="722630" y="722630"/>
                  </a:lnTo>
                  <a:lnTo>
                    <a:pt x="0" y="7226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7" b="7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844860" y="7944345"/>
            <a:ext cx="13627208" cy="1458468"/>
            <a:chOff x="0" y="0"/>
            <a:chExt cx="18169611" cy="194462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169607" cy="1944619"/>
            </a:xfrm>
            <a:custGeom>
              <a:avLst/>
              <a:gdLst/>
              <a:ahLst/>
              <a:cxnLst/>
              <a:rect l="l" t="t" r="r" b="b"/>
              <a:pathLst>
                <a:path w="18169607" h="1944619">
                  <a:moveTo>
                    <a:pt x="0" y="0"/>
                  </a:moveTo>
                  <a:lnTo>
                    <a:pt x="18169607" y="0"/>
                  </a:lnTo>
                  <a:lnTo>
                    <a:pt x="18169607" y="1944619"/>
                  </a:lnTo>
                  <a:lnTo>
                    <a:pt x="0" y="19446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2058" b="-132059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169611" cy="199224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Metóda teplomera alebo hlasovanie pomocou emoji pre rýchlu spätnú väzbu.</a:t>
              </a:r>
            </a:p>
          </p:txBody>
        </p:sp>
      </p:grpSp>
      <p:pic>
        <p:nvPicPr>
          <p:cNvPr id="43" name="ElevenLabs_2026-08-29T10_30_42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59961E7F-E50C-4AC8-3002-57882BA8BC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36245" y="965556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30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080000">
            <a:off x="11804980" y="-2745343"/>
            <a:ext cx="10981382" cy="9608706"/>
            <a:chOff x="0" y="0"/>
            <a:chExt cx="14641843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41830" cy="12811633"/>
            </a:xfrm>
            <a:custGeom>
              <a:avLst/>
              <a:gdLst/>
              <a:ahLst/>
              <a:cxnLst/>
              <a:rect l="l" t="t" r="r" b="b"/>
              <a:pathLst>
                <a:path w="14641830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3726668" y="0"/>
                  </a:lnTo>
                  <a:cubicBezTo>
                    <a:pt x="14232128" y="0"/>
                    <a:pt x="14641830" y="409702"/>
                    <a:pt x="14641830" y="915162"/>
                  </a:cubicBezTo>
                  <a:lnTo>
                    <a:pt x="14641830" y="11896471"/>
                  </a:lnTo>
                  <a:cubicBezTo>
                    <a:pt x="14641830" y="12401931"/>
                    <a:pt x="14232128" y="12811633"/>
                    <a:pt x="1372666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0872" y="823608"/>
            <a:ext cx="10981382" cy="549069"/>
            <a:chOff x="0" y="0"/>
            <a:chExt cx="14641843" cy="7320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41840" cy="732092"/>
            </a:xfrm>
            <a:custGeom>
              <a:avLst/>
              <a:gdLst/>
              <a:ahLst/>
              <a:cxnLst/>
              <a:rect l="l" t="t" r="r" b="b"/>
              <a:pathLst>
                <a:path w="14641840" h="732092">
                  <a:moveTo>
                    <a:pt x="0" y="0"/>
                  </a:moveTo>
                  <a:lnTo>
                    <a:pt x="14641840" y="0"/>
                  </a:lnTo>
                  <a:lnTo>
                    <a:pt x="14641840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39700" b="-33970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4641843" cy="7797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1"/>
                </a:lnSpc>
              </a:pPr>
              <a:r>
                <a:rPr lang="en-US" sz="2101" b="1" spc="450" dirty="0">
                  <a:solidFill>
                    <a:srgbClr val="BFE2EE"/>
                  </a:solidFill>
                  <a:latin typeface="Calibri"/>
                  <a:ea typeface="Calibri"/>
                  <a:cs typeface="Calibri"/>
                  <a:sym typeface="Calibri"/>
                </a:rPr>
                <a:t>KAPITOLA </a:t>
              </a:r>
              <a:r>
                <a:rPr lang="sk-SK" sz="2101" b="1" spc="450" dirty="0">
                  <a:solidFill>
                    <a:srgbClr val="BFE2EE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lang="en-US" sz="2101" b="1" spc="450" dirty="0">
                <a:solidFill>
                  <a:srgbClr val="BFE2E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33421" y="1345216"/>
            <a:ext cx="12354049" cy="1235402"/>
            <a:chOff x="0" y="0"/>
            <a:chExt cx="16472065" cy="16472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1647207"/>
            </a:xfrm>
            <a:custGeom>
              <a:avLst/>
              <a:gdLst/>
              <a:ahLst/>
              <a:cxnLst/>
              <a:rect l="l" t="t" r="r" b="b"/>
              <a:pathLst>
                <a:path w="16472069" h="1647207">
                  <a:moveTo>
                    <a:pt x="0" y="0"/>
                  </a:moveTo>
                  <a:lnTo>
                    <a:pt x="16472069" y="0"/>
                  </a:lnTo>
                  <a:lnTo>
                    <a:pt x="16472069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50" b="-14485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14300"/>
              <a:ext cx="16472065" cy="17615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5"/>
                </a:lnSpc>
              </a:pPr>
              <a:r>
                <a:rPr lang="en-US" sz="5404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Kľúčová správa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0872" y="2539441"/>
            <a:ext cx="16334804" cy="686333"/>
            <a:chOff x="0" y="0"/>
            <a:chExt cx="21779738" cy="9151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779736" cy="915115"/>
            </a:xfrm>
            <a:custGeom>
              <a:avLst/>
              <a:gdLst/>
              <a:ahLst/>
              <a:cxnLst/>
              <a:rect l="l" t="t" r="r" b="b"/>
              <a:pathLst>
                <a:path w="21779736" h="915115">
                  <a:moveTo>
                    <a:pt x="0" y="0"/>
                  </a:moveTo>
                  <a:lnTo>
                    <a:pt x="21779736" y="0"/>
                  </a:lnTo>
                  <a:lnTo>
                    <a:pt x="21779736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13744" b="-41374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1779738" cy="962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1"/>
                </a:lnSpc>
              </a:pPr>
              <a:r>
                <a:rPr lang="en-US" sz="2101" i="1">
                  <a:solidFill>
                    <a:srgbClr val="D6EEF6"/>
                  </a:solidFill>
                  <a:latin typeface="Calibri"/>
                  <a:ea typeface="Calibri"/>
                  <a:cs typeface="Calibri"/>
                  <a:sym typeface="Calibri"/>
                </a:rPr>
                <a:t>Odborná príprava učiteľov by mala končiť použiteľným plánom kurzu CSL, nielen povedomím o koncepte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33421" y="3431677"/>
            <a:ext cx="16403431" cy="1853108"/>
            <a:chOff x="0" y="0"/>
            <a:chExt cx="21871242" cy="247081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871305" cy="2470785"/>
            </a:xfrm>
            <a:custGeom>
              <a:avLst/>
              <a:gdLst/>
              <a:ahLst/>
              <a:cxnLst/>
              <a:rect l="l" t="t" r="r" b="b"/>
              <a:pathLst>
                <a:path w="21871305" h="2470785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2324354"/>
                  </a:lnTo>
                  <a:cubicBezTo>
                    <a:pt x="21871305" y="2405253"/>
                    <a:pt x="21805773" y="2470785"/>
                    <a:pt x="21724874" y="2470785"/>
                  </a:cubicBezTo>
                  <a:lnTo>
                    <a:pt x="146431" y="2470785"/>
                  </a:lnTo>
                  <a:cubicBezTo>
                    <a:pt x="65532" y="2470785"/>
                    <a:pt x="0" y="2405253"/>
                    <a:pt x="0" y="2324354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35402" y="4015064"/>
            <a:ext cx="686333" cy="686333"/>
            <a:chOff x="0" y="0"/>
            <a:chExt cx="915111" cy="91511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13853" y="4193515"/>
            <a:ext cx="329441" cy="329441"/>
            <a:chOff x="0" y="0"/>
            <a:chExt cx="439255" cy="439255"/>
          </a:xfrm>
        </p:grpSpPr>
        <p:sp>
          <p:nvSpPr>
            <p:cNvPr id="18" name="Freeform 18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196274" y="3431677"/>
            <a:ext cx="14962127" cy="1853108"/>
            <a:chOff x="0" y="0"/>
            <a:chExt cx="19949503" cy="247081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9949506" cy="2470810"/>
            </a:xfrm>
            <a:custGeom>
              <a:avLst/>
              <a:gdLst/>
              <a:ahLst/>
              <a:cxnLst/>
              <a:rect l="l" t="t" r="r" b="b"/>
              <a:pathLst>
                <a:path w="19949506" h="2470810">
                  <a:moveTo>
                    <a:pt x="0" y="0"/>
                  </a:moveTo>
                  <a:lnTo>
                    <a:pt x="19949506" y="0"/>
                  </a:lnTo>
                  <a:lnTo>
                    <a:pt x="19949506" y="2470810"/>
                  </a:lnTo>
                  <a:lnTo>
                    <a:pt x="0" y="247081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07323" b="-10732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19949503" cy="25279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Urobte workshop praktickým.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33421" y="5559323"/>
            <a:ext cx="16403431" cy="1853108"/>
            <a:chOff x="0" y="0"/>
            <a:chExt cx="21871242" cy="247081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871305" cy="2470785"/>
            </a:xfrm>
            <a:custGeom>
              <a:avLst/>
              <a:gdLst/>
              <a:ahLst/>
              <a:cxnLst/>
              <a:rect l="l" t="t" r="r" b="b"/>
              <a:pathLst>
                <a:path w="21871305" h="2470785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2324354"/>
                  </a:lnTo>
                  <a:cubicBezTo>
                    <a:pt x="21871305" y="2405253"/>
                    <a:pt x="21805773" y="2470785"/>
                    <a:pt x="21724874" y="2470785"/>
                  </a:cubicBezTo>
                  <a:lnTo>
                    <a:pt x="146431" y="2470785"/>
                  </a:lnTo>
                  <a:cubicBezTo>
                    <a:pt x="65532" y="2470785"/>
                    <a:pt x="0" y="2405253"/>
                    <a:pt x="0" y="2324354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35402" y="6142711"/>
            <a:ext cx="686333" cy="686333"/>
            <a:chOff x="0" y="0"/>
            <a:chExt cx="915111" cy="91511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13853" y="6321152"/>
            <a:ext cx="329441" cy="329441"/>
            <a:chOff x="0" y="0"/>
            <a:chExt cx="439255" cy="439255"/>
          </a:xfrm>
        </p:grpSpPr>
        <p:sp>
          <p:nvSpPr>
            <p:cNvPr id="27" name="Freeform 2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196274" y="5559323"/>
            <a:ext cx="14962127" cy="1853108"/>
            <a:chOff x="0" y="0"/>
            <a:chExt cx="19949503" cy="247081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9949506" cy="2470810"/>
            </a:xfrm>
            <a:custGeom>
              <a:avLst/>
              <a:gdLst/>
              <a:ahLst/>
              <a:cxnLst/>
              <a:rect l="l" t="t" r="r" b="b"/>
              <a:pathLst>
                <a:path w="19949506" h="2470810">
                  <a:moveTo>
                    <a:pt x="0" y="0"/>
                  </a:moveTo>
                  <a:lnTo>
                    <a:pt x="19949506" y="0"/>
                  </a:lnTo>
                  <a:lnTo>
                    <a:pt x="19949506" y="2470810"/>
                  </a:lnTo>
                  <a:lnTo>
                    <a:pt x="0" y="247081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07323" b="-10732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19949503" cy="25279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Zamerajte sa na reálne kurzy a reálnych partnerov.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33421" y="7686961"/>
            <a:ext cx="16403431" cy="1853108"/>
            <a:chOff x="0" y="0"/>
            <a:chExt cx="21871242" cy="247081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1871305" cy="2470785"/>
            </a:xfrm>
            <a:custGeom>
              <a:avLst/>
              <a:gdLst/>
              <a:ahLst/>
              <a:cxnLst/>
              <a:rect l="l" t="t" r="r" b="b"/>
              <a:pathLst>
                <a:path w="21871305" h="2470785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2324354"/>
                  </a:lnTo>
                  <a:cubicBezTo>
                    <a:pt x="21871305" y="2405253"/>
                    <a:pt x="21805773" y="2470785"/>
                    <a:pt x="21724874" y="2470785"/>
                  </a:cubicBezTo>
                  <a:lnTo>
                    <a:pt x="146431" y="2470785"/>
                  </a:lnTo>
                  <a:cubicBezTo>
                    <a:pt x="65532" y="2470785"/>
                    <a:pt x="0" y="2405253"/>
                    <a:pt x="0" y="2324354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235402" y="8270348"/>
            <a:ext cx="686333" cy="686333"/>
            <a:chOff x="0" y="0"/>
            <a:chExt cx="915111" cy="91511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13853" y="8448799"/>
            <a:ext cx="329441" cy="329441"/>
            <a:chOff x="0" y="0"/>
            <a:chExt cx="439255" cy="439255"/>
          </a:xfrm>
        </p:grpSpPr>
        <p:sp>
          <p:nvSpPr>
            <p:cNvPr id="36" name="Freeform 36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2196274" y="7686961"/>
            <a:ext cx="14962127" cy="1853108"/>
            <a:chOff x="0" y="0"/>
            <a:chExt cx="19949503" cy="247081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9949506" cy="2470810"/>
            </a:xfrm>
            <a:custGeom>
              <a:avLst/>
              <a:gdLst/>
              <a:ahLst/>
              <a:cxnLst/>
              <a:rect l="l" t="t" r="r" b="b"/>
              <a:pathLst>
                <a:path w="19949506" h="2470810">
                  <a:moveTo>
                    <a:pt x="0" y="0"/>
                  </a:moveTo>
                  <a:lnTo>
                    <a:pt x="19949506" y="0"/>
                  </a:lnTo>
                  <a:lnTo>
                    <a:pt x="19949506" y="2470810"/>
                  </a:lnTo>
                  <a:lnTo>
                    <a:pt x="0" y="247081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07323" b="-107323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19949503" cy="25279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"/>
                  <a:ea typeface="Calibri"/>
                  <a:cs typeface="Calibri"/>
                  <a:sym typeface="Calibri"/>
                </a:rPr>
                <a:t>Zahrňte reflexiu a hodnotenie od začiatku.</a:t>
              </a:r>
            </a:p>
          </p:txBody>
        </p:sp>
      </p:grpSp>
      <p:pic>
        <p:nvPicPr>
          <p:cNvPr id="40" name="ElevenLabs_2026-08-29T10_31_40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BD7F1CF7-002E-F85E-9CD0-2237C4FF06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08807" y="949695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87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720000">
            <a:off x="-3431677" y="5216157"/>
            <a:ext cx="13726725" cy="9608706"/>
            <a:chOff x="0" y="0"/>
            <a:chExt cx="18302300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302351" cy="12811633"/>
            </a:xfrm>
            <a:custGeom>
              <a:avLst/>
              <a:gdLst/>
              <a:ahLst/>
              <a:cxnLst/>
              <a:rect l="l" t="t" r="r" b="b"/>
              <a:pathLst>
                <a:path w="18302351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7387188" y="0"/>
                  </a:lnTo>
                  <a:cubicBezTo>
                    <a:pt x="17892649" y="0"/>
                    <a:pt x="18302351" y="409702"/>
                    <a:pt x="18302351" y="915162"/>
                  </a:cubicBezTo>
                  <a:lnTo>
                    <a:pt x="18302351" y="11896471"/>
                  </a:lnTo>
                  <a:cubicBezTo>
                    <a:pt x="18302351" y="12401931"/>
                    <a:pt x="17892649" y="12811633"/>
                    <a:pt x="1738718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35402" y="3294412"/>
            <a:ext cx="12354049" cy="1647206"/>
            <a:chOff x="0" y="0"/>
            <a:chExt cx="16472065" cy="21962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72069" cy="2196276"/>
            </a:xfrm>
            <a:custGeom>
              <a:avLst/>
              <a:gdLst/>
              <a:ahLst/>
              <a:cxnLst/>
              <a:rect l="l" t="t" r="r" b="b"/>
              <a:pathLst>
                <a:path w="16472069" h="2196276">
                  <a:moveTo>
                    <a:pt x="0" y="0"/>
                  </a:moveTo>
                  <a:lnTo>
                    <a:pt x="16472069" y="0"/>
                  </a:lnTo>
                  <a:lnTo>
                    <a:pt x="16472069" y="2196276"/>
                  </a:lnTo>
                  <a:lnTo>
                    <a:pt x="0" y="219627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6137" b="-96137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0"/>
              <a:ext cx="16472065" cy="23867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0808"/>
                </a:lnSpc>
              </a:pPr>
              <a:r>
                <a:rPr lang="en-US" sz="9007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ĎAKUJEME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04039" y="5078892"/>
            <a:ext cx="12354049" cy="686333"/>
            <a:chOff x="0" y="0"/>
            <a:chExt cx="16472065" cy="91511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915115"/>
            </a:xfrm>
            <a:custGeom>
              <a:avLst/>
              <a:gdLst/>
              <a:ahLst/>
              <a:cxnLst/>
              <a:rect l="l" t="t" r="r" b="b"/>
              <a:pathLst>
                <a:path w="16472069" h="915115">
                  <a:moveTo>
                    <a:pt x="0" y="0"/>
                  </a:moveTo>
                  <a:lnTo>
                    <a:pt x="16472069" y="0"/>
                  </a:lnTo>
                  <a:lnTo>
                    <a:pt x="16472069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00730" b="-30073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6472065" cy="962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2"/>
                </a:lnSpc>
              </a:pPr>
              <a:r>
                <a:rPr lang="en-US" sz="2551">
                  <a:solidFill>
                    <a:srgbClr val="D6EEF6"/>
                  </a:solidFill>
                  <a:latin typeface="Calibri"/>
                  <a:ea typeface="Calibri"/>
                  <a:cs typeface="Calibri"/>
                  <a:sym typeface="Calibri"/>
                </a:rPr>
                <a:t>Ďakujeme za záujem o kariérne servisné vzdelávanie v rámci projektu ELIX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04039" y="6520196"/>
            <a:ext cx="823608" cy="823608"/>
            <a:chOff x="0" y="0"/>
            <a:chExt cx="1098144" cy="109814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98169" cy="1098169"/>
            </a:xfrm>
            <a:custGeom>
              <a:avLst/>
              <a:gdLst/>
              <a:ahLst/>
              <a:cxnLst/>
              <a:rect l="l" t="t" r="r" b="b"/>
              <a:pathLst>
                <a:path w="1098169" h="1098169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cubicBezTo>
                    <a:pt x="852170" y="0"/>
                    <a:pt x="1098169" y="245872"/>
                    <a:pt x="1098169" y="549021"/>
                  </a:cubicBezTo>
                  <a:cubicBezTo>
                    <a:pt x="1098169" y="852170"/>
                    <a:pt x="852297" y="1098169"/>
                    <a:pt x="549021" y="1098169"/>
                  </a:cubicBezTo>
                  <a:cubicBezTo>
                    <a:pt x="245745" y="1098169"/>
                    <a:pt x="0" y="852297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18171" y="6734327"/>
            <a:ext cx="395326" cy="395326"/>
            <a:chOff x="0" y="0"/>
            <a:chExt cx="527101" cy="527101"/>
          </a:xfrm>
        </p:grpSpPr>
        <p:sp>
          <p:nvSpPr>
            <p:cNvPr id="13" name="Freeform 13" descr="/home/claude/work/icons/globe_t.png"/>
            <p:cNvSpPr/>
            <p:nvPr/>
          </p:nvSpPr>
          <p:spPr>
            <a:xfrm>
              <a:off x="0" y="0"/>
              <a:ext cx="527050" cy="527050"/>
            </a:xfrm>
            <a:custGeom>
              <a:avLst/>
              <a:gdLst/>
              <a:ahLst/>
              <a:cxnLst/>
              <a:rect l="l" t="t" r="r" b="b"/>
              <a:pathLst>
                <a:path w="527050" h="527050">
                  <a:moveTo>
                    <a:pt x="0" y="0"/>
                  </a:moveTo>
                  <a:lnTo>
                    <a:pt x="527050" y="0"/>
                  </a:lnTo>
                  <a:lnTo>
                    <a:pt x="527050" y="527050"/>
                  </a:lnTo>
                  <a:lnTo>
                    <a:pt x="0" y="527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9" b="-9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333539" y="6520196"/>
            <a:ext cx="8236039" cy="823608"/>
            <a:chOff x="0" y="0"/>
            <a:chExt cx="10981385" cy="10981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981379" cy="1098138"/>
            </a:xfrm>
            <a:custGeom>
              <a:avLst/>
              <a:gdLst/>
              <a:ahLst/>
              <a:cxnLst/>
              <a:rect l="l" t="t" r="r" b="b"/>
              <a:pathLst>
                <a:path w="10981379" h="1098138">
                  <a:moveTo>
                    <a:pt x="0" y="0"/>
                  </a:moveTo>
                  <a:lnTo>
                    <a:pt x="10981379" y="0"/>
                  </a:lnTo>
                  <a:lnTo>
                    <a:pt x="10981379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50" b="-144850"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0981385" cy="11457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2"/>
                </a:lnSpc>
              </a:pPr>
              <a:r>
                <a:rPr lang="en-US" sz="2551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www.elix-project.eu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136470" y="878510"/>
            <a:ext cx="4131745" cy="1638957"/>
            <a:chOff x="0" y="0"/>
            <a:chExt cx="5508993" cy="218527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509006" cy="2185289"/>
            </a:xfrm>
            <a:custGeom>
              <a:avLst/>
              <a:gdLst/>
              <a:ahLst/>
              <a:cxnLst/>
              <a:rect l="l" t="t" r="r" b="b"/>
              <a:pathLst>
                <a:path w="5509006" h="2185289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5325999" y="0"/>
                  </a:lnTo>
                  <a:cubicBezTo>
                    <a:pt x="5427091" y="0"/>
                    <a:pt x="5509006" y="81915"/>
                    <a:pt x="5509006" y="183007"/>
                  </a:cubicBezTo>
                  <a:lnTo>
                    <a:pt x="5509006" y="2002282"/>
                  </a:lnTo>
                  <a:cubicBezTo>
                    <a:pt x="5509006" y="2103374"/>
                    <a:pt x="5427091" y="2185289"/>
                    <a:pt x="5325999" y="2185289"/>
                  </a:cubicBezTo>
                  <a:lnTo>
                    <a:pt x="183007" y="2185289"/>
                  </a:lnTo>
                  <a:cubicBezTo>
                    <a:pt x="81915" y="2185289"/>
                    <a:pt x="0" y="2103374"/>
                    <a:pt x="0" y="200228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383558" y="1070686"/>
            <a:ext cx="3637578" cy="1254614"/>
            <a:chOff x="0" y="0"/>
            <a:chExt cx="4850105" cy="1672819"/>
          </a:xfrm>
        </p:grpSpPr>
        <p:sp>
          <p:nvSpPr>
            <p:cNvPr id="20" name="Freeform 20" descr="/home/claude/work/assets/elix_logo.png"/>
            <p:cNvSpPr/>
            <p:nvPr/>
          </p:nvSpPr>
          <p:spPr>
            <a:xfrm>
              <a:off x="0" y="0"/>
              <a:ext cx="4850130" cy="1672844"/>
            </a:xfrm>
            <a:custGeom>
              <a:avLst/>
              <a:gdLst/>
              <a:ahLst/>
              <a:cxnLst/>
              <a:rect l="l" t="t" r="r" b="b"/>
              <a:pathLst>
                <a:path w="4850130" h="1672844">
                  <a:moveTo>
                    <a:pt x="0" y="0"/>
                  </a:moveTo>
                  <a:lnTo>
                    <a:pt x="4850130" y="0"/>
                  </a:lnTo>
                  <a:lnTo>
                    <a:pt x="4850130" y="1672844"/>
                  </a:lnTo>
                  <a:lnTo>
                    <a:pt x="0" y="1672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1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301196" y="8647833"/>
            <a:ext cx="3321863" cy="936584"/>
            <a:chOff x="0" y="0"/>
            <a:chExt cx="4429150" cy="124877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429125" cy="1248791"/>
            </a:xfrm>
            <a:custGeom>
              <a:avLst/>
              <a:gdLst/>
              <a:ahLst/>
              <a:cxnLst/>
              <a:rect l="l" t="t" r="r" b="b"/>
              <a:pathLst>
                <a:path w="4429125" h="1248791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4246118" y="0"/>
                  </a:lnTo>
                  <a:cubicBezTo>
                    <a:pt x="4347210" y="0"/>
                    <a:pt x="4429125" y="81915"/>
                    <a:pt x="4429125" y="183007"/>
                  </a:cubicBezTo>
                  <a:lnTo>
                    <a:pt x="4429125" y="1065784"/>
                  </a:lnTo>
                  <a:cubicBezTo>
                    <a:pt x="4429125" y="1166876"/>
                    <a:pt x="4347210" y="1248791"/>
                    <a:pt x="4246118" y="1248791"/>
                  </a:cubicBezTo>
                  <a:lnTo>
                    <a:pt x="183007" y="1248791"/>
                  </a:lnTo>
                  <a:cubicBezTo>
                    <a:pt x="81915" y="1248791"/>
                    <a:pt x="0" y="1166876"/>
                    <a:pt x="0" y="106578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520823" y="8812559"/>
            <a:ext cx="2882608" cy="607143"/>
            <a:chOff x="0" y="0"/>
            <a:chExt cx="3843477" cy="809523"/>
          </a:xfrm>
        </p:grpSpPr>
        <p:sp>
          <p:nvSpPr>
            <p:cNvPr id="24" name="Freeform 24" descr="/home/claude/work/assets/eu_funded.png"/>
            <p:cNvSpPr/>
            <p:nvPr/>
          </p:nvSpPr>
          <p:spPr>
            <a:xfrm>
              <a:off x="0" y="0"/>
              <a:ext cx="3843528" cy="809498"/>
            </a:xfrm>
            <a:custGeom>
              <a:avLst/>
              <a:gdLst/>
              <a:ahLst/>
              <a:cxnLst/>
              <a:rect l="l" t="t" r="r" b="b"/>
              <a:pathLst>
                <a:path w="3843528" h="809498">
                  <a:moveTo>
                    <a:pt x="0" y="0"/>
                  </a:moveTo>
                  <a:lnTo>
                    <a:pt x="3843528" y="0"/>
                  </a:lnTo>
                  <a:lnTo>
                    <a:pt x="3843528" y="809498"/>
                  </a:lnTo>
                  <a:lnTo>
                    <a:pt x="0" y="809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-3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pic>
        <p:nvPicPr>
          <p:cNvPr id="25" name="ElevenLabs_2026-09-02T11_13_50_Rastislav_pvc_sp105_s70_sb71_se48_b_m2">
            <a:hlinkClick r:id="" action="ppaction://media"/>
            <a:extLst>
              <a:ext uri="{FF2B5EF4-FFF2-40B4-BE49-F238E27FC236}">
                <a16:creationId xmlns:a16="http://schemas.microsoft.com/office/drawing/2014/main" id="{6309CE1B-E5F4-5B99-0392-987724BA79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416093" y="893232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33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sk-SK"/>
          </a:p>
        </p:txBody>
      </p:sp>
      <p:grpSp>
        <p:nvGrpSpPr>
          <p:cNvPr id="9" name="Group 9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Číslo projektu: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57936" y="3236680"/>
            <a:ext cx="8500954" cy="1094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Európsky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kariérny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servisno-vzdelávací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systém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sk-SK" sz="3150" dirty="0">
              <a:sym typeface="Calibri"/>
            </a:endParaRPr>
          </a:p>
          <a:p>
            <a:pPr algn="ctr">
              <a:lnSpc>
                <a:spcPts val="4434"/>
              </a:lnSpc>
            </a:pP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vo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vysokom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školstve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vedený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mobilitou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pracovnej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150" dirty="0" err="1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sily</a:t>
            </a:r>
            <a:r>
              <a:rPr lang="en-US" sz="3150" dirty="0">
                <a:solidFill>
                  <a:srgbClr val="0D79A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US" sz="3150" dirty="0"/>
          </a:p>
        </p:txBody>
      </p:sp>
      <p:sp>
        <p:nvSpPr>
          <p:cNvPr id="16" name="TextBox 16"/>
          <p:cNvSpPr txBox="1"/>
          <p:nvPr/>
        </p:nvSpPr>
        <p:spPr>
          <a:xfrm>
            <a:off x="9676194" y="5030791"/>
            <a:ext cx="6839763" cy="1130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Pokyny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súboru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nástrojov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pre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pedagógov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VŠ v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oblasti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kariérneho</a:t>
            </a:r>
            <a:r>
              <a:rPr lang="en-US" sz="213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k-SK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r</a:t>
            </a:r>
            <a:r>
              <a:rPr lang="en-US" sz="213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ozvoj</a:t>
            </a:r>
            <a:r>
              <a:rPr lang="sk-SK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a</a:t>
            </a:r>
            <a:r>
              <a:rPr lang="en-US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prostredníctvom</a:t>
            </a:r>
            <a:r>
              <a:rPr lang="en-US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en-US" sz="213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praktík</a:t>
            </a:r>
            <a:r>
              <a:rPr lang="en-US" sz="213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CSL</a:t>
            </a:r>
          </a:p>
          <a:p>
            <a:pPr algn="ctr">
              <a:lnSpc>
                <a:spcPts val="2983"/>
              </a:lnSpc>
              <a:spcBef>
                <a:spcPct val="0"/>
              </a:spcBef>
            </a:pPr>
            <a:endParaRPr lang="en-US" sz="213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DED547B827E82449F0185075410805A" ma:contentTypeVersion="12" ma:contentTypeDescription="Umožňuje vytvoriť nový dokument." ma:contentTypeScope="" ma:versionID="752ac81ca61f75abd43769648749e454">
  <xsd:schema xmlns:xsd="http://www.w3.org/2001/XMLSchema" xmlns:xs="http://www.w3.org/2001/XMLSchema" xmlns:p="http://schemas.microsoft.com/office/2006/metadata/properties" xmlns:ns2="e28b12ac-21d8-40bb-8ddf-19e0cb60c240" xmlns:ns3="2ed4ab4f-a6b3-49f0-b47b-0e86cf58778e" targetNamespace="http://schemas.microsoft.com/office/2006/metadata/properties" ma:root="true" ma:fieldsID="5325d6e9f2e5e2cd781b4d0363968635" ns2:_="" ns3:_="">
    <xsd:import namespace="e28b12ac-21d8-40bb-8ddf-19e0cb60c240"/>
    <xsd:import namespace="2ed4ab4f-a6b3-49f0-b47b-0e86cf58778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8b12ac-21d8-40bb-8ddf-19e0cb60c2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a" ma:readOnly="false" ma:fieldId="{5cf76f15-5ced-4ddc-b409-7134ff3c332f}" ma:taxonomyMulti="true" ma:sspId="480e04d6-efa1-4760-b774-2c19c18b2d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d4ab4f-a6b3-49f0-b47b-0e86cf58778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6729316-95fa-44f8-af2f-3e115dd5d9c6}" ma:internalName="TaxCatchAll" ma:showField="CatchAllData" ma:web="2ed4ab4f-a6b3-49f0-b47b-0e86cf5877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ed4ab4f-a6b3-49f0-b47b-0e86cf58778e" xsi:nil="true"/>
    <lcf76f155ced4ddcb4097134ff3c332f xmlns="e28b12ac-21d8-40bb-8ddf-19e0cb60c24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926D39F-6383-4EBF-9947-86FA917FD21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4EDEBBC-7B13-4500-B018-FCF914AA41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8b12ac-21d8-40bb-8ddf-19e0cb60c240"/>
    <ds:schemaRef ds:uri="2ed4ab4f-a6b3-49f0-b47b-0e86cf58778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5A88C86-9471-44B3-B56A-5EF03FEC29DF}">
  <ds:schemaRefs>
    <ds:schemaRef ds:uri="http://schemas.microsoft.com/office/2006/metadata/properties"/>
    <ds:schemaRef ds:uri="http://schemas.microsoft.com/office/infopath/2007/PartnerControls"/>
    <ds:schemaRef ds:uri="2ed4ab4f-a6b3-49f0-b47b-0e86cf58778e"/>
    <ds:schemaRef ds:uri="e28b12ac-21d8-40bb-8ddf-19e0cb60c24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812</Words>
  <Application>Microsoft Office PowerPoint</Application>
  <PresentationFormat>Vlastná</PresentationFormat>
  <Paragraphs>184</Paragraphs>
  <Slides>17</Slides>
  <Notes>17</Notes>
  <HiddenSlides>0</HiddenSlides>
  <MMClips>15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17</vt:i4>
      </vt:variant>
    </vt:vector>
  </HeadingPairs>
  <TitlesOfParts>
    <vt:vector size="18" baseType="lpstr">
      <vt:lpstr>Office Theme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ELIX_Teachers toolkit_7</dc:title>
  <cp:lastModifiedBy>Michal Jankovič | OF EU v Bratislave</cp:lastModifiedBy>
  <cp:revision>17</cp:revision>
  <dcterms:created xsi:type="dcterms:W3CDTF">2006-08-16T00:00:00Z</dcterms:created>
  <dcterms:modified xsi:type="dcterms:W3CDTF">2026-09-02T14:38:01Z</dcterms:modified>
  <dc:identifier>DAHTZeua6F4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0x0101009DED547B827E82449F0185075410805A</vt:lpwstr>
  </property>
  <property fmtid="{D5CDD505-2E9C-101B-9397-08002B2CF9AE}" pid="3" name="MediaServiceImageTags">
    <vt:lpwstr/>
  </property>
</Properties>
</file>