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chivo Black" panose="020B0604020202020204" charset="0"/>
      <p:regular r:id="rId13"/>
    </p:embeddedFont>
    <p:embeddedFont>
      <p:font typeface="Calibri (MS)" panose="020B0604020202020204" charset="0"/>
      <p:regular r:id="rId14"/>
    </p:embeddedFont>
    <p:embeddedFont>
      <p:font typeface="Calibri (MS) Bold" panose="020B0604020202020204" charset="0"/>
      <p:regular r:id="rId15"/>
    </p:embeddedFont>
    <p:embeddedFont>
      <p:font typeface="Calibri (MS) Italics" panose="020B0604020202020204" charset="0"/>
      <p:regular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Bold" panose="00000800000000000000" pitchFamily="2" charset="0"/>
      <p:regular r:id="rId21"/>
      <p:bold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08-31T05:57:48.4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7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Συμπεράσματα και μελλοντικές κατευθύνσεις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CSL ως γέφυρα στην τριτοβάθμια εκπαίδευση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βιώσιμη ενσωμάτωση της CSL απαιτεί μια δομημένη και βιώσιμη θεσμική προσέγγιση.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1220152"/>
            <a:chOff x="0" y="0"/>
            <a:chExt cx="22226105" cy="16268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871642" cy="871642"/>
            <a:chOff x="0" y="0"/>
            <a:chExt cx="1162190" cy="11621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93403" y="3205324"/>
            <a:ext cx="418386" cy="418386"/>
            <a:chOff x="0" y="0"/>
            <a:chExt cx="557848" cy="557848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1" b="11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587485" y="2813980"/>
            <a:ext cx="13884583" cy="1201093"/>
            <a:chOff x="0" y="0"/>
            <a:chExt cx="18512777" cy="160145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246" b="-175247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Συνδέει την ακαδημαϊκή γνώση με την εφαρμογή στον πραγματικό κόσμο.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4280068"/>
            <a:ext cx="16669579" cy="1220152"/>
            <a:chOff x="0" y="0"/>
            <a:chExt cx="22226105" cy="162687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454319"/>
            <a:ext cx="871642" cy="871642"/>
            <a:chOff x="0" y="0"/>
            <a:chExt cx="1162190" cy="116219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93403" y="4680947"/>
            <a:ext cx="418386" cy="418386"/>
            <a:chOff x="0" y="0"/>
            <a:chExt cx="557848" cy="557848"/>
          </a:xfrm>
        </p:grpSpPr>
        <p:sp>
          <p:nvSpPr>
            <p:cNvPr id="32" name="Freeform 32" descr="/home/claude/work/icons/tr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1" b="11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587485" y="4289603"/>
            <a:ext cx="13884583" cy="1201093"/>
            <a:chOff x="0" y="0"/>
            <a:chExt cx="18512777" cy="160145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246" b="-175247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Στηρίζει τη διά βίου επαγγελματική επιτυχία.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755691"/>
            <a:ext cx="16669579" cy="1220152"/>
            <a:chOff x="0" y="0"/>
            <a:chExt cx="22226105" cy="162687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929941"/>
            <a:ext cx="871642" cy="871642"/>
            <a:chOff x="0" y="0"/>
            <a:chExt cx="1162190" cy="116219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93403" y="6156569"/>
            <a:ext cx="418386" cy="418386"/>
            <a:chOff x="0" y="0"/>
            <a:chExt cx="557848" cy="557848"/>
          </a:xfrm>
        </p:grpSpPr>
        <p:sp>
          <p:nvSpPr>
            <p:cNvPr id="41" name="Freeform 41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1" b="11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587485" y="5765225"/>
            <a:ext cx="13884583" cy="1201093"/>
            <a:chOff x="0" y="0"/>
            <a:chExt cx="18512777" cy="160145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246" b="-175247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Ενισχύει την απασχολησιμότητα, την κοινωνική ευθύνη και την κοινωνική δέσμευση.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7231313"/>
            <a:ext cx="16669579" cy="1220152"/>
            <a:chOff x="0" y="0"/>
            <a:chExt cx="22226105" cy="162687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7405564"/>
            <a:ext cx="871642" cy="871642"/>
            <a:chOff x="0" y="0"/>
            <a:chExt cx="1162190" cy="11621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93403" y="7632192"/>
            <a:ext cx="418386" cy="418386"/>
            <a:chOff x="0" y="0"/>
            <a:chExt cx="557848" cy="557848"/>
          </a:xfrm>
        </p:grpSpPr>
        <p:sp>
          <p:nvSpPr>
            <p:cNvPr id="50" name="Freeform 50" descr="/home/claude/work/icons/networ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1" b="11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587485" y="7240848"/>
            <a:ext cx="13884583" cy="1201093"/>
            <a:chOff x="0" y="0"/>
            <a:chExt cx="18512777" cy="160145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246" b="-175247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Συνδέει φοιτητές, εκπαιδευτικούς, ιδρύματα, εργοδότες και κοινότητες.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59" cy="549069"/>
            </a:xfrm>
            <a:custGeom>
              <a:avLst/>
              <a:gdLst/>
              <a:ahLst/>
              <a:cxnLst/>
              <a:rect l="l" t="t" r="r" b="b"/>
              <a:pathLst>
                <a:path w="21962759" h="549069">
                  <a:moveTo>
                    <a:pt x="0" y="0"/>
                  </a:moveTo>
                  <a:lnTo>
                    <a:pt x="21962759" y="0"/>
                  </a:lnTo>
                  <a:lnTo>
                    <a:pt x="21962759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9401" b="-729401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962758" cy="5871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1"/>
                </a:lnSpc>
              </a:pPr>
              <a:r>
                <a:rPr lang="el-GR" sz="172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ΒΙΩΣΙΜΟΤΗΤΑ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2350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l-GR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Η βιώσιμη ενσωμάτωση της CSL απαιτεί συστημική προσέγγιση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1843573"/>
            <a:ext cx="8138427" cy="947909"/>
            <a:chOff x="0" y="0"/>
            <a:chExt cx="10851236" cy="12638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29500" y="1974361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07951" y="2152812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Θεσμική ηγεσία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45235" y="1843573"/>
            <a:ext cx="8138427" cy="947909"/>
            <a:chOff x="0" y="0"/>
            <a:chExt cx="10851236" cy="1263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560662" y="1974361"/>
            <a:ext cx="686333" cy="686333"/>
            <a:chOff x="0" y="0"/>
            <a:chExt cx="915111" cy="915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9739112" y="2152812"/>
            <a:ext cx="329441" cy="329441"/>
            <a:chOff x="0" y="0"/>
            <a:chExt cx="439255" cy="439255"/>
          </a:xfrm>
        </p:grpSpPr>
        <p:sp>
          <p:nvSpPr>
            <p:cNvPr id="20" name="Freeform 20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8" b="8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Δέσμευση διδακτικού προσωπικού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2992041"/>
            <a:ext cx="8138427" cy="947909"/>
            <a:chOff x="0" y="0"/>
            <a:chExt cx="10851236" cy="1263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029500" y="3122828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207951" y="3301279"/>
            <a:ext cx="329441" cy="329441"/>
            <a:chOff x="0" y="0"/>
            <a:chExt cx="439255" cy="439255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Συμμετοχή φοιτητών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45235" y="2992041"/>
            <a:ext cx="8138427" cy="947909"/>
            <a:chOff x="0" y="0"/>
            <a:chExt cx="10851236" cy="12638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560662" y="3122828"/>
            <a:ext cx="686333" cy="686333"/>
            <a:chOff x="0" y="0"/>
            <a:chExt cx="915111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9739112" y="3301279"/>
            <a:ext cx="329441" cy="329441"/>
            <a:chOff x="0" y="0"/>
            <a:chExt cx="439255" cy="439255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8" b="8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Εξωτερικές συνεργασίες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4140517"/>
            <a:ext cx="8138427" cy="947909"/>
            <a:chOff x="0" y="0"/>
            <a:chExt cx="10851236" cy="126387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029500" y="4271296"/>
            <a:ext cx="686333" cy="686333"/>
            <a:chOff x="0" y="0"/>
            <a:chExt cx="915111" cy="915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207951" y="4449747"/>
            <a:ext cx="329441" cy="329441"/>
            <a:chOff x="0" y="0"/>
            <a:chExt cx="439255" cy="439255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Διασφάλιση ποιότητας και ανατροφοδότηση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345235" y="4140517"/>
            <a:ext cx="8138427" cy="947909"/>
            <a:chOff x="0" y="0"/>
            <a:chExt cx="10851236" cy="126387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9560662" y="4271296"/>
            <a:ext cx="686333" cy="686333"/>
            <a:chOff x="0" y="0"/>
            <a:chExt cx="915111" cy="91511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9739112" y="4449747"/>
            <a:ext cx="329441" cy="329441"/>
            <a:chOff x="0" y="0"/>
            <a:chExt cx="439255" cy="439255"/>
          </a:xfrm>
        </p:grpSpPr>
        <p:sp>
          <p:nvSpPr>
            <p:cNvPr id="56" name="Freeform 56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8" b="8"/>
              </a:stretch>
            </a:blipFill>
          </p:spPr>
        </p:sp>
      </p:grpSp>
      <p:grpSp>
        <p:nvGrpSpPr>
          <p:cNvPr id="57" name="Group 57"/>
          <p:cNvGrpSpPr/>
          <p:nvPr/>
        </p:nvGrpSpPr>
        <p:grpSpPr>
          <a:xfrm>
            <a:off x="10452897" y="4150042"/>
            <a:ext cx="6815318" cy="928840"/>
            <a:chOff x="0" y="0"/>
            <a:chExt cx="9087091" cy="123845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Αναγνώριση μαθησιακών αποτελεσμάτων</a:t>
              </a:r>
            </a:p>
          </p:txBody>
        </p:sp>
      </p:grpSp>
      <p:sp>
        <p:nvSpPr>
          <p:cNvPr id="60" name="AutoShape 60"/>
          <p:cNvSpPr/>
          <p:nvPr/>
        </p:nvSpPr>
        <p:spPr>
          <a:xfrm rot="5880">
            <a:off x="809292" y="5412534"/>
            <a:ext cx="16679142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1" name="TextBox 61"/>
          <p:cNvSpPr txBox="1"/>
          <p:nvPr/>
        </p:nvSpPr>
        <p:spPr>
          <a:xfrm>
            <a:off x="823608" y="5639438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l-GR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Καλές πρακτικές για βιώσιμη CSL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814073" y="6510661"/>
            <a:ext cx="8138427" cy="947909"/>
            <a:chOff x="0" y="0"/>
            <a:chExt cx="10851236" cy="126387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64" name="Group 64"/>
          <p:cNvGrpSpPr/>
          <p:nvPr/>
        </p:nvGrpSpPr>
        <p:grpSpPr>
          <a:xfrm>
            <a:off x="1029500" y="6641449"/>
            <a:ext cx="686333" cy="686333"/>
            <a:chOff x="0" y="0"/>
            <a:chExt cx="915111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6" name="Group 66"/>
          <p:cNvGrpSpPr/>
          <p:nvPr/>
        </p:nvGrpSpPr>
        <p:grpSpPr>
          <a:xfrm>
            <a:off x="1207951" y="6819890"/>
            <a:ext cx="329441" cy="329441"/>
            <a:chOff x="0" y="0"/>
            <a:chExt cx="439255" cy="439255"/>
          </a:xfrm>
        </p:grpSpPr>
        <p:sp>
          <p:nvSpPr>
            <p:cNvPr id="67" name="Freeform 67" descr="/home/claude/work/icons/lay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</p:sp>
      </p:grpSp>
      <p:grpSp>
        <p:nvGrpSpPr>
          <p:cNvPr id="68" name="Group 68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Ενσωματώστε τη CSL στα προγράμματα σπουδών μέσω ενοτήτων ή πιστωτικών μονάδων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345235" y="6510661"/>
            <a:ext cx="8138427" cy="947909"/>
            <a:chOff x="0" y="0"/>
            <a:chExt cx="10851236" cy="126387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9560662" y="6641449"/>
            <a:ext cx="686333" cy="686333"/>
            <a:chOff x="0" y="0"/>
            <a:chExt cx="915111" cy="9151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9739112" y="6819890"/>
            <a:ext cx="329441" cy="329441"/>
            <a:chOff x="0" y="0"/>
            <a:chExt cx="439255" cy="439255"/>
          </a:xfrm>
        </p:grpSpPr>
        <p:sp>
          <p:nvSpPr>
            <p:cNvPr id="76" name="Freeform 76" descr="/home/claude/work/icons/ey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8" b="8"/>
              </a:stretch>
            </a:blipFill>
          </p:spPr>
        </p:sp>
      </p:grpSp>
      <p:grpSp>
        <p:nvGrpSpPr>
          <p:cNvPr id="77" name="Group 77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Προωθήστε την αναστοχαστική πρακτική ως κεντρικό στοιχείο της μάθησης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14073" y="7659129"/>
            <a:ext cx="8138427" cy="947909"/>
            <a:chOff x="0" y="0"/>
            <a:chExt cx="10851236" cy="126387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1029500" y="7789916"/>
            <a:ext cx="686333" cy="686333"/>
            <a:chOff x="0" y="0"/>
            <a:chExt cx="915111" cy="9151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4" name="Group 84"/>
          <p:cNvGrpSpPr/>
          <p:nvPr/>
        </p:nvGrpSpPr>
        <p:grpSpPr>
          <a:xfrm>
            <a:off x="1207951" y="7968367"/>
            <a:ext cx="329441" cy="329441"/>
            <a:chOff x="0" y="0"/>
            <a:chExt cx="439255" cy="439255"/>
          </a:xfrm>
        </p:grpSpPr>
        <p:sp>
          <p:nvSpPr>
            <p:cNvPr id="85" name="Freeform 85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</p:sp>
      </p:grpSp>
      <p:grpSp>
        <p:nvGrpSpPr>
          <p:cNvPr id="86" name="Group 86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Αναπτύξτε στρατηγικές συνεργασίες με επιχειρήσεις, ΜΚΟ και δημόσιους φορείς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345235" y="7659129"/>
            <a:ext cx="8138427" cy="947909"/>
            <a:chOff x="0" y="0"/>
            <a:chExt cx="10851236" cy="126387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91" name="Group 91"/>
          <p:cNvGrpSpPr/>
          <p:nvPr/>
        </p:nvGrpSpPr>
        <p:grpSpPr>
          <a:xfrm>
            <a:off x="9560662" y="7789916"/>
            <a:ext cx="686333" cy="686333"/>
            <a:chOff x="0" y="0"/>
            <a:chExt cx="915111" cy="915111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3" name="Group 93"/>
          <p:cNvGrpSpPr/>
          <p:nvPr/>
        </p:nvGrpSpPr>
        <p:grpSpPr>
          <a:xfrm>
            <a:off x="9739112" y="7968367"/>
            <a:ext cx="329441" cy="329441"/>
            <a:chOff x="0" y="0"/>
            <a:chExt cx="439255" cy="439255"/>
          </a:xfrm>
        </p:grpSpPr>
        <p:sp>
          <p:nvSpPr>
            <p:cNvPr id="94" name="Freeform 94" descr="/home/claude/work/icons/boo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8" b="8"/>
              </a:stretch>
            </a:blipFill>
          </p:spPr>
        </p:sp>
      </p:grpSp>
      <p:grpSp>
        <p:nvGrpSpPr>
          <p:cNvPr id="95" name="Group 95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Στηρίξτε την ανάπτυξη του διδακτικού προσωπικού σε βιωματικές και αναστοχαστικές παιδαγωγικές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814073" y="8807596"/>
            <a:ext cx="8138427" cy="947909"/>
            <a:chOff x="0" y="0"/>
            <a:chExt cx="10851236" cy="1263879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00" name="Group 100"/>
          <p:cNvGrpSpPr/>
          <p:nvPr/>
        </p:nvGrpSpPr>
        <p:grpSpPr>
          <a:xfrm>
            <a:off x="1029500" y="8938384"/>
            <a:ext cx="686333" cy="686333"/>
            <a:chOff x="0" y="0"/>
            <a:chExt cx="915111" cy="915111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2" name="Group 102"/>
          <p:cNvGrpSpPr/>
          <p:nvPr/>
        </p:nvGrpSpPr>
        <p:grpSpPr>
          <a:xfrm>
            <a:off x="1207951" y="9116835"/>
            <a:ext cx="329441" cy="329441"/>
            <a:chOff x="0" y="0"/>
            <a:chExt cx="439255" cy="439255"/>
          </a:xfrm>
        </p:grpSpPr>
        <p:sp>
          <p:nvSpPr>
            <p:cNvPr id="103" name="Freeform 103" descr="/home/claude/work/icons/monito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8" b="8"/>
              </a:stretch>
            </a:blipFill>
          </p:spPr>
        </p:sp>
      </p:grpSp>
      <p:grpSp>
        <p:nvGrpSpPr>
          <p:cNvPr id="104" name="Group 104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106" name="TextBox 106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Αξιοποιήστε την τεχνολογία και τα micro-credentials για την τεκμηρίωση ικανοτήτων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9345235" y="8807596"/>
            <a:ext cx="8138427" cy="947909"/>
            <a:chOff x="0" y="0"/>
            <a:chExt cx="10851236" cy="1263879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09" name="Group 109"/>
          <p:cNvGrpSpPr/>
          <p:nvPr/>
        </p:nvGrpSpPr>
        <p:grpSpPr>
          <a:xfrm>
            <a:off x="9560662" y="8938384"/>
            <a:ext cx="686333" cy="686333"/>
            <a:chOff x="0" y="0"/>
            <a:chExt cx="915111" cy="915111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1" name="Group 111"/>
          <p:cNvGrpSpPr/>
          <p:nvPr/>
        </p:nvGrpSpPr>
        <p:grpSpPr>
          <a:xfrm>
            <a:off x="9739112" y="9116835"/>
            <a:ext cx="329441" cy="329441"/>
            <a:chOff x="0" y="0"/>
            <a:chExt cx="439255" cy="439255"/>
          </a:xfrm>
        </p:grpSpPr>
        <p:sp>
          <p:nvSpPr>
            <p:cNvPr id="112" name="Freeform 112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r="8" b="8"/>
              </a:stretch>
            </a:blipFill>
          </p:spPr>
        </p:sp>
      </p:grpSp>
      <p:grpSp>
        <p:nvGrpSpPr>
          <p:cNvPr id="113" name="Group 113"/>
          <p:cNvGrpSpPr/>
          <p:nvPr/>
        </p:nvGrpSpPr>
        <p:grpSpPr>
          <a:xfrm>
            <a:off x="10452897" y="8817131"/>
            <a:ext cx="6815318" cy="928840"/>
            <a:chOff x="0" y="0"/>
            <a:chExt cx="9087091" cy="1238453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115" name="TextBox 115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Διασφαλίστε συνεχή αξιολόγηση και ανατροφοδότηση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ΘΕΣΜΙΚΟΣ ΟΔΙΚΟΣ ΧΑΡΤΗΣ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Φάση 1 — Στρατηγικός σχεδιασμός και εμπλοκή φορέων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Πραγματοποιήστε θεσμικές αξιολογήσεις αναγκών.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Ευθυγραμμίστε τους στόχους της CSL με τους στρατηγικούς στόχους.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Εξασφαλίστε δέσμευση από την ηγεσία και σε επίπεδο πολιτικής.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aw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Εντάξτε τη CSL στη διασφάλιση ποιότητας και στη λογική της πιστοποίησης.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Ευαισθητοποιήστε το διδακτικό προσωπικό, τους εργοδότες και τους φοιτητές.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ΘΕΣΜΙΚΟΣ ΟΔΙΚΟΣ ΧΑΡΤΗΣ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Φάσεις 2–4 — Ενσωμάτωση, επέκταση και αξιολόγηση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010348"/>
            <a:ext cx="5294700" cy="6264726"/>
            <a:chOff x="0" y="0"/>
            <a:chExt cx="7059600" cy="83529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988" b="-71988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Φάση 2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98137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87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Πιλοτική εφαρμογή &amp; επαγγελματική ανάπτυξη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5588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Εισαγάγετε πιλοτικά έργα CSL σε επιλεγμένα μαθήματα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5588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Προσφέρετε επαγγελματική ανάπτυξη στους εκπαιδευτικούς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5588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Δημιουργήστε ευκαιρίες αμοιβαίας μάθησης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5588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Καταγράψτε τα διδάγματα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5588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Διαδώστε καλές πρακτικές εντός του ιδρύματος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501508" y="3010348"/>
            <a:ext cx="5294700" cy="6264726"/>
            <a:chOff x="0" y="0"/>
            <a:chExt cx="7059600" cy="8352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988" b="-71988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Φάση 3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785581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8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Επέκταση &amp; θεσμοθέτηση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13032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l-GR" sz="15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Ενσωματώστε τη CSL σε προγράμματα σπουδών και τμήματα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13032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l-GR" sz="15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Θεσμοθετήστε τις εξωτερικές συνεργασίες μέσω συμφωνιών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13032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</a:t>
            </a:r>
            <a:r>
              <a:rPr lang="el-GR" sz="15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Δημιουργήστε βιώσιμες πηγές χρηματοδότησης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813032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l-GR" sz="15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Δώστε κίνητρα για πρωτοβουλίες CSL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13032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</a:t>
            </a:r>
            <a:r>
              <a:rPr lang="el-GR" sz="15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Διευρύνετε τις ευκαιρίες για φοιτητές όλων των πεδίων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188952" y="3010348"/>
            <a:ext cx="5294700" cy="6264726"/>
            <a:chOff x="0" y="0"/>
            <a:chExt cx="7059600" cy="835296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988" b="-71988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Φάση 4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2473016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87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Παρακολούθηση &amp; μάθηση πολιτικής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500467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Παρακολουθήστε και αξιολογήστε τα αποτελέσματα της CSL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500467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Αξιοποιήστε την ανατροφοδότηση φοιτητών, διδακτικού προσωπικού και εταίρων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500467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Προσαρμόστε τα προγράμματα σπουδών και τις θεσμικές πολιτικές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500467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Μοιραστείτε τα αποτελέσματα με εθνικά και ευρωπαϊκά δίκτυα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500467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l-GR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</a:t>
            </a:r>
            <a:r>
              <a:rPr lang="el-GR" sz="15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Συμβάλετε στη μάθηση πολιτικής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59" cy="549069"/>
            </a:xfrm>
            <a:custGeom>
              <a:avLst/>
              <a:gdLst/>
              <a:ahLst/>
              <a:cxnLst/>
              <a:rect l="l" t="t" r="r" b="b"/>
              <a:pathLst>
                <a:path w="21962759" h="549069">
                  <a:moveTo>
                    <a:pt x="0" y="0"/>
                  </a:moveTo>
                  <a:lnTo>
                    <a:pt x="21962759" y="0"/>
                  </a:lnTo>
                  <a:lnTo>
                    <a:pt x="21962759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9401" b="-729401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962758" cy="5871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1"/>
                </a:lnSpc>
              </a:pPr>
              <a:r>
                <a:rPr lang="el-GR" sz="172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ΠΟΛΙΤΙΚΗ &amp; ΚΑΙΝΟΤΟΜΙΑ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2350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l-GR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Ο ρόλος των φορέων χάραξης πολιτικής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1843573"/>
            <a:ext cx="8138427" cy="947909"/>
            <a:chOff x="0" y="0"/>
            <a:chExt cx="10851236" cy="12638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29500" y="1974361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07951" y="2152812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fla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Εντάξτε τη CSL στις εθνικές στρατηγικές επαγγελματικού προσανατολισμού και απασχολησιμότητας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45235" y="1843573"/>
            <a:ext cx="8138427" cy="947909"/>
            <a:chOff x="0" y="0"/>
            <a:chExt cx="10851236" cy="1263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560662" y="1974361"/>
            <a:ext cx="686333" cy="686333"/>
            <a:chOff x="0" y="0"/>
            <a:chExt cx="915111" cy="915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9739112" y="2152812"/>
            <a:ext cx="329441" cy="329441"/>
            <a:chOff x="0" y="0"/>
            <a:chExt cx="439255" cy="439255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8" b="8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Συνδέστε τη CSL με τις πολιτικές διά βίου μάθησης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2992041"/>
            <a:ext cx="8138427" cy="947909"/>
            <a:chOff x="0" y="0"/>
            <a:chExt cx="10851236" cy="1263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029500" y="3122828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207951" y="3301279"/>
            <a:ext cx="329441" cy="329441"/>
            <a:chOff x="0" y="0"/>
            <a:chExt cx="439255" cy="439255"/>
          </a:xfrm>
        </p:grpSpPr>
        <p:sp>
          <p:nvSpPr>
            <p:cNvPr id="29" name="Freeform 29" descr="/home/claude/work/icons/glob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Ευθυγραμμίστε την υλοποίηση με τις προτεραιότητες του ΕΧΑΕ και του Ευρωπαϊκού Θεματολογίου Δεξιοτήτων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45235" y="2992041"/>
            <a:ext cx="8138427" cy="947909"/>
            <a:chOff x="0" y="0"/>
            <a:chExt cx="10851236" cy="12638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560662" y="3122828"/>
            <a:ext cx="686333" cy="686333"/>
            <a:chOff x="0" y="0"/>
            <a:chExt cx="915111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9739112" y="3301279"/>
            <a:ext cx="329441" cy="329441"/>
            <a:chOff x="0" y="0"/>
            <a:chExt cx="439255" cy="439255"/>
          </a:xfrm>
        </p:grpSpPr>
        <p:sp>
          <p:nvSpPr>
            <p:cNvPr id="38" name="Freeform 38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8" b="8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Στηρίξτε προγράμματα χρηματοδότησης και κατάρτισης εκπαιδευτικών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4140517"/>
            <a:ext cx="8138427" cy="947909"/>
            <a:chOff x="0" y="0"/>
            <a:chExt cx="10851236" cy="126387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029500" y="4271296"/>
            <a:ext cx="686333" cy="686333"/>
            <a:chOff x="0" y="0"/>
            <a:chExt cx="915111" cy="915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207951" y="4449747"/>
            <a:ext cx="329441" cy="329441"/>
            <a:chOff x="0" y="0"/>
            <a:chExt cx="439255" cy="439255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Προωθήστε πλαίσια αναγνώρισης των αποτελεσμάτων της CSL</a:t>
              </a:r>
            </a:p>
          </p:txBody>
        </p:sp>
      </p:grpSp>
      <p:sp>
        <p:nvSpPr>
          <p:cNvPr id="51" name="AutoShape 51"/>
          <p:cNvSpPr/>
          <p:nvPr/>
        </p:nvSpPr>
        <p:spPr>
          <a:xfrm rot="5880">
            <a:off x="809292" y="5412534"/>
            <a:ext cx="16679142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TextBox 52"/>
          <p:cNvSpPr txBox="1"/>
          <p:nvPr/>
        </p:nvSpPr>
        <p:spPr>
          <a:xfrm>
            <a:off x="823608" y="5639438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l-GR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Μελλοντικές ευκαιρίες για έρευνα και καινοτομία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814073" y="6510661"/>
            <a:ext cx="8138427" cy="947909"/>
            <a:chOff x="0" y="0"/>
            <a:chExt cx="10851236" cy="126387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5" name="Group 55"/>
          <p:cNvGrpSpPr/>
          <p:nvPr/>
        </p:nvGrpSpPr>
        <p:grpSpPr>
          <a:xfrm>
            <a:off x="1029500" y="6641449"/>
            <a:ext cx="686333" cy="686333"/>
            <a:chOff x="0" y="0"/>
            <a:chExt cx="915111" cy="91511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207951" y="6819890"/>
            <a:ext cx="329441" cy="329441"/>
            <a:chOff x="0" y="0"/>
            <a:chExt cx="439255" cy="439255"/>
          </a:xfrm>
        </p:grpSpPr>
        <p:sp>
          <p:nvSpPr>
            <p:cNvPr id="58" name="Freeform 58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8" b="8"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Διαπανεπιστημιακά ερευνητικά δίκτυα για τον αντίκτυπο της CSL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345235" y="6510661"/>
            <a:ext cx="8138427" cy="947909"/>
            <a:chOff x="0" y="0"/>
            <a:chExt cx="10851236" cy="126387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64" name="Group 64"/>
          <p:cNvGrpSpPr/>
          <p:nvPr/>
        </p:nvGrpSpPr>
        <p:grpSpPr>
          <a:xfrm>
            <a:off x="9560662" y="6641449"/>
            <a:ext cx="686333" cy="686333"/>
            <a:chOff x="0" y="0"/>
            <a:chExt cx="915111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6" name="Group 66"/>
          <p:cNvGrpSpPr/>
          <p:nvPr/>
        </p:nvGrpSpPr>
        <p:grpSpPr>
          <a:xfrm>
            <a:off x="9739112" y="6819890"/>
            <a:ext cx="329441" cy="329441"/>
            <a:chOff x="0" y="0"/>
            <a:chExt cx="439255" cy="439255"/>
          </a:xfrm>
        </p:grpSpPr>
        <p:sp>
          <p:nvSpPr>
            <p:cNvPr id="67" name="Freeform 67" descr="/home/claude/work/icons/b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</p:sp>
      </p:grpSp>
      <p:grpSp>
        <p:nvGrpSpPr>
          <p:cNvPr id="68" name="Group 68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Συγκριτικές μελέτες σε διαφορετικά επιστημονικά πεδία και πολιτισμικά πλαίσια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814073" y="7659129"/>
            <a:ext cx="8138427" cy="947909"/>
            <a:chOff x="0" y="0"/>
            <a:chExt cx="10851236" cy="126387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1029500" y="7789916"/>
            <a:ext cx="686333" cy="686333"/>
            <a:chOff x="0" y="0"/>
            <a:chExt cx="915111" cy="9151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1207951" y="7968367"/>
            <a:ext cx="329441" cy="329441"/>
            <a:chOff x="0" y="0"/>
            <a:chExt cx="439255" cy="439255"/>
          </a:xfrm>
        </p:grpSpPr>
        <p:sp>
          <p:nvSpPr>
            <p:cNvPr id="76" name="Freeform 76" descr="/home/claude/work/icons/cpu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8" b="8"/>
              </a:stretch>
            </a:blipFill>
          </p:spPr>
        </p:sp>
      </p:grpSp>
      <p:grpSp>
        <p:nvGrpSpPr>
          <p:cNvPr id="77" name="Group 77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Ψηφιακή καινοτομία: e-portfolios, αναστοχασμός με υποστήριξη ΤΝ, εικονική CSL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9345235" y="7659129"/>
            <a:ext cx="8138427" cy="947909"/>
            <a:chOff x="0" y="0"/>
            <a:chExt cx="10851236" cy="126387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9560662" y="7789916"/>
            <a:ext cx="686333" cy="686333"/>
            <a:chOff x="0" y="0"/>
            <a:chExt cx="915111" cy="9151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4" name="Group 84"/>
          <p:cNvGrpSpPr/>
          <p:nvPr/>
        </p:nvGrpSpPr>
        <p:grpSpPr>
          <a:xfrm>
            <a:off x="9739112" y="7968367"/>
            <a:ext cx="329441" cy="329441"/>
            <a:chOff x="0" y="0"/>
            <a:chExt cx="439255" cy="439255"/>
          </a:xfrm>
        </p:grpSpPr>
        <p:sp>
          <p:nvSpPr>
            <p:cNvPr id="85" name="Freeform 85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</p:sp>
      </p:grpSp>
      <p:grpSp>
        <p:nvGrpSpPr>
          <p:cNvPr id="86" name="Group 86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Συνδημιουργία με τη βιομηχανία και την κοινωνία των πολιτών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814073" y="8807596"/>
            <a:ext cx="8138427" cy="947909"/>
            <a:chOff x="0" y="0"/>
            <a:chExt cx="10851236" cy="126387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91" name="Group 91"/>
          <p:cNvGrpSpPr/>
          <p:nvPr/>
        </p:nvGrpSpPr>
        <p:grpSpPr>
          <a:xfrm>
            <a:off x="1029500" y="8938384"/>
            <a:ext cx="686333" cy="686333"/>
            <a:chOff x="0" y="0"/>
            <a:chExt cx="915111" cy="915111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3" name="Group 93"/>
          <p:cNvGrpSpPr/>
          <p:nvPr/>
        </p:nvGrpSpPr>
        <p:grpSpPr>
          <a:xfrm>
            <a:off x="1207951" y="9116835"/>
            <a:ext cx="329441" cy="329441"/>
            <a:chOff x="0" y="0"/>
            <a:chExt cx="439255" cy="439255"/>
          </a:xfrm>
        </p:grpSpPr>
        <p:sp>
          <p:nvSpPr>
            <p:cNvPr id="94" name="Freeform 94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</p:sp>
      </p:grpSp>
      <p:grpSp>
        <p:nvGrpSpPr>
          <p:cNvPr id="95" name="Group 95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970" b="-92970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l-GR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Micro-credentials και ψηφιακά badges συνδεδεμένα με τα πλαίσια προσόντων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ΑΝΤΙΚΤΥΠΟΣ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Τι κερδίζουν οι απόφοιτοι μέσω της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Πρακτικές δεξιότητες και επαγγελματική ετοιμότητα.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Δεοντολογική επίγνωση και κοινωνική ευθύνη.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wi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Ανθεκτικότητα σε ταχέως μεταβαλλόμενα περιβάλλοντα.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Ικανότητα σύνδεσης της θεωρίας με τη δράση.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886" b="-19488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Αυτοπεποίθηση για την οικοδόμηση ουσιαστικών και προσαρμόσιμων σταδιοδρομιών.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ΤΕΛΙΚΟ ΜΗΝΥΜΑ ΤΟΥ TOOLKIT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l-GR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Μια κοινή δέσμευση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744" b="-41374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βιωσιμότητα της CSL εξαρτάται από τη συνεργασία, την κοινή δέσμευση και τη συνεχή καινοτομία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321194"/>
            <a:chOff x="0" y="0"/>
            <a:chExt cx="21871242" cy="1761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235402" y="3749116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413853" y="3927558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321194"/>
            <a:chOff x="0" y="0"/>
            <a:chExt cx="19949503" cy="17615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661" b="-170661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Ιδρύματα και κοινότητες.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5027409"/>
            <a:ext cx="16403431" cy="1321194"/>
            <a:chOff x="0" y="0"/>
            <a:chExt cx="21871242" cy="176159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5344839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13853" y="5523290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196274" y="5027409"/>
            <a:ext cx="14962127" cy="1321194"/>
            <a:chOff x="0" y="0"/>
            <a:chExt cx="19949503" cy="176159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661" b="-170661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Εκπαιδευτικοί και φορείς χάραξης πολιτικής.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6623142"/>
            <a:ext cx="16403431" cy="1321194"/>
            <a:chOff x="0" y="0"/>
            <a:chExt cx="21871242" cy="17615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235402" y="6940572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1413853" y="7119023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196274" y="6623142"/>
            <a:ext cx="14962127" cy="1321194"/>
            <a:chOff x="0" y="0"/>
            <a:chExt cx="19949503" cy="176159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661" b="-17066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Φοιτητές και εργοδότες.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8218875"/>
            <a:ext cx="16403431" cy="1321194"/>
            <a:chOff x="0" y="0"/>
            <a:chExt cx="21871242" cy="176159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235402" y="8536305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413853" y="8714756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196274" y="8218875"/>
            <a:ext cx="14962127" cy="1321194"/>
            <a:chOff x="0" y="0"/>
            <a:chExt cx="19949503" cy="176159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661" b="-170661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Θεωρία, πράξη, αναστοχασμός και αναγνώριση.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l-GR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ΕΥΧΑΡΙΣΤΟΥΜΕ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l-GR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που εξερευνήσατε την Career Service-Learning με το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l-GR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toolkit_8</dc:title>
  <cp:revision>4</cp:revision>
  <dcterms:created xsi:type="dcterms:W3CDTF">2006-08-16T00:00:00Z</dcterms:created>
  <dcterms:modified xsi:type="dcterms:W3CDTF">2026-10-09T09:36:04Z</dcterms:modified>
  <dc:identifier>DAHTZW-0iv0</dc:identifier>
</cp:coreProperties>
</file>