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8945EE-E41A-BAA2-D604-CCD5D30528F0}" v="12" dt="2026-09-02T14:43:16.502"/>
    <p1510:client id="{58EF98F3-A108-9FBA-16E6-92C63316DC74}" v="23" dt="2026-09-02T14:39:04.341"/>
    <p1510:client id="{E527FEC9-F2BA-4E37-4F53-348A4D5C7EBB}" v="49" dt="2026-09-02T12:50:33.2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1382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l Jankovič | OF EU v Bratislave" userId="S::michal.jankovic@euba.sk::768a3aa1-a057-4cfb-9086-95376a8e907a" providerId="AD" clId="Web-{58EF98F3-A108-9FBA-16E6-92C63316DC74}"/>
    <pc:docChg chg="modSld">
      <pc:chgData name="Michal Jankovič | OF EU v Bratislave" userId="S::michal.jankovic@euba.sk::768a3aa1-a057-4cfb-9086-95376a8e907a" providerId="AD" clId="Web-{58EF98F3-A108-9FBA-16E6-92C63316DC74}" dt="2026-09-02T14:39:04.341" v="16" actId="1076"/>
      <pc:docMkLst>
        <pc:docMk/>
      </pc:docMkLst>
      <pc:sldChg chg="addSp delSp modSp">
        <pc:chgData name="Michal Jankovič | OF EU v Bratislave" userId="S::michal.jankovic@euba.sk::768a3aa1-a057-4cfb-9086-95376a8e907a" providerId="AD" clId="Web-{58EF98F3-A108-9FBA-16E6-92C63316DC74}" dt="2026-09-02T14:39:04.341" v="16" actId="1076"/>
        <pc:sldMkLst>
          <pc:docMk/>
          <pc:sldMk cId="0" sldId="256"/>
        </pc:sldMkLst>
        <pc:spChg chg="add">
          <ac:chgData name="Michal Jankovič | OF EU v Bratislave" userId="S::michal.jankovic@euba.sk::768a3aa1-a057-4cfb-9086-95376a8e907a" providerId="AD" clId="Web-{58EF98F3-A108-9FBA-16E6-92C63316DC74}" dt="2026-09-02T14:38:36.605" v="0"/>
          <ac:spMkLst>
            <pc:docMk/>
            <pc:sldMk cId="0" sldId="256"/>
            <ac:spMk id="18" creationId="{368D7EBC-C9AF-456C-35DC-5C333ABBA7AC}"/>
          </ac:spMkLst>
        </pc:spChg>
        <pc:spChg chg="add">
          <ac:chgData name="Michal Jankovič | OF EU v Bratislave" userId="S::michal.jankovic@euba.sk::768a3aa1-a057-4cfb-9086-95376a8e907a" providerId="AD" clId="Web-{58EF98F3-A108-9FBA-16E6-92C63316DC74}" dt="2026-09-02T14:38:37.089" v="1"/>
          <ac:spMkLst>
            <pc:docMk/>
            <pc:sldMk cId="0" sldId="256"/>
            <ac:spMk id="19" creationId="{5B91F228-5324-EDC5-AF63-A16AD17E4C58}"/>
          </ac:spMkLst>
        </pc:spChg>
        <pc:spChg chg="add del">
          <ac:chgData name="Michal Jankovič | OF EU v Bratislave" userId="S::michal.jankovic@euba.sk::768a3aa1-a057-4cfb-9086-95376a8e907a" providerId="AD" clId="Web-{58EF98F3-A108-9FBA-16E6-92C63316DC74}" dt="2026-09-02T14:38:43.777" v="3"/>
          <ac:spMkLst>
            <pc:docMk/>
            <pc:sldMk cId="0" sldId="256"/>
            <ac:spMk id="20" creationId="{A8C15B9A-AE99-05A5-DEA3-F04C47CC74F3}"/>
          </ac:spMkLst>
        </pc:spChg>
        <pc:spChg chg="add mod">
          <ac:chgData name="Michal Jankovič | OF EU v Bratislave" userId="S::michal.jankovic@euba.sk::768a3aa1-a057-4cfb-9086-95376a8e907a" providerId="AD" clId="Web-{58EF98F3-A108-9FBA-16E6-92C63316DC74}" dt="2026-09-02T14:39:04.341" v="16" actId="1076"/>
          <ac:spMkLst>
            <pc:docMk/>
            <pc:sldMk cId="0" sldId="256"/>
            <ac:spMk id="21" creationId="{6E53BA0F-FFE6-9AE6-4534-6C77AD4ECD2E}"/>
          </ac:spMkLst>
        </pc:spChg>
      </pc:sldChg>
    </pc:docChg>
  </pc:docChgLst>
  <pc:docChgLst>
    <pc:chgData name="Katarína Ožvoldová | OF EU v Bratislave" userId="S::katarina.ozvoldova@euba.sk::799fb532-d48f-4708-a9b6-dbd2a26acd96" providerId="AD" clId="Web-{E527FEC9-F2BA-4E37-4F53-348A4D5C7EBB}"/>
    <pc:docChg chg="modSld">
      <pc:chgData name="Katarína Ožvoldová | OF EU v Bratislave" userId="S::katarina.ozvoldova@euba.sk::799fb532-d48f-4708-a9b6-dbd2a26acd96" providerId="AD" clId="Web-{E527FEC9-F2BA-4E37-4F53-348A4D5C7EBB}" dt="2026-09-02T12:50:33.038" v="23" actId="14100"/>
      <pc:docMkLst>
        <pc:docMk/>
      </pc:docMkLst>
      <pc:sldChg chg="modSp">
        <pc:chgData name="Katarína Ožvoldová | OF EU v Bratislave" userId="S::katarina.ozvoldova@euba.sk::799fb532-d48f-4708-a9b6-dbd2a26acd96" providerId="AD" clId="Web-{E527FEC9-F2BA-4E37-4F53-348A4D5C7EBB}" dt="2026-09-02T12:42:09.645" v="1" actId="14100"/>
        <pc:sldMkLst>
          <pc:docMk/>
          <pc:sldMk cId="0" sldId="256"/>
        </pc:sldMkLst>
        <pc:spChg chg="mod">
          <ac:chgData name="Katarína Ožvoldová | OF EU v Bratislave" userId="S::katarina.ozvoldova@euba.sk::799fb532-d48f-4708-a9b6-dbd2a26acd96" providerId="AD" clId="Web-{E527FEC9-F2BA-4E37-4F53-348A4D5C7EBB}" dt="2026-09-02T12:42:09.645" v="1" actId="14100"/>
          <ac:spMkLst>
            <pc:docMk/>
            <pc:sldMk cId="0" sldId="256"/>
            <ac:spMk id="15" creationId="{00000000-0000-0000-0000-000000000000}"/>
          </ac:spMkLst>
        </pc:spChg>
      </pc:sldChg>
      <pc:sldChg chg="modSp">
        <pc:chgData name="Katarína Ožvoldová | OF EU v Bratislave" userId="S::katarina.ozvoldova@euba.sk::799fb532-d48f-4708-a9b6-dbd2a26acd96" providerId="AD" clId="Web-{E527FEC9-F2BA-4E37-4F53-348A4D5C7EBB}" dt="2026-09-02T12:48:31.053" v="20" actId="20577"/>
        <pc:sldMkLst>
          <pc:docMk/>
          <pc:sldMk cId="0" sldId="260"/>
        </pc:sldMkLst>
        <pc:spChg chg="mod">
          <ac:chgData name="Katarína Ožvoldová | OF EU v Bratislave" userId="S::katarina.ozvoldova@euba.sk::799fb532-d48f-4708-a9b6-dbd2a26acd96" providerId="AD" clId="Web-{E527FEC9-F2BA-4E37-4F53-348A4D5C7EBB}" dt="2026-09-02T12:47:34.944" v="9" actId="20577"/>
          <ac:spMkLst>
            <pc:docMk/>
            <pc:sldMk cId="0" sldId="260"/>
            <ac:spMk id="39" creationId="{00000000-0000-0000-0000-000000000000}"/>
          </ac:spMkLst>
        </pc:spChg>
        <pc:spChg chg="mod">
          <ac:chgData name="Katarína Ožvoldová | OF EU v Bratislave" userId="S::katarina.ozvoldova@euba.sk::799fb532-d48f-4708-a9b6-dbd2a26acd96" providerId="AD" clId="Web-{E527FEC9-F2BA-4E37-4F53-348A4D5C7EBB}" dt="2026-09-02T12:48:31.053" v="20" actId="20577"/>
          <ac:spMkLst>
            <pc:docMk/>
            <pc:sldMk cId="0" sldId="260"/>
            <ac:spMk id="44" creationId="{00000000-0000-0000-0000-000000000000}"/>
          </ac:spMkLst>
        </pc:spChg>
      </pc:sldChg>
      <pc:sldChg chg="delSp modSp">
        <pc:chgData name="Katarína Ožvoldová | OF EU v Bratislave" userId="S::katarina.ozvoldova@euba.sk::799fb532-d48f-4708-a9b6-dbd2a26acd96" providerId="AD" clId="Web-{E527FEC9-F2BA-4E37-4F53-348A4D5C7EBB}" dt="2026-09-02T12:50:33.038" v="23" actId="14100"/>
        <pc:sldMkLst>
          <pc:docMk/>
          <pc:sldMk cId="0" sldId="265"/>
        </pc:sldMkLst>
        <pc:spChg chg="del">
          <ac:chgData name="Katarína Ožvoldová | OF EU v Bratislave" userId="S::katarina.ozvoldova@euba.sk::799fb532-d48f-4708-a9b6-dbd2a26acd96" providerId="AD" clId="Web-{E527FEC9-F2BA-4E37-4F53-348A4D5C7EBB}" dt="2026-09-02T12:50:28.507" v="21"/>
          <ac:spMkLst>
            <pc:docMk/>
            <pc:sldMk cId="0" sldId="265"/>
            <ac:spMk id="11" creationId="{00000000-0000-0000-0000-000000000000}"/>
          </ac:spMkLst>
        </pc:spChg>
        <pc:spChg chg="mod">
          <ac:chgData name="Katarína Ožvoldová | OF EU v Bratislave" userId="S::katarina.ozvoldova@euba.sk::799fb532-d48f-4708-a9b6-dbd2a26acd96" providerId="AD" clId="Web-{E527FEC9-F2BA-4E37-4F53-348A4D5C7EBB}" dt="2026-09-02T12:50:33.038" v="23" actId="14100"/>
          <ac:spMkLst>
            <pc:docMk/>
            <pc:sldMk cId="0" sldId="265"/>
            <ac:spMk id="15" creationId="{00000000-0000-0000-0000-000000000000}"/>
          </ac:spMkLst>
        </pc:spChg>
      </pc:sldChg>
    </pc:docChg>
  </pc:docChgLst>
  <pc:docChgLst>
    <pc:chgData name="Katarína Ožvoldová | OF EU v Bratislave" userId="S::katarina.ozvoldova@euba.sk::799fb532-d48f-4708-a9b6-dbd2a26acd96" providerId="AD" clId="Web-{4E8945EE-E41A-BAA2-D604-CCD5D30528F0}"/>
    <pc:docChg chg="modSld">
      <pc:chgData name="Katarína Ožvoldová | OF EU v Bratislave" userId="S::katarina.ozvoldova@euba.sk::799fb532-d48f-4708-a9b6-dbd2a26acd96" providerId="AD" clId="Web-{4E8945EE-E41A-BAA2-D604-CCD5D30528F0}" dt="2026-09-02T14:43:16.502" v="6" actId="20577"/>
      <pc:docMkLst>
        <pc:docMk/>
      </pc:docMkLst>
      <pc:sldChg chg="modSp">
        <pc:chgData name="Katarína Ožvoldová | OF EU v Bratislave" userId="S::katarina.ozvoldova@euba.sk::799fb532-d48f-4708-a9b6-dbd2a26acd96" providerId="AD" clId="Web-{4E8945EE-E41A-BAA2-D604-CCD5D30528F0}" dt="2026-09-02T14:43:16.502" v="6" actId="20577"/>
        <pc:sldMkLst>
          <pc:docMk/>
          <pc:sldMk cId="0" sldId="260"/>
        </pc:sldMkLst>
        <pc:spChg chg="mod">
          <ac:chgData name="Katarína Ožvoldová | OF EU v Bratislave" userId="S::katarina.ozvoldova@euba.sk::799fb532-d48f-4708-a9b6-dbd2a26acd96" providerId="AD" clId="Web-{4E8945EE-E41A-BAA2-D604-CCD5D30528F0}" dt="2026-09-02T14:43:16.502" v="6" actId="20577"/>
          <ac:spMkLst>
            <pc:docMk/>
            <pc:sldMk cId="0" sldId="260"/>
            <ac:spMk id="1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Calibri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alibri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Calibri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microsoft.com/office/2007/relationships/media" Target="../media/media4.mp3"/><Relationship Id="rId7" Type="http://schemas.openxmlformats.org/officeDocument/2006/relationships/image" Target="../media/image7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audio" Target="../media/media3.mp3"/><Relationship Id="rId16" Type="http://schemas.openxmlformats.org/officeDocument/2006/relationships/image" Target="../media/image20.png"/><Relationship Id="rId20" Type="http://schemas.openxmlformats.org/officeDocument/2006/relationships/image" Target="../media/image6.png"/><Relationship Id="rId1" Type="http://schemas.microsoft.com/office/2007/relationships/media" Target="../media/media3.mp3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19" Type="http://schemas.openxmlformats.org/officeDocument/2006/relationships/image" Target="../media/image23.png"/><Relationship Id="rId4" Type="http://schemas.openxmlformats.org/officeDocument/2006/relationships/audio" Target="../media/media4.mp3"/><Relationship Id="rId9" Type="http://schemas.openxmlformats.org/officeDocument/2006/relationships/image" Target="../media/image14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4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microsoft.com/office/2007/relationships/media" Target="../media/media7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5" Type="http://schemas.microsoft.com/office/2007/relationships/media" Target="../media/media8.mp3"/><Relationship Id="rId10" Type="http://schemas.openxmlformats.org/officeDocument/2006/relationships/image" Target="../media/image6.png"/><Relationship Id="rId4" Type="http://schemas.openxmlformats.org/officeDocument/2006/relationships/audio" Target="../media/media7.mp3"/><Relationship Id="rId9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12.png"/><Relationship Id="rId3" Type="http://schemas.microsoft.com/office/2007/relationships/media" Target="../media/media10.mp3"/><Relationship Id="rId7" Type="http://schemas.openxmlformats.org/officeDocument/2006/relationships/image" Target="../media/image7.jpeg"/><Relationship Id="rId12" Type="http://schemas.openxmlformats.org/officeDocument/2006/relationships/image" Target="../media/image17.png"/><Relationship Id="rId17" Type="http://schemas.openxmlformats.org/officeDocument/2006/relationships/image" Target="../media/image6.png"/><Relationship Id="rId2" Type="http://schemas.openxmlformats.org/officeDocument/2006/relationships/audio" Target="../media/media9.mp3"/><Relationship Id="rId16" Type="http://schemas.openxmlformats.org/officeDocument/2006/relationships/image" Target="../media/image14.png"/><Relationship Id="rId1" Type="http://schemas.microsoft.com/office/2007/relationships/media" Target="../media/media9.mp3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0.png"/><Relationship Id="rId10" Type="http://schemas.openxmlformats.org/officeDocument/2006/relationships/image" Target="../media/image28.png"/><Relationship Id="rId4" Type="http://schemas.openxmlformats.org/officeDocument/2006/relationships/audio" Target="../media/media10.mp3"/><Relationship Id="rId9" Type="http://schemas.openxmlformats.org/officeDocument/2006/relationships/image" Target="../media/image23.png"/><Relationship Id="rId1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1.png"/><Relationship Id="rId11" Type="http://schemas.openxmlformats.org/officeDocument/2006/relationships/image" Target="../media/image6.png"/><Relationship Id="rId5" Type="http://schemas.openxmlformats.org/officeDocument/2006/relationships/image" Target="../media/image7.jpe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33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3082" r="-53082" b="-1111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Číslo projektu: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36680"/>
            <a:ext cx="8568687" cy="1094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Európsky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kariérny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servisno-vzdelávací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systém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sk-SK" sz="3150" dirty="0">
              <a:sym typeface="Calibri"/>
            </a:endParaRPr>
          </a:p>
          <a:p>
            <a:pPr algn="ctr">
              <a:lnSpc>
                <a:spcPts val="4434"/>
              </a:lnSpc>
            </a:pP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vo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vysokom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školstve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vedený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mobilitou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pracovnej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sily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3150" dirty="0"/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1130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Pokyny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súboru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nástrojov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pre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pedagógov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VŠ v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oblasti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kariérneho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r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ozvoj</a:t>
            </a:r>
            <a:r>
              <a:rPr lang="sk-SK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prostredníctvom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praktík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CSL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endParaRPr lang="en-US" sz="213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ElevenLabs_2026-08-29T10_33_17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7BD974E7-083A-FE79-2480-73DA16993C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628065" y="9357549"/>
            <a:ext cx="487363" cy="487363"/>
          </a:xfrm>
          <a:prstGeom prst="rect">
            <a:avLst/>
          </a:prstGeom>
        </p:spPr>
      </p:pic>
      <p:sp>
        <p:nvSpPr>
          <p:cNvPr id="18" name="Oval 18">
            <a:extLst>
              <a:ext uri="{FF2B5EF4-FFF2-40B4-BE49-F238E27FC236}">
                <a16:creationId xmlns:a16="http://schemas.microsoft.com/office/drawing/2014/main" id="{368D7EBC-C9AF-456C-35DC-5C333ABBA7AC}"/>
              </a:ext>
            </a:extLst>
          </p:cNvPr>
          <p:cNvSpPr/>
          <p:nvPr/>
        </p:nvSpPr>
        <p:spPr>
          <a:xfrm>
            <a:off x="6804819" y="9177974"/>
            <a:ext cx="840054" cy="84005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B91F228-5324-EDC5-AF63-A16AD17E4C58}"/>
              </a:ext>
            </a:extLst>
          </p:cNvPr>
          <p:cNvSpPr/>
          <p:nvPr/>
        </p:nvSpPr>
        <p:spPr>
          <a:xfrm>
            <a:off x="6804819" y="9177974"/>
            <a:ext cx="840054" cy="84005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BlokTextu 20">
            <a:extLst>
              <a:ext uri="{FF2B5EF4-FFF2-40B4-BE49-F238E27FC236}">
                <a16:creationId xmlns:a16="http://schemas.microsoft.com/office/drawing/2014/main" id="{6E53BA0F-FFE6-9AE6-4534-6C77AD4ECD2E}"/>
              </a:ext>
            </a:extLst>
          </p:cNvPr>
          <p:cNvSpPr txBox="1"/>
          <p:nvPr/>
        </p:nvSpPr>
        <p:spPr>
          <a:xfrm>
            <a:off x="7025894" y="9263100"/>
            <a:ext cx="274320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sk-SK" sz="4000" dirty="0">
                <a:solidFill>
                  <a:schemeClr val="bg1"/>
                </a:solidFill>
                <a:ea typeface="Calibri"/>
                <a:cs typeface="Calibri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2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 dirty="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KAPITOLA </a:t>
              </a:r>
              <a:r>
                <a:rPr lang="sk-SK" sz="1876" b="1" spc="300" dirty="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 lang="en-US" sz="1876" b="1" spc="30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Záver a budúce smery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CSL ako most vo vysokoškolskom vzdelávaní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8378" b="-238378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Udržateľná integrácia CSL si vyžaduje štruktúrovaný a udržateľný inštitucionálny prístup.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1220152"/>
            <a:chOff x="0" y="0"/>
            <a:chExt cx="22226105" cy="162687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871642" cy="871642"/>
            <a:chOff x="0" y="0"/>
            <a:chExt cx="1162190" cy="11621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93403" y="3205324"/>
            <a:ext cx="418386" cy="418386"/>
            <a:chOff x="0" y="0"/>
            <a:chExt cx="557848" cy="557848"/>
          </a:xfrm>
        </p:grpSpPr>
        <p:sp>
          <p:nvSpPr>
            <p:cNvPr id="23" name="Freeform 23" descr="/home/claude/work/icons/link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1" b="1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587485" y="2813980"/>
            <a:ext cx="13884583" cy="1201093"/>
            <a:chOff x="0" y="0"/>
            <a:chExt cx="18512777" cy="160145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512775" cy="1601451"/>
            </a:xfrm>
            <a:custGeom>
              <a:avLst/>
              <a:gdLst/>
              <a:ahLst/>
              <a:cxnLst/>
              <a:rect l="l" t="t" r="r" b="b"/>
              <a:pathLst>
                <a:path w="18512775" h="1601451">
                  <a:moveTo>
                    <a:pt x="0" y="0"/>
                  </a:moveTo>
                  <a:lnTo>
                    <a:pt x="18512775" y="0"/>
                  </a:lnTo>
                  <a:lnTo>
                    <a:pt x="18512775" y="1601451"/>
                  </a:lnTo>
                  <a:lnTo>
                    <a:pt x="0" y="1601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5246" b="-17524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512777" cy="1649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Prepája akademické znalosti s aplikáciou v reálnom svete.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4280068"/>
            <a:ext cx="16669579" cy="1220152"/>
            <a:chOff x="0" y="0"/>
            <a:chExt cx="22226105" cy="162687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454319"/>
            <a:ext cx="871642" cy="871642"/>
            <a:chOff x="0" y="0"/>
            <a:chExt cx="1162190" cy="116219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93403" y="4680947"/>
            <a:ext cx="418386" cy="418386"/>
            <a:chOff x="0" y="0"/>
            <a:chExt cx="557848" cy="557848"/>
          </a:xfrm>
        </p:grpSpPr>
        <p:sp>
          <p:nvSpPr>
            <p:cNvPr id="32" name="Freeform 32" descr="/home/claude/work/icons/trend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1" b="1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587485" y="4289603"/>
            <a:ext cx="13884583" cy="1201093"/>
            <a:chOff x="0" y="0"/>
            <a:chExt cx="18512777" cy="160145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512775" cy="1601451"/>
            </a:xfrm>
            <a:custGeom>
              <a:avLst/>
              <a:gdLst/>
              <a:ahLst/>
              <a:cxnLst/>
              <a:rect l="l" t="t" r="r" b="b"/>
              <a:pathLst>
                <a:path w="18512775" h="1601451">
                  <a:moveTo>
                    <a:pt x="0" y="0"/>
                  </a:moveTo>
                  <a:lnTo>
                    <a:pt x="18512775" y="0"/>
                  </a:lnTo>
                  <a:lnTo>
                    <a:pt x="18512775" y="1601451"/>
                  </a:lnTo>
                  <a:lnTo>
                    <a:pt x="0" y="1601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5246" b="-17524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512777" cy="1649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Podporuje celoživotný kariérny úspech.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755691"/>
            <a:ext cx="16669579" cy="1220152"/>
            <a:chOff x="0" y="0"/>
            <a:chExt cx="22226105" cy="162687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929941"/>
            <a:ext cx="871642" cy="871642"/>
            <a:chOff x="0" y="0"/>
            <a:chExt cx="1162190" cy="116219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93403" y="6156569"/>
            <a:ext cx="418386" cy="418386"/>
            <a:chOff x="0" y="0"/>
            <a:chExt cx="557848" cy="557848"/>
          </a:xfrm>
        </p:grpSpPr>
        <p:sp>
          <p:nvSpPr>
            <p:cNvPr id="41" name="Freeform 41" descr="/home/claude/work/icons/heart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11" b="1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587485" y="5765225"/>
            <a:ext cx="13884583" cy="1201093"/>
            <a:chOff x="0" y="0"/>
            <a:chExt cx="18512777" cy="160145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512775" cy="1601451"/>
            </a:xfrm>
            <a:custGeom>
              <a:avLst/>
              <a:gdLst/>
              <a:ahLst/>
              <a:cxnLst/>
              <a:rect l="l" t="t" r="r" b="b"/>
              <a:pathLst>
                <a:path w="18512775" h="1601451">
                  <a:moveTo>
                    <a:pt x="0" y="0"/>
                  </a:moveTo>
                  <a:lnTo>
                    <a:pt x="18512775" y="0"/>
                  </a:lnTo>
                  <a:lnTo>
                    <a:pt x="18512775" y="1601451"/>
                  </a:lnTo>
                  <a:lnTo>
                    <a:pt x="0" y="1601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5246" b="-17524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512777" cy="1649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Posilňuje zamestnateľnosť, občiansku zodpovednosť a sociálnu angažovanosť.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7231313"/>
            <a:ext cx="16669579" cy="1220152"/>
            <a:chOff x="0" y="0"/>
            <a:chExt cx="22226105" cy="162687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7405564"/>
            <a:ext cx="871642" cy="871642"/>
            <a:chOff x="0" y="0"/>
            <a:chExt cx="1162190" cy="116219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93403" y="7632192"/>
            <a:ext cx="418386" cy="418386"/>
            <a:chOff x="0" y="0"/>
            <a:chExt cx="557848" cy="557848"/>
          </a:xfrm>
        </p:grpSpPr>
        <p:sp>
          <p:nvSpPr>
            <p:cNvPr id="50" name="Freeform 50" descr="/home/claude/work/icons/network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11" b="1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587485" y="7240848"/>
            <a:ext cx="13884583" cy="1201093"/>
            <a:chOff x="0" y="0"/>
            <a:chExt cx="18512777" cy="1601457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512775" cy="1601451"/>
            </a:xfrm>
            <a:custGeom>
              <a:avLst/>
              <a:gdLst/>
              <a:ahLst/>
              <a:cxnLst/>
              <a:rect l="l" t="t" r="r" b="b"/>
              <a:pathLst>
                <a:path w="18512775" h="1601451">
                  <a:moveTo>
                    <a:pt x="0" y="0"/>
                  </a:moveTo>
                  <a:lnTo>
                    <a:pt x="18512775" y="0"/>
                  </a:lnTo>
                  <a:lnTo>
                    <a:pt x="18512775" y="1601451"/>
                  </a:lnTo>
                  <a:lnTo>
                    <a:pt x="0" y="1601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5246" b="-17524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512777" cy="1649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Prepája študentov, pedagógov, inštitúcie, zamestnávateľov a komunity.</a:t>
              </a:r>
            </a:p>
          </p:txBody>
        </p:sp>
      </p:grpSp>
      <p:pic>
        <p:nvPicPr>
          <p:cNvPr id="54" name="ElevenLabs_2026-08-29T10_33_39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967E952F-7D4F-E605-4DA1-9C30B207FE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5255" y="956755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49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439255"/>
            <a:ext cx="16472068" cy="411804"/>
            <a:chOff x="0" y="0"/>
            <a:chExt cx="21962758" cy="5490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62759" cy="549069"/>
            </a:xfrm>
            <a:custGeom>
              <a:avLst/>
              <a:gdLst/>
              <a:ahLst/>
              <a:cxnLst/>
              <a:rect l="l" t="t" r="r" b="b"/>
              <a:pathLst>
                <a:path w="21962759" h="549069">
                  <a:moveTo>
                    <a:pt x="0" y="0"/>
                  </a:moveTo>
                  <a:lnTo>
                    <a:pt x="21962759" y="0"/>
                  </a:lnTo>
                  <a:lnTo>
                    <a:pt x="21962759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729401" b="-72940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962758" cy="5871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1"/>
                </a:lnSpc>
              </a:pPr>
              <a:r>
                <a:rPr lang="en-US" sz="172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UDRŽATEĽNOSŤ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72350"/>
            <a:ext cx="16650519" cy="743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Udržateľná integrácia CSL si vyžaduje systémový prístup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1843573"/>
            <a:ext cx="8138427" cy="947909"/>
            <a:chOff x="0" y="0"/>
            <a:chExt cx="10851236" cy="12638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9500" y="1974361"/>
            <a:ext cx="686333" cy="686333"/>
            <a:chOff x="0" y="0"/>
            <a:chExt cx="915111" cy="9151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07951" y="2152812"/>
            <a:ext cx="329441" cy="329441"/>
            <a:chOff x="0" y="0"/>
            <a:chExt cx="439255" cy="439255"/>
          </a:xfrm>
        </p:grpSpPr>
        <p:sp>
          <p:nvSpPr>
            <p:cNvPr id="11" name="Freeform 11" descr="/home/claude/work/icons/building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921745" y="1853108"/>
            <a:ext cx="6815318" cy="928840"/>
            <a:chOff x="0" y="0"/>
            <a:chExt cx="9087091" cy="123845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Inštitucionálne vedenie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45235" y="1843573"/>
            <a:ext cx="8138427" cy="947909"/>
            <a:chOff x="0" y="0"/>
            <a:chExt cx="10851236" cy="12638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560662" y="1974361"/>
            <a:ext cx="686333" cy="686333"/>
            <a:chOff x="0" y="0"/>
            <a:chExt cx="915111" cy="91511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39112" y="2152812"/>
            <a:ext cx="329441" cy="329441"/>
            <a:chOff x="0" y="0"/>
            <a:chExt cx="439255" cy="439255"/>
          </a:xfrm>
        </p:grpSpPr>
        <p:sp>
          <p:nvSpPr>
            <p:cNvPr id="20" name="Freeform 20" descr="/home/claude/work/icons/users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452897" y="1853108"/>
            <a:ext cx="6815318" cy="928840"/>
            <a:chOff x="0" y="0"/>
            <a:chExt cx="9087091" cy="123845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Angažovanosť fakulty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2992041"/>
            <a:ext cx="8138427" cy="947909"/>
            <a:chOff x="0" y="0"/>
            <a:chExt cx="10851236" cy="12638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29500" y="3122828"/>
            <a:ext cx="686333" cy="686333"/>
            <a:chOff x="0" y="0"/>
            <a:chExt cx="915111" cy="91511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07951" y="3301279"/>
            <a:ext cx="329441" cy="329441"/>
            <a:chOff x="0" y="0"/>
            <a:chExt cx="439255" cy="439255"/>
          </a:xfrm>
        </p:grpSpPr>
        <p:sp>
          <p:nvSpPr>
            <p:cNvPr id="29" name="Freeform 29" descr="/home/claude/work/icons/star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921745" y="3001575"/>
            <a:ext cx="6815318" cy="928840"/>
            <a:chOff x="0" y="0"/>
            <a:chExt cx="9087091" cy="123845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Účasť študentov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345235" y="2992041"/>
            <a:ext cx="8138427" cy="947909"/>
            <a:chOff x="0" y="0"/>
            <a:chExt cx="10851236" cy="12638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560662" y="3122828"/>
            <a:ext cx="686333" cy="686333"/>
            <a:chOff x="0" y="0"/>
            <a:chExt cx="915111" cy="91511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739112" y="3301279"/>
            <a:ext cx="329441" cy="329441"/>
            <a:chOff x="0" y="0"/>
            <a:chExt cx="439255" cy="439255"/>
          </a:xfrm>
        </p:grpSpPr>
        <p:sp>
          <p:nvSpPr>
            <p:cNvPr id="38" name="Freeform 38" descr="/home/claude/work/icons/networ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452897" y="3001575"/>
            <a:ext cx="6815318" cy="928840"/>
            <a:chOff x="0" y="0"/>
            <a:chExt cx="9087091" cy="123845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Externé partnerstvá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4140517"/>
            <a:ext cx="8138427" cy="947909"/>
            <a:chOff x="0" y="0"/>
            <a:chExt cx="10851236" cy="126387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29500" y="4271296"/>
            <a:ext cx="686333" cy="686333"/>
            <a:chOff x="0" y="0"/>
            <a:chExt cx="915111" cy="91511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207951" y="4449747"/>
            <a:ext cx="329441" cy="329441"/>
            <a:chOff x="0" y="0"/>
            <a:chExt cx="439255" cy="439255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921745" y="4150042"/>
            <a:ext cx="6815318" cy="928840"/>
            <a:chOff x="0" y="0"/>
            <a:chExt cx="9087091" cy="1238453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Zabezpečenie kvality a spätná väzba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345235" y="4140517"/>
            <a:ext cx="8138427" cy="947909"/>
            <a:chOff x="0" y="0"/>
            <a:chExt cx="10851236" cy="1263879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560662" y="4271296"/>
            <a:ext cx="686333" cy="686333"/>
            <a:chOff x="0" y="0"/>
            <a:chExt cx="915111" cy="915111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9739112" y="4449747"/>
            <a:ext cx="329441" cy="329441"/>
            <a:chOff x="0" y="0"/>
            <a:chExt cx="439255" cy="439255"/>
          </a:xfrm>
        </p:grpSpPr>
        <p:sp>
          <p:nvSpPr>
            <p:cNvPr id="56" name="Freeform 56" descr="/home/claude/work/icons/award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0452897" y="4150042"/>
            <a:ext cx="6815318" cy="928840"/>
            <a:chOff x="0" y="0"/>
            <a:chExt cx="9087091" cy="1238453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Uznanie vzdelávacích výsledkov</a:t>
              </a:r>
            </a:p>
          </p:txBody>
        </p:sp>
      </p:grpSp>
      <p:sp>
        <p:nvSpPr>
          <p:cNvPr id="60" name="AutoShape 60"/>
          <p:cNvSpPr/>
          <p:nvPr/>
        </p:nvSpPr>
        <p:spPr>
          <a:xfrm rot="5880">
            <a:off x="809292" y="5412534"/>
            <a:ext cx="16679142" cy="0"/>
          </a:xfrm>
          <a:prstGeom prst="line">
            <a:avLst/>
          </a:prstGeom>
          <a:ln w="19050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k-SK"/>
          </a:p>
        </p:txBody>
      </p:sp>
      <p:sp>
        <p:nvSpPr>
          <p:cNvPr id="61" name="TextBox 61"/>
          <p:cNvSpPr txBox="1"/>
          <p:nvPr/>
        </p:nvSpPr>
        <p:spPr>
          <a:xfrm>
            <a:off x="823608" y="5639438"/>
            <a:ext cx="16650519" cy="743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Osvedčené postupy pre udržateľné CSL</a:t>
            </a:r>
          </a:p>
        </p:txBody>
      </p:sp>
      <p:grpSp>
        <p:nvGrpSpPr>
          <p:cNvPr id="62" name="Group 62"/>
          <p:cNvGrpSpPr/>
          <p:nvPr/>
        </p:nvGrpSpPr>
        <p:grpSpPr>
          <a:xfrm>
            <a:off x="814073" y="6510661"/>
            <a:ext cx="8138427" cy="947909"/>
            <a:chOff x="0" y="0"/>
            <a:chExt cx="10851236" cy="1263879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029500" y="6641449"/>
            <a:ext cx="686333" cy="686333"/>
            <a:chOff x="0" y="0"/>
            <a:chExt cx="915111" cy="915111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207951" y="6819890"/>
            <a:ext cx="329441" cy="329441"/>
            <a:chOff x="0" y="0"/>
            <a:chExt cx="439255" cy="439255"/>
          </a:xfrm>
        </p:grpSpPr>
        <p:sp>
          <p:nvSpPr>
            <p:cNvPr id="67" name="Freeform 67" descr="/home/claude/work/icons/layers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921745" y="6520196"/>
            <a:ext cx="6815318" cy="928840"/>
            <a:chOff x="0" y="0"/>
            <a:chExt cx="9087091" cy="1238453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Zabudujte CSL do kurikulí prostredníctvom modulárnych alebo kreditmi ohodnotených štruktúr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9345235" y="6510661"/>
            <a:ext cx="8138427" cy="947909"/>
            <a:chOff x="0" y="0"/>
            <a:chExt cx="10851236" cy="1263879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9560662" y="6641449"/>
            <a:ext cx="686333" cy="686333"/>
            <a:chOff x="0" y="0"/>
            <a:chExt cx="915111" cy="915111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9739112" y="6819890"/>
            <a:ext cx="329441" cy="329441"/>
            <a:chOff x="0" y="0"/>
            <a:chExt cx="439255" cy="439255"/>
          </a:xfrm>
        </p:grpSpPr>
        <p:sp>
          <p:nvSpPr>
            <p:cNvPr id="76" name="Freeform 76" descr="/home/claude/work/icons/ey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0452897" y="6520196"/>
            <a:ext cx="6815318" cy="928840"/>
            <a:chOff x="0" y="0"/>
            <a:chExt cx="9087091" cy="1238453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Podporujte reflexívnu prax ako centrálnu zložku vzdelávania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814073" y="7659129"/>
            <a:ext cx="8138427" cy="947909"/>
            <a:chOff x="0" y="0"/>
            <a:chExt cx="10851236" cy="1263879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1029500" y="7789916"/>
            <a:ext cx="686333" cy="686333"/>
            <a:chOff x="0" y="0"/>
            <a:chExt cx="915111" cy="915111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1207951" y="7968367"/>
            <a:ext cx="329441" cy="329441"/>
            <a:chOff x="0" y="0"/>
            <a:chExt cx="439255" cy="439255"/>
          </a:xfrm>
        </p:grpSpPr>
        <p:sp>
          <p:nvSpPr>
            <p:cNvPr id="85" name="Freeform 85" descr="/home/claude/work/icons/briefcas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1921745" y="7668663"/>
            <a:ext cx="6815318" cy="928840"/>
            <a:chOff x="0" y="0"/>
            <a:chExt cx="9087091" cy="1238453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Rozvíjajte strategické partnerstvá s podnikmi, MVO a verejnými inštitúciami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9345235" y="7659129"/>
            <a:ext cx="8138427" cy="947909"/>
            <a:chOff x="0" y="0"/>
            <a:chExt cx="10851236" cy="1263879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9560662" y="7789916"/>
            <a:ext cx="686333" cy="686333"/>
            <a:chOff x="0" y="0"/>
            <a:chExt cx="915111" cy="915111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9739112" y="7968367"/>
            <a:ext cx="329441" cy="329441"/>
            <a:chOff x="0" y="0"/>
            <a:chExt cx="439255" cy="439255"/>
          </a:xfrm>
        </p:grpSpPr>
        <p:sp>
          <p:nvSpPr>
            <p:cNvPr id="94" name="Freeform 94" descr="/home/claude/work/icons/boo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10452897" y="7668663"/>
            <a:ext cx="6815318" cy="928840"/>
            <a:chOff x="0" y="0"/>
            <a:chExt cx="9087091" cy="1238453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Podporujte rozvoj fakulty v zážitkových a reflexívnych pedagogikách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814073" y="8807596"/>
            <a:ext cx="8138427" cy="947909"/>
            <a:chOff x="0" y="0"/>
            <a:chExt cx="10851236" cy="1263879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1029500" y="8938384"/>
            <a:ext cx="686333" cy="686333"/>
            <a:chOff x="0" y="0"/>
            <a:chExt cx="915111" cy="915111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1207951" y="9116835"/>
            <a:ext cx="329441" cy="329441"/>
            <a:chOff x="0" y="0"/>
            <a:chExt cx="439255" cy="439255"/>
          </a:xfrm>
        </p:grpSpPr>
        <p:sp>
          <p:nvSpPr>
            <p:cNvPr id="103" name="Freeform 103" descr="/home/claude/work/icons/monitor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4" name="Group 104"/>
          <p:cNvGrpSpPr/>
          <p:nvPr/>
        </p:nvGrpSpPr>
        <p:grpSpPr>
          <a:xfrm>
            <a:off x="1921745" y="8817131"/>
            <a:ext cx="6815318" cy="928840"/>
            <a:chOff x="0" y="0"/>
            <a:chExt cx="9087091" cy="1238453"/>
          </a:xfrm>
        </p:grpSpPr>
        <p:sp>
          <p:nvSpPr>
            <p:cNvPr id="105" name="Freeform 105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06" name="TextBox 106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Používajte technológiu a mikrokredenciály na dokumentáciu kompetencií</a:t>
              </a:r>
            </a:p>
          </p:txBody>
        </p:sp>
      </p:grpSp>
      <p:grpSp>
        <p:nvGrpSpPr>
          <p:cNvPr id="107" name="Group 107"/>
          <p:cNvGrpSpPr/>
          <p:nvPr/>
        </p:nvGrpSpPr>
        <p:grpSpPr>
          <a:xfrm>
            <a:off x="9345235" y="8807596"/>
            <a:ext cx="8138427" cy="947909"/>
            <a:chOff x="0" y="0"/>
            <a:chExt cx="10851236" cy="1263879"/>
          </a:xfrm>
        </p:grpSpPr>
        <p:sp>
          <p:nvSpPr>
            <p:cNvPr id="108" name="Freeform 108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9" name="Group 109"/>
          <p:cNvGrpSpPr/>
          <p:nvPr/>
        </p:nvGrpSpPr>
        <p:grpSpPr>
          <a:xfrm>
            <a:off x="9560662" y="8938384"/>
            <a:ext cx="686333" cy="686333"/>
            <a:chOff x="0" y="0"/>
            <a:chExt cx="915111" cy="915111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11" name="Group 111"/>
          <p:cNvGrpSpPr/>
          <p:nvPr/>
        </p:nvGrpSpPr>
        <p:grpSpPr>
          <a:xfrm>
            <a:off x="9739112" y="9116835"/>
            <a:ext cx="329441" cy="329441"/>
            <a:chOff x="0" y="0"/>
            <a:chExt cx="439255" cy="439255"/>
          </a:xfrm>
        </p:grpSpPr>
        <p:sp>
          <p:nvSpPr>
            <p:cNvPr id="112" name="Freeform 112" descr="/home/claude/work/icons/cycl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13" name="Group 113"/>
          <p:cNvGrpSpPr/>
          <p:nvPr/>
        </p:nvGrpSpPr>
        <p:grpSpPr>
          <a:xfrm>
            <a:off x="10452897" y="8817131"/>
            <a:ext cx="6815318" cy="928840"/>
            <a:chOff x="0" y="0"/>
            <a:chExt cx="9087091" cy="1238453"/>
          </a:xfrm>
        </p:grpSpPr>
        <p:sp>
          <p:nvSpPr>
            <p:cNvPr id="114" name="Freeform 114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15" name="TextBox 115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Zabezpečte kontinuálne hodnotenie a spätnú väzbu</a:t>
              </a:r>
            </a:p>
          </p:txBody>
        </p:sp>
      </p:grpSp>
      <p:pic>
        <p:nvPicPr>
          <p:cNvPr id="116" name="ElevenLabs_2026-08-29T10_34_00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9B426A11-C6B8-0E18-069F-323C44F6D1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90742" y="4470304"/>
            <a:ext cx="487363" cy="487363"/>
          </a:xfrm>
          <a:prstGeom prst="rect">
            <a:avLst/>
          </a:prstGeom>
        </p:spPr>
      </p:pic>
      <p:pic>
        <p:nvPicPr>
          <p:cNvPr id="117" name="ElevenLabs_2026-08-29T10_34_24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EE4D800D-754C-7E37-7802-C163BCFF015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98614" y="898806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13" fill="hold"/>
                                        <p:tgtEl>
                                          <p:spTgt spid="1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9440" fill="hold"/>
                                        <p:tgtEl>
                                          <p:spTgt spid="1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6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INŠTITUCIONÁLNA MAPA CESTY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Fáza 1 — Strategické plánovanie a angažovanosť zainteresovaných strán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search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Vykonajte inštitucionálne hodnotenia potrieb.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targe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Zosúlaďte ciele CSL so strategickými cieľmi.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shiel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Zabezpečte záväzok na úrovni vedenia a politík.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awar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Zabudujte CSL do myslenia o zabezpečení kvality a akreditácii.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us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Budujte povedomie medzi fakultou, zamestnávateľmi a študentmi.</a:t>
              </a:r>
            </a:p>
          </p:txBody>
        </p:sp>
      </p:grpSp>
      <p:pic>
        <p:nvPicPr>
          <p:cNvPr id="51" name="ElevenLabs_2026-08-29T10_34_44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76621BE0-9DAF-3579-4AC5-898CE40622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67716" y="95631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88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9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INŠTITUCIONÁLNA MAPA CESTY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Fázy 2–4 — Integrácia, rozšírenie a hodnotenie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3010348"/>
            <a:ext cx="5294700" cy="6264726"/>
            <a:chOff x="0" y="0"/>
            <a:chExt cx="7059600" cy="83529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059549" cy="8352917"/>
            </a:xfrm>
            <a:custGeom>
              <a:avLst/>
              <a:gdLst/>
              <a:ahLst/>
              <a:cxnLst/>
              <a:rect l="l" t="t" r="r" b="b"/>
              <a:pathLst>
                <a:path w="7059549" h="8352917">
                  <a:moveTo>
                    <a:pt x="0" y="183642"/>
                  </a:moveTo>
                  <a:cubicBezTo>
                    <a:pt x="0" y="82296"/>
                    <a:pt x="82296" y="0"/>
                    <a:pt x="183642" y="0"/>
                  </a:cubicBezTo>
                  <a:lnTo>
                    <a:pt x="6875907" y="0"/>
                  </a:lnTo>
                  <a:cubicBezTo>
                    <a:pt x="6977380" y="0"/>
                    <a:pt x="7059549" y="82296"/>
                    <a:pt x="7059549" y="183642"/>
                  </a:cubicBezTo>
                  <a:lnTo>
                    <a:pt x="7059549" y="8169275"/>
                  </a:lnTo>
                  <a:cubicBezTo>
                    <a:pt x="7059549" y="8270748"/>
                    <a:pt x="6977252" y="8352917"/>
                    <a:pt x="6875907" y="8352917"/>
                  </a:cubicBezTo>
                  <a:lnTo>
                    <a:pt x="183642" y="8352917"/>
                  </a:lnTo>
                  <a:cubicBezTo>
                    <a:pt x="82296" y="8352917"/>
                    <a:pt x="0" y="8270748"/>
                    <a:pt x="0" y="8169275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8137" y="3363049"/>
            <a:ext cx="4726572" cy="754971"/>
            <a:chOff x="0" y="0"/>
            <a:chExt cx="6302096" cy="10066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02121" cy="1006602"/>
            </a:xfrm>
            <a:custGeom>
              <a:avLst/>
              <a:gdLst/>
              <a:ahLst/>
              <a:cxnLst/>
              <a:rect l="l" t="t" r="r" b="b"/>
              <a:pathLst>
                <a:path w="6302121" h="100660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5844540" y="0"/>
                  </a:lnTo>
                  <a:cubicBezTo>
                    <a:pt x="6097270" y="0"/>
                    <a:pt x="6302121" y="204851"/>
                    <a:pt x="6302121" y="457581"/>
                  </a:cubicBezTo>
                  <a:lnTo>
                    <a:pt x="6302121" y="549021"/>
                  </a:lnTo>
                  <a:cubicBezTo>
                    <a:pt x="6302121" y="801751"/>
                    <a:pt x="6097270" y="1006602"/>
                    <a:pt x="5844540" y="1006602"/>
                  </a:cubicBezTo>
                  <a:lnTo>
                    <a:pt x="457581" y="1006602"/>
                  </a:lnTo>
                  <a:cubicBezTo>
                    <a:pt x="204851" y="1006602"/>
                    <a:pt x="0" y="801751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98137" y="3363049"/>
            <a:ext cx="4726572" cy="754971"/>
            <a:chOff x="0" y="0"/>
            <a:chExt cx="6302096" cy="10066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02092" cy="1006626"/>
            </a:xfrm>
            <a:custGeom>
              <a:avLst/>
              <a:gdLst/>
              <a:ahLst/>
              <a:cxnLst/>
              <a:rect l="l" t="t" r="r" b="b"/>
              <a:pathLst>
                <a:path w="6302092" h="1006626">
                  <a:moveTo>
                    <a:pt x="0" y="0"/>
                  </a:moveTo>
                  <a:lnTo>
                    <a:pt x="6302092" y="0"/>
                  </a:lnTo>
                  <a:lnTo>
                    <a:pt x="6302092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9">
                <a:alphaModFix amt="0"/>
              </a:blip>
              <a:stretch>
                <a:fillRect t="-71988" b="-71988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6302096" cy="10447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5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Fáza 2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98137" y="4295346"/>
            <a:ext cx="4726572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1"/>
              </a:lnSpc>
            </a:pPr>
            <a:r>
              <a:rPr lang="en-US" sz="185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Pilotné</a:t>
            </a:r>
            <a:r>
              <a:rPr lang="en-US" sz="185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5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projekty</a:t>
            </a:r>
            <a:r>
              <a:rPr lang="en-US" sz="185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185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profesionálny</a:t>
            </a:r>
            <a:r>
              <a:rPr lang="en-US" sz="185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5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rozvoj</a:t>
            </a:r>
            <a:endParaRPr lang="en-US" sz="1850" b="1" dirty="0" err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25588" y="5608911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BFE2EE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US" sz="1576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Zaveďte pilotné CSL projekty vo vybraných kurzoch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25588" y="6295244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BFE2EE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US" sz="1576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Zabezpečte profesionálny rozvoj pre pedagógov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25588" y="6981577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BFE2EE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en-US" sz="1576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Vytvorte príležitosti vzájomného vzdelávania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25588" y="7667911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BFE2EE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lang="en-US" sz="1576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Dokumentujte získané poznatky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25588" y="8354254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BFE2EE"/>
                </a:solidFill>
                <a:latin typeface="Calibri"/>
                <a:ea typeface="Calibri"/>
                <a:cs typeface="Calibri"/>
                <a:sym typeface="Calibri"/>
              </a:rPr>
              <a:t>5. </a:t>
            </a:r>
            <a:r>
              <a:rPr lang="en-US" sz="1576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Interné šírenie osvedčených postupov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6501508" y="3010348"/>
            <a:ext cx="5294700" cy="6264726"/>
            <a:chOff x="0" y="0"/>
            <a:chExt cx="7059600" cy="8352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059549" cy="8352917"/>
            </a:xfrm>
            <a:custGeom>
              <a:avLst/>
              <a:gdLst/>
              <a:ahLst/>
              <a:cxnLst/>
              <a:rect l="l" t="t" r="r" b="b"/>
              <a:pathLst>
                <a:path w="7059549" h="8352917">
                  <a:moveTo>
                    <a:pt x="0" y="183642"/>
                  </a:moveTo>
                  <a:cubicBezTo>
                    <a:pt x="0" y="82296"/>
                    <a:pt x="82296" y="0"/>
                    <a:pt x="183642" y="0"/>
                  </a:cubicBezTo>
                  <a:lnTo>
                    <a:pt x="6875907" y="0"/>
                  </a:lnTo>
                  <a:cubicBezTo>
                    <a:pt x="6977380" y="0"/>
                    <a:pt x="7059549" y="82296"/>
                    <a:pt x="7059549" y="183642"/>
                  </a:cubicBezTo>
                  <a:lnTo>
                    <a:pt x="7059549" y="8169275"/>
                  </a:lnTo>
                  <a:cubicBezTo>
                    <a:pt x="7059549" y="8270748"/>
                    <a:pt x="6977252" y="8352917"/>
                    <a:pt x="6875907" y="8352917"/>
                  </a:cubicBezTo>
                  <a:lnTo>
                    <a:pt x="183642" y="8352917"/>
                  </a:lnTo>
                  <a:cubicBezTo>
                    <a:pt x="82296" y="8352917"/>
                    <a:pt x="0" y="8270748"/>
                    <a:pt x="0" y="8169275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785581" y="3363049"/>
            <a:ext cx="4726572" cy="754971"/>
            <a:chOff x="0" y="0"/>
            <a:chExt cx="6302096" cy="100662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02121" cy="1006602"/>
            </a:xfrm>
            <a:custGeom>
              <a:avLst/>
              <a:gdLst/>
              <a:ahLst/>
              <a:cxnLst/>
              <a:rect l="l" t="t" r="r" b="b"/>
              <a:pathLst>
                <a:path w="6302121" h="100660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5844540" y="0"/>
                  </a:lnTo>
                  <a:cubicBezTo>
                    <a:pt x="6097270" y="0"/>
                    <a:pt x="6302121" y="204851"/>
                    <a:pt x="6302121" y="457581"/>
                  </a:cubicBezTo>
                  <a:lnTo>
                    <a:pt x="6302121" y="549021"/>
                  </a:lnTo>
                  <a:cubicBezTo>
                    <a:pt x="6302121" y="801751"/>
                    <a:pt x="6097270" y="1006602"/>
                    <a:pt x="5844540" y="1006602"/>
                  </a:cubicBezTo>
                  <a:lnTo>
                    <a:pt x="457581" y="1006602"/>
                  </a:lnTo>
                  <a:cubicBezTo>
                    <a:pt x="204851" y="1006602"/>
                    <a:pt x="0" y="801751"/>
                    <a:pt x="0" y="54902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85581" y="3363049"/>
            <a:ext cx="4726572" cy="754971"/>
            <a:chOff x="0" y="0"/>
            <a:chExt cx="6302096" cy="100662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302092" cy="1006626"/>
            </a:xfrm>
            <a:custGeom>
              <a:avLst/>
              <a:gdLst/>
              <a:ahLst/>
              <a:cxnLst/>
              <a:rect l="l" t="t" r="r" b="b"/>
              <a:pathLst>
                <a:path w="6302092" h="1006626">
                  <a:moveTo>
                    <a:pt x="0" y="0"/>
                  </a:moveTo>
                  <a:lnTo>
                    <a:pt x="6302092" y="0"/>
                  </a:lnTo>
                  <a:lnTo>
                    <a:pt x="6302092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9">
                <a:alphaModFix amt="0"/>
              </a:blip>
              <a:stretch>
                <a:fillRect t="-71988" b="-71988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6302096" cy="10447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51"/>
                </a:lnSpc>
              </a:pPr>
              <a:r>
                <a:rPr lang="en-US" sz="1876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Fáza 3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785581" y="4295346"/>
            <a:ext cx="4726572" cy="1195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1"/>
              </a:lnSpc>
            </a:pPr>
            <a:r>
              <a:rPr lang="en-US" sz="18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Škálovanie a formalizácia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813032" y="5608911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US" sz="15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Zabudujte CSL do študijných programov a oddelení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813032" y="6295244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US" sz="15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Formalizujte externé partnerstvá prostredníctvom dohôd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813032" y="6981577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en-US" sz="15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Vytvorte udržateľné zdroje financovania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813032" y="7667911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lang="en-US" sz="15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Poskytujte stimuly pre CSL iniciatívy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813032" y="8354254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5. </a:t>
            </a:r>
            <a:r>
              <a:rPr lang="en-US" sz="15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Rozširujte príležitosti pre študentov naprieč disciplínami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2188952" y="3010348"/>
            <a:ext cx="5294700" cy="6264726"/>
            <a:chOff x="0" y="0"/>
            <a:chExt cx="7059600" cy="835296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059549" cy="8352917"/>
            </a:xfrm>
            <a:custGeom>
              <a:avLst/>
              <a:gdLst/>
              <a:ahLst/>
              <a:cxnLst/>
              <a:rect l="l" t="t" r="r" b="b"/>
              <a:pathLst>
                <a:path w="7059549" h="8352917">
                  <a:moveTo>
                    <a:pt x="0" y="183642"/>
                  </a:moveTo>
                  <a:cubicBezTo>
                    <a:pt x="0" y="82296"/>
                    <a:pt x="82296" y="0"/>
                    <a:pt x="183642" y="0"/>
                  </a:cubicBezTo>
                  <a:lnTo>
                    <a:pt x="6875907" y="0"/>
                  </a:lnTo>
                  <a:cubicBezTo>
                    <a:pt x="6977380" y="0"/>
                    <a:pt x="7059549" y="82296"/>
                    <a:pt x="7059549" y="183642"/>
                  </a:cubicBezTo>
                  <a:lnTo>
                    <a:pt x="7059549" y="8169275"/>
                  </a:lnTo>
                  <a:cubicBezTo>
                    <a:pt x="7059549" y="8270748"/>
                    <a:pt x="6977252" y="8352917"/>
                    <a:pt x="6875907" y="8352917"/>
                  </a:cubicBezTo>
                  <a:lnTo>
                    <a:pt x="183642" y="8352917"/>
                  </a:lnTo>
                  <a:cubicBezTo>
                    <a:pt x="82296" y="8352917"/>
                    <a:pt x="0" y="8270748"/>
                    <a:pt x="0" y="8169275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473016" y="3363049"/>
            <a:ext cx="4726572" cy="754971"/>
            <a:chOff x="0" y="0"/>
            <a:chExt cx="6302096" cy="100662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02121" cy="1006602"/>
            </a:xfrm>
            <a:custGeom>
              <a:avLst/>
              <a:gdLst/>
              <a:ahLst/>
              <a:cxnLst/>
              <a:rect l="l" t="t" r="r" b="b"/>
              <a:pathLst>
                <a:path w="6302121" h="100660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5844540" y="0"/>
                  </a:lnTo>
                  <a:cubicBezTo>
                    <a:pt x="6097270" y="0"/>
                    <a:pt x="6302121" y="204851"/>
                    <a:pt x="6302121" y="457581"/>
                  </a:cubicBezTo>
                  <a:lnTo>
                    <a:pt x="6302121" y="549021"/>
                  </a:lnTo>
                  <a:cubicBezTo>
                    <a:pt x="6302121" y="801751"/>
                    <a:pt x="6097270" y="1006602"/>
                    <a:pt x="5844540" y="1006602"/>
                  </a:cubicBezTo>
                  <a:lnTo>
                    <a:pt x="457581" y="1006602"/>
                  </a:lnTo>
                  <a:cubicBezTo>
                    <a:pt x="204851" y="1006602"/>
                    <a:pt x="0" y="801751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473016" y="3363049"/>
            <a:ext cx="4726572" cy="754971"/>
            <a:chOff x="0" y="0"/>
            <a:chExt cx="6302096" cy="10066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302092" cy="1006626"/>
            </a:xfrm>
            <a:custGeom>
              <a:avLst/>
              <a:gdLst/>
              <a:ahLst/>
              <a:cxnLst/>
              <a:rect l="l" t="t" r="r" b="b"/>
              <a:pathLst>
                <a:path w="6302092" h="1006626">
                  <a:moveTo>
                    <a:pt x="0" y="0"/>
                  </a:moveTo>
                  <a:lnTo>
                    <a:pt x="6302092" y="0"/>
                  </a:lnTo>
                  <a:lnTo>
                    <a:pt x="6302092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9">
                <a:alphaModFix amt="0"/>
              </a:blip>
              <a:stretch>
                <a:fillRect t="-71988" b="-71988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6302096" cy="10447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5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Fáza 4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2473016" y="4295346"/>
            <a:ext cx="4726572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1"/>
              </a:lnSpc>
            </a:pPr>
            <a:r>
              <a:rPr lang="en-US" sz="185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Monitorovanie</a:t>
            </a:r>
            <a:r>
              <a:rPr lang="en-US" sz="185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185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učenie</a:t>
            </a:r>
            <a:r>
              <a:rPr lang="en-US" sz="185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5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sa</a:t>
            </a:r>
            <a:r>
              <a:rPr lang="en-US" sz="185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5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politík</a:t>
            </a:r>
            <a:endParaRPr lang="en-US" sz="1876" b="1" dirty="0" err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2500467" y="5608911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BFE2EE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US" sz="1576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Monitorujte a vyhodnocujte výsledky CSL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500467" y="6295244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BFE2EE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US" sz="1576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Využívajte spätnú väzbu od študentov, fakulty a partnerov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500467" y="6981577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BFE2EE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en-US" sz="1576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Prispôsobte kurikulum a inštitucionálne politiky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2500467" y="7667911"/>
            <a:ext cx="4671660" cy="705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76" b="1">
                <a:solidFill>
                  <a:srgbClr val="BFE2EE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lang="en-US" sz="1576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Zdieľajte výsledky s národnými a európskymi sieťami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2500467" y="8354254"/>
            <a:ext cx="4671660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01"/>
              </a:lnSpc>
            </a:pPr>
            <a:r>
              <a:rPr lang="en-US" sz="1550" b="1" dirty="0">
                <a:solidFill>
                  <a:srgbClr val="BFE2EE"/>
                </a:solidFill>
                <a:latin typeface="Calibri"/>
                <a:ea typeface="Calibri"/>
                <a:cs typeface="Calibri"/>
                <a:sym typeface="Calibri"/>
              </a:rPr>
              <a:t>5. </a:t>
            </a:r>
            <a:r>
              <a:rPr lang="en-US" sz="1550" dirty="0" err="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Prispievajte</a:t>
            </a:r>
            <a:r>
              <a:rPr lang="en-US" sz="1550" dirty="0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 k </a:t>
            </a:r>
            <a:r>
              <a:rPr lang="en-US" sz="1550" dirty="0" err="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učeniu</a:t>
            </a:r>
            <a:r>
              <a:rPr lang="en-US" sz="1550" dirty="0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550" dirty="0" err="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sa</a:t>
            </a:r>
            <a:r>
              <a:rPr lang="en-US" sz="1550" dirty="0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550" dirty="0" err="1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politík</a:t>
            </a:r>
            <a:endParaRPr lang="en-US" sz="1550" dirty="0" err="1">
              <a:solidFill>
                <a:srgbClr val="EAF6F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5" name="ElevenLabs_2026-08-29T10_35_04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70F9CF4A-2053-9662-5B64-63C048C579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047783" y="9483249"/>
            <a:ext cx="487363" cy="487363"/>
          </a:xfrm>
          <a:prstGeom prst="rect">
            <a:avLst/>
          </a:prstGeom>
        </p:spPr>
      </p:pic>
      <p:pic>
        <p:nvPicPr>
          <p:cNvPr id="46" name="ElevenLabs_2026-08-29T10_35_23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D3848F87-96CC-81D3-5019-A841EF9D4F3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884592" y="9483249"/>
            <a:ext cx="487363" cy="487363"/>
          </a:xfrm>
          <a:prstGeom prst="rect">
            <a:avLst/>
          </a:prstGeom>
        </p:spPr>
      </p:pic>
      <p:pic>
        <p:nvPicPr>
          <p:cNvPr id="47" name="ElevenLabs_2026-08-29T10_35_45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E5C6C42B-457E-B80E-E08A-28D2B4DE7B3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348920" y="945495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47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595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5025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439255"/>
            <a:ext cx="16472068" cy="411804"/>
            <a:chOff x="0" y="0"/>
            <a:chExt cx="21962758" cy="5490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62759" cy="549069"/>
            </a:xfrm>
            <a:custGeom>
              <a:avLst/>
              <a:gdLst/>
              <a:ahLst/>
              <a:cxnLst/>
              <a:rect l="l" t="t" r="r" b="b"/>
              <a:pathLst>
                <a:path w="21962759" h="549069">
                  <a:moveTo>
                    <a:pt x="0" y="0"/>
                  </a:moveTo>
                  <a:lnTo>
                    <a:pt x="21962759" y="0"/>
                  </a:lnTo>
                  <a:lnTo>
                    <a:pt x="21962759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729401" b="-72940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962758" cy="5871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1"/>
                </a:lnSpc>
              </a:pPr>
              <a:r>
                <a:rPr lang="en-US" sz="172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POLITIKA A INOVÁCIE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72350"/>
            <a:ext cx="16650519" cy="743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Úloha tvorcov politík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1843573"/>
            <a:ext cx="8138427" cy="947909"/>
            <a:chOff x="0" y="0"/>
            <a:chExt cx="10851236" cy="12638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9500" y="1974361"/>
            <a:ext cx="686333" cy="686333"/>
            <a:chOff x="0" y="0"/>
            <a:chExt cx="915111" cy="9151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07951" y="2152812"/>
            <a:ext cx="329441" cy="329441"/>
            <a:chOff x="0" y="0"/>
            <a:chExt cx="439255" cy="439255"/>
          </a:xfrm>
        </p:grpSpPr>
        <p:sp>
          <p:nvSpPr>
            <p:cNvPr id="11" name="Freeform 11" descr="/home/claude/work/icons/flag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921745" y="1853108"/>
            <a:ext cx="6815318" cy="928840"/>
            <a:chOff x="0" y="0"/>
            <a:chExt cx="9087091" cy="123845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Zahrňte CSL do národných stratégií pre kariérne poradenstvo a zamestnateľnosť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45235" y="1843573"/>
            <a:ext cx="8138427" cy="947909"/>
            <a:chOff x="0" y="0"/>
            <a:chExt cx="10851236" cy="126387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560662" y="1974361"/>
            <a:ext cx="686333" cy="686333"/>
            <a:chOff x="0" y="0"/>
            <a:chExt cx="915111" cy="91511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39112" y="2152812"/>
            <a:ext cx="329441" cy="329441"/>
            <a:chOff x="0" y="0"/>
            <a:chExt cx="439255" cy="439255"/>
          </a:xfrm>
        </p:grpSpPr>
        <p:sp>
          <p:nvSpPr>
            <p:cNvPr id="20" name="Freeform 20" descr="/home/claude/work/icons/cycl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452897" y="1853108"/>
            <a:ext cx="6815318" cy="928840"/>
            <a:chOff x="0" y="0"/>
            <a:chExt cx="9087091" cy="123845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Prepojte CSL s politikami celoživotného vzdelávania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2992041"/>
            <a:ext cx="8138427" cy="947909"/>
            <a:chOff x="0" y="0"/>
            <a:chExt cx="10851236" cy="126387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29500" y="3122828"/>
            <a:ext cx="686333" cy="686333"/>
            <a:chOff x="0" y="0"/>
            <a:chExt cx="915111" cy="91511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07951" y="3301279"/>
            <a:ext cx="329441" cy="329441"/>
            <a:chOff x="0" y="0"/>
            <a:chExt cx="439255" cy="439255"/>
          </a:xfrm>
        </p:grpSpPr>
        <p:sp>
          <p:nvSpPr>
            <p:cNvPr id="29" name="Freeform 29" descr="/home/claude/work/icons/glob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921745" y="3001575"/>
            <a:ext cx="6815318" cy="928840"/>
            <a:chOff x="0" y="0"/>
            <a:chExt cx="9087091" cy="123845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Zosúlaďte implementáciu s prioritami EHEA a Agendy EÚ pre zručnosti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345235" y="2992041"/>
            <a:ext cx="8138427" cy="947909"/>
            <a:chOff x="0" y="0"/>
            <a:chExt cx="10851236" cy="126387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560662" y="3122828"/>
            <a:ext cx="686333" cy="686333"/>
            <a:chOff x="0" y="0"/>
            <a:chExt cx="915111" cy="91511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739112" y="3301279"/>
            <a:ext cx="329441" cy="329441"/>
            <a:chOff x="0" y="0"/>
            <a:chExt cx="439255" cy="439255"/>
          </a:xfrm>
        </p:grpSpPr>
        <p:sp>
          <p:nvSpPr>
            <p:cNvPr id="38" name="Freeform 38" descr="/home/claude/work/icons/briefcase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452897" y="3001575"/>
            <a:ext cx="6815318" cy="928840"/>
            <a:chOff x="0" y="0"/>
            <a:chExt cx="9087091" cy="123845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Podporujte schémy financovania a programy odbornej prípravy učiteľov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4140517"/>
            <a:ext cx="8138427" cy="947909"/>
            <a:chOff x="0" y="0"/>
            <a:chExt cx="10851236" cy="126387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29500" y="4271296"/>
            <a:ext cx="686333" cy="686333"/>
            <a:chOff x="0" y="0"/>
            <a:chExt cx="915111" cy="91511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207951" y="4449747"/>
            <a:ext cx="329441" cy="329441"/>
            <a:chOff x="0" y="0"/>
            <a:chExt cx="439255" cy="439255"/>
          </a:xfrm>
        </p:grpSpPr>
        <p:sp>
          <p:nvSpPr>
            <p:cNvPr id="47" name="Freeform 47" descr="/home/claude/work/icons/award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921745" y="4150042"/>
            <a:ext cx="6815318" cy="928840"/>
            <a:chOff x="0" y="0"/>
            <a:chExt cx="9087091" cy="1238453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Propagujte rámce uznávania výsledkov CSL</a:t>
              </a:r>
            </a:p>
          </p:txBody>
        </p:sp>
      </p:grpSp>
      <p:sp>
        <p:nvSpPr>
          <p:cNvPr id="51" name="AutoShape 51"/>
          <p:cNvSpPr/>
          <p:nvPr/>
        </p:nvSpPr>
        <p:spPr>
          <a:xfrm rot="5880">
            <a:off x="809292" y="5412534"/>
            <a:ext cx="16679142" cy="0"/>
          </a:xfrm>
          <a:prstGeom prst="line">
            <a:avLst/>
          </a:prstGeom>
          <a:ln w="19050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k-SK"/>
          </a:p>
        </p:txBody>
      </p:sp>
      <p:sp>
        <p:nvSpPr>
          <p:cNvPr id="52" name="TextBox 52"/>
          <p:cNvSpPr txBox="1"/>
          <p:nvPr/>
        </p:nvSpPr>
        <p:spPr>
          <a:xfrm>
            <a:off x="823608" y="5639438"/>
            <a:ext cx="16650519" cy="743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Budúce príležitosti pre výskum a inovácie</a:t>
            </a:r>
          </a:p>
        </p:txBody>
      </p:sp>
      <p:grpSp>
        <p:nvGrpSpPr>
          <p:cNvPr id="53" name="Group 53"/>
          <p:cNvGrpSpPr/>
          <p:nvPr/>
        </p:nvGrpSpPr>
        <p:grpSpPr>
          <a:xfrm>
            <a:off x="814073" y="6510661"/>
            <a:ext cx="8138427" cy="947909"/>
            <a:chOff x="0" y="0"/>
            <a:chExt cx="10851236" cy="1263879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029500" y="6641449"/>
            <a:ext cx="686333" cy="686333"/>
            <a:chOff x="0" y="0"/>
            <a:chExt cx="915111" cy="915111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207951" y="6819890"/>
            <a:ext cx="329441" cy="329441"/>
            <a:chOff x="0" y="0"/>
            <a:chExt cx="439255" cy="439255"/>
          </a:xfrm>
        </p:grpSpPr>
        <p:sp>
          <p:nvSpPr>
            <p:cNvPr id="58" name="Freeform 58" descr="/home/claude/work/icons/networ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921745" y="6520196"/>
            <a:ext cx="6815318" cy="928840"/>
            <a:chOff x="0" y="0"/>
            <a:chExt cx="9087091" cy="1238453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Medziuniverzitné výskumné siete o dopade CSL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9345235" y="6510661"/>
            <a:ext cx="8138427" cy="947909"/>
            <a:chOff x="0" y="0"/>
            <a:chExt cx="10851236" cy="1263879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9560662" y="6641449"/>
            <a:ext cx="686333" cy="686333"/>
            <a:chOff x="0" y="0"/>
            <a:chExt cx="915111" cy="915111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9739112" y="6819890"/>
            <a:ext cx="329441" cy="329441"/>
            <a:chOff x="0" y="0"/>
            <a:chExt cx="439255" cy="439255"/>
          </a:xfrm>
        </p:grpSpPr>
        <p:sp>
          <p:nvSpPr>
            <p:cNvPr id="67" name="Freeform 67" descr="/home/claude/work/icons/bar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0452897" y="6520196"/>
            <a:ext cx="6815318" cy="928840"/>
            <a:chOff x="0" y="0"/>
            <a:chExt cx="9087091" cy="1238453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Komparatívne štúdie naprieč disciplínami a kultúrnymi kontextmi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814073" y="7659129"/>
            <a:ext cx="8138427" cy="947909"/>
            <a:chOff x="0" y="0"/>
            <a:chExt cx="10851236" cy="1263879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1029500" y="7789916"/>
            <a:ext cx="686333" cy="686333"/>
            <a:chOff x="0" y="0"/>
            <a:chExt cx="915111" cy="915111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1207951" y="7968367"/>
            <a:ext cx="329441" cy="329441"/>
            <a:chOff x="0" y="0"/>
            <a:chExt cx="439255" cy="439255"/>
          </a:xfrm>
        </p:grpSpPr>
        <p:sp>
          <p:nvSpPr>
            <p:cNvPr id="76" name="Freeform 76" descr="/home/claude/work/icons/cpu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921745" y="7668663"/>
            <a:ext cx="6815318" cy="928840"/>
            <a:chOff x="0" y="0"/>
            <a:chExt cx="9087091" cy="1238453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Digitálne inovácie: e-portfóliá, reflexia podporovaná AI, virtuálne CSL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9345235" y="7659129"/>
            <a:ext cx="8138427" cy="947909"/>
            <a:chOff x="0" y="0"/>
            <a:chExt cx="10851236" cy="1263879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9560662" y="7789916"/>
            <a:ext cx="686333" cy="686333"/>
            <a:chOff x="0" y="0"/>
            <a:chExt cx="915111" cy="915111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9739112" y="7968367"/>
            <a:ext cx="329441" cy="329441"/>
            <a:chOff x="0" y="0"/>
            <a:chExt cx="439255" cy="439255"/>
          </a:xfrm>
        </p:grpSpPr>
        <p:sp>
          <p:nvSpPr>
            <p:cNvPr id="85" name="Freeform 85" descr="/home/claude/work/icons/users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10452897" y="7668663"/>
            <a:ext cx="6815318" cy="928840"/>
            <a:chOff x="0" y="0"/>
            <a:chExt cx="9087091" cy="1238453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Spolutvorba s priemyslom a občianskou spoločnosťou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814073" y="8807596"/>
            <a:ext cx="8138427" cy="947909"/>
            <a:chOff x="0" y="0"/>
            <a:chExt cx="10851236" cy="1263879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10851261" cy="1263904"/>
            </a:xfrm>
            <a:custGeom>
              <a:avLst/>
              <a:gdLst/>
              <a:ahLst/>
              <a:cxnLst/>
              <a:rect l="l" t="t" r="r" b="b"/>
              <a:pathLst>
                <a:path w="10851261" h="1263904">
                  <a:moveTo>
                    <a:pt x="0" y="130810"/>
                  </a:moveTo>
                  <a:cubicBezTo>
                    <a:pt x="0" y="58547"/>
                    <a:pt x="58547" y="0"/>
                    <a:pt x="130810" y="0"/>
                  </a:cubicBezTo>
                  <a:lnTo>
                    <a:pt x="10720451" y="0"/>
                  </a:lnTo>
                  <a:cubicBezTo>
                    <a:pt x="10792714" y="0"/>
                    <a:pt x="10851261" y="58547"/>
                    <a:pt x="10851261" y="130810"/>
                  </a:cubicBezTo>
                  <a:lnTo>
                    <a:pt x="10851261" y="1133094"/>
                  </a:lnTo>
                  <a:cubicBezTo>
                    <a:pt x="10851261" y="1205357"/>
                    <a:pt x="10792714" y="1263904"/>
                    <a:pt x="10720451" y="1263904"/>
                  </a:cubicBezTo>
                  <a:lnTo>
                    <a:pt x="130810" y="1263904"/>
                  </a:lnTo>
                  <a:cubicBezTo>
                    <a:pt x="58547" y="1263904"/>
                    <a:pt x="0" y="1205357"/>
                    <a:pt x="0" y="113309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1029500" y="8938384"/>
            <a:ext cx="686333" cy="686333"/>
            <a:chOff x="0" y="0"/>
            <a:chExt cx="915111" cy="915111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1207951" y="9116835"/>
            <a:ext cx="329441" cy="329441"/>
            <a:chOff x="0" y="0"/>
            <a:chExt cx="439255" cy="439255"/>
          </a:xfrm>
        </p:grpSpPr>
        <p:sp>
          <p:nvSpPr>
            <p:cNvPr id="94" name="Freeform 94" descr="/home/claude/work/icons/award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1921745" y="8817131"/>
            <a:ext cx="6815318" cy="928840"/>
            <a:chOff x="0" y="0"/>
            <a:chExt cx="9087091" cy="1238453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9087091" cy="1238456"/>
            </a:xfrm>
            <a:custGeom>
              <a:avLst/>
              <a:gdLst/>
              <a:ahLst/>
              <a:cxnLst/>
              <a:rect l="l" t="t" r="r" b="b"/>
              <a:pathLst>
                <a:path w="9087091" h="1238456">
                  <a:moveTo>
                    <a:pt x="0" y="0"/>
                  </a:moveTo>
                  <a:lnTo>
                    <a:pt x="9087091" y="0"/>
                  </a:lnTo>
                  <a:lnTo>
                    <a:pt x="9087091" y="1238456"/>
                  </a:lnTo>
                  <a:lnTo>
                    <a:pt x="0" y="123845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92970" b="-929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0" y="-28575"/>
              <a:ext cx="9087091" cy="1267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51"/>
                </a:lnSpc>
              </a:pPr>
              <a:r>
                <a:rPr lang="en-US" sz="16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Mikrokredenciály a digitálne odznaky prepojené s kvalifikačnými rámcami</a:t>
              </a:r>
            </a:p>
          </p:txBody>
        </p:sp>
      </p:grpSp>
      <p:pic>
        <p:nvPicPr>
          <p:cNvPr id="98" name="ElevenLabs_2026-08-29T10_36_15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6EA6B1D2-E889-4E0D-DDDD-1938A27F5A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09230" y="4360064"/>
            <a:ext cx="487363" cy="487363"/>
          </a:xfrm>
          <a:prstGeom prst="rect">
            <a:avLst/>
          </a:prstGeom>
        </p:spPr>
      </p:pic>
      <p:pic>
        <p:nvPicPr>
          <p:cNvPr id="99" name="ElevenLabs_2026-08-29T10_36_33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E1A6A943-F9A7-F05B-DFE2-9DA6F9992CA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61480" y="902715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50" fill="hold"/>
                                        <p:tgtEl>
                                          <p:spTgt spid="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1712" fill="hold"/>
                                        <p:tgtEl>
                                          <p:spTgt spid="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8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DOPAD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Čo absolventi získajú prostredníctvom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tool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Praktické zručnosti a profesionálna pripravenosť.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shiel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Etické povedomie a sociálna zodpovednosť.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win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Odolnosť v rýchlo sa meniacich prostrediach.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lin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Schopnosť spojiť teóriu s praxou.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sta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Sebadôvera na budovanie zmysluplných a adaptabilných kariér.</a:t>
              </a:r>
            </a:p>
          </p:txBody>
        </p:sp>
      </p:grpSp>
      <p:pic>
        <p:nvPicPr>
          <p:cNvPr id="51" name="ElevenLabs_2026-08-29T10_36_53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6B89CA6A-26B5-690F-00C7-5C1B331416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26710" y="965556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15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82" cy="9608706"/>
            <a:chOff x="0" y="0"/>
            <a:chExt cx="14641843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40" cy="732092"/>
            </a:xfrm>
            <a:custGeom>
              <a:avLst/>
              <a:gdLst/>
              <a:ahLst/>
              <a:cxnLst/>
              <a:rect l="l" t="t" r="r" b="b"/>
              <a:pathLst>
                <a:path w="14641840" h="732092">
                  <a:moveTo>
                    <a:pt x="0" y="0"/>
                  </a:moveTo>
                  <a:lnTo>
                    <a:pt x="14641840" y="0"/>
                  </a:lnTo>
                  <a:lnTo>
                    <a:pt x="14641840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39700" b="-33970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641843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n-US" sz="2101" b="1" spc="450">
                  <a:solidFill>
                    <a:srgbClr val="BFE2EE"/>
                  </a:solidFill>
                  <a:latin typeface="Calibri"/>
                  <a:ea typeface="Calibri"/>
                  <a:cs typeface="Calibri"/>
                  <a:sym typeface="Calibri"/>
                </a:rPr>
                <a:t>ZÁVEREČNÁ SPRÁVA SÚBORU NÁSTROJOV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1647207"/>
            </a:xfrm>
            <a:custGeom>
              <a:avLst/>
              <a:gdLst/>
              <a:ahLst/>
              <a:cxnLst/>
              <a:rect l="l" t="t" r="r" b="b"/>
              <a:pathLst>
                <a:path w="16472069" h="1647207">
                  <a:moveTo>
                    <a:pt x="0" y="0"/>
                  </a:moveTo>
                  <a:lnTo>
                    <a:pt x="16472069" y="0"/>
                  </a:lnTo>
                  <a:lnTo>
                    <a:pt x="16472069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14300"/>
              <a:ext cx="16472065" cy="17615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5"/>
                </a:lnSpc>
              </a:pPr>
              <a:r>
                <a:rPr lang="en-US" sz="5404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Spoločný záväzok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2539441"/>
            <a:ext cx="16334804" cy="686333"/>
            <a:chOff x="0" y="0"/>
            <a:chExt cx="21779738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779736" cy="915115"/>
            </a:xfrm>
            <a:custGeom>
              <a:avLst/>
              <a:gdLst/>
              <a:ahLst/>
              <a:cxnLst/>
              <a:rect l="l" t="t" r="r" b="b"/>
              <a:pathLst>
                <a:path w="21779736" h="915115">
                  <a:moveTo>
                    <a:pt x="0" y="0"/>
                  </a:moveTo>
                  <a:lnTo>
                    <a:pt x="21779736" y="0"/>
                  </a:lnTo>
                  <a:lnTo>
                    <a:pt x="21779736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3744" b="-41374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1779738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n-US" sz="2101" i="1">
                  <a:solidFill>
                    <a:srgbClr val="D6EEF6"/>
                  </a:solidFill>
                  <a:latin typeface="Calibri"/>
                  <a:ea typeface="Calibri"/>
                  <a:cs typeface="Calibri"/>
                  <a:sym typeface="Calibri"/>
                </a:rPr>
                <a:t>Udržateľnosť CSL závisí od spolupráce, spoločného záväzku a kontinuálnych inovácií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3421" y="3431677"/>
            <a:ext cx="16403431" cy="1321194"/>
            <a:chOff x="0" y="0"/>
            <a:chExt cx="21871242" cy="17615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871305" cy="1761617"/>
            </a:xfrm>
            <a:custGeom>
              <a:avLst/>
              <a:gdLst/>
              <a:ahLst/>
              <a:cxnLst/>
              <a:rect l="l" t="t" r="r" b="b"/>
              <a:pathLst>
                <a:path w="21871305" h="1761617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615186"/>
                  </a:lnTo>
                  <a:cubicBezTo>
                    <a:pt x="21871305" y="1696085"/>
                    <a:pt x="21805773" y="1761617"/>
                    <a:pt x="21724874" y="1761617"/>
                  </a:cubicBezTo>
                  <a:lnTo>
                    <a:pt x="146431" y="1761617"/>
                  </a:lnTo>
                  <a:cubicBezTo>
                    <a:pt x="65532" y="1761617"/>
                    <a:pt x="0" y="1696085"/>
                    <a:pt x="0" y="1615186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35402" y="3749116"/>
            <a:ext cx="686333" cy="686333"/>
            <a:chOff x="0" y="0"/>
            <a:chExt cx="915111" cy="91511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13853" y="3927558"/>
            <a:ext cx="329441" cy="329441"/>
            <a:chOff x="0" y="0"/>
            <a:chExt cx="439255" cy="439255"/>
          </a:xfrm>
        </p:grpSpPr>
        <p:sp>
          <p:nvSpPr>
            <p:cNvPr id="18" name="Freeform 18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196274" y="3431677"/>
            <a:ext cx="14962127" cy="1321194"/>
            <a:chOff x="0" y="0"/>
            <a:chExt cx="19949503" cy="176159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949506" cy="1761596"/>
            </a:xfrm>
            <a:custGeom>
              <a:avLst/>
              <a:gdLst/>
              <a:ahLst/>
              <a:cxnLst/>
              <a:rect l="l" t="t" r="r" b="b"/>
              <a:pathLst>
                <a:path w="19949506" h="1761596">
                  <a:moveTo>
                    <a:pt x="0" y="0"/>
                  </a:moveTo>
                  <a:lnTo>
                    <a:pt x="19949506" y="0"/>
                  </a:lnTo>
                  <a:lnTo>
                    <a:pt x="19949506" y="1761596"/>
                  </a:lnTo>
                  <a:lnTo>
                    <a:pt x="0" y="176159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0661" b="-17066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9949503" cy="18187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Inštitúcie a komunity.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33421" y="5027409"/>
            <a:ext cx="16403431" cy="1321194"/>
            <a:chOff x="0" y="0"/>
            <a:chExt cx="21871242" cy="176159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871305" cy="1761617"/>
            </a:xfrm>
            <a:custGeom>
              <a:avLst/>
              <a:gdLst/>
              <a:ahLst/>
              <a:cxnLst/>
              <a:rect l="l" t="t" r="r" b="b"/>
              <a:pathLst>
                <a:path w="21871305" h="1761617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615186"/>
                  </a:lnTo>
                  <a:cubicBezTo>
                    <a:pt x="21871305" y="1696085"/>
                    <a:pt x="21805773" y="1761617"/>
                    <a:pt x="21724874" y="1761617"/>
                  </a:cubicBezTo>
                  <a:lnTo>
                    <a:pt x="146431" y="1761617"/>
                  </a:lnTo>
                  <a:cubicBezTo>
                    <a:pt x="65532" y="1761617"/>
                    <a:pt x="0" y="1696085"/>
                    <a:pt x="0" y="1615186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35402" y="5344839"/>
            <a:ext cx="686333" cy="686333"/>
            <a:chOff x="0" y="0"/>
            <a:chExt cx="915111" cy="91511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13853" y="5523290"/>
            <a:ext cx="329441" cy="329441"/>
            <a:chOff x="0" y="0"/>
            <a:chExt cx="439255" cy="439255"/>
          </a:xfrm>
        </p:grpSpPr>
        <p:sp>
          <p:nvSpPr>
            <p:cNvPr id="27" name="Freeform 2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196274" y="5027409"/>
            <a:ext cx="14962127" cy="1321194"/>
            <a:chOff x="0" y="0"/>
            <a:chExt cx="19949503" cy="176159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949506" cy="1761596"/>
            </a:xfrm>
            <a:custGeom>
              <a:avLst/>
              <a:gdLst/>
              <a:ahLst/>
              <a:cxnLst/>
              <a:rect l="l" t="t" r="r" b="b"/>
              <a:pathLst>
                <a:path w="19949506" h="1761596">
                  <a:moveTo>
                    <a:pt x="0" y="0"/>
                  </a:moveTo>
                  <a:lnTo>
                    <a:pt x="19949506" y="0"/>
                  </a:lnTo>
                  <a:lnTo>
                    <a:pt x="19949506" y="1761596"/>
                  </a:lnTo>
                  <a:lnTo>
                    <a:pt x="0" y="176159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0661" b="-17066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9949503" cy="18187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Pedagógovia a tvorcovia politík.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33421" y="6623142"/>
            <a:ext cx="16403431" cy="1321194"/>
            <a:chOff x="0" y="0"/>
            <a:chExt cx="21871242" cy="176159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871305" cy="1761617"/>
            </a:xfrm>
            <a:custGeom>
              <a:avLst/>
              <a:gdLst/>
              <a:ahLst/>
              <a:cxnLst/>
              <a:rect l="l" t="t" r="r" b="b"/>
              <a:pathLst>
                <a:path w="21871305" h="1761617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615186"/>
                  </a:lnTo>
                  <a:cubicBezTo>
                    <a:pt x="21871305" y="1696085"/>
                    <a:pt x="21805773" y="1761617"/>
                    <a:pt x="21724874" y="1761617"/>
                  </a:cubicBezTo>
                  <a:lnTo>
                    <a:pt x="146431" y="1761617"/>
                  </a:lnTo>
                  <a:cubicBezTo>
                    <a:pt x="65532" y="1761617"/>
                    <a:pt x="0" y="1696085"/>
                    <a:pt x="0" y="1615186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235402" y="6940572"/>
            <a:ext cx="686333" cy="686333"/>
            <a:chOff x="0" y="0"/>
            <a:chExt cx="915111" cy="91511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13853" y="7119023"/>
            <a:ext cx="329441" cy="329441"/>
            <a:chOff x="0" y="0"/>
            <a:chExt cx="439255" cy="439255"/>
          </a:xfrm>
        </p:grpSpPr>
        <p:sp>
          <p:nvSpPr>
            <p:cNvPr id="36" name="Freeform 3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2196274" y="6623142"/>
            <a:ext cx="14962127" cy="1321194"/>
            <a:chOff x="0" y="0"/>
            <a:chExt cx="19949503" cy="176159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9949506" cy="1761596"/>
            </a:xfrm>
            <a:custGeom>
              <a:avLst/>
              <a:gdLst/>
              <a:ahLst/>
              <a:cxnLst/>
              <a:rect l="l" t="t" r="r" b="b"/>
              <a:pathLst>
                <a:path w="19949506" h="1761596">
                  <a:moveTo>
                    <a:pt x="0" y="0"/>
                  </a:moveTo>
                  <a:lnTo>
                    <a:pt x="19949506" y="0"/>
                  </a:lnTo>
                  <a:lnTo>
                    <a:pt x="19949506" y="1761596"/>
                  </a:lnTo>
                  <a:lnTo>
                    <a:pt x="0" y="176159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0661" b="-17066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19949503" cy="18187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Študenti a zamestnávatelia.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33421" y="8218875"/>
            <a:ext cx="16403431" cy="1321194"/>
            <a:chOff x="0" y="0"/>
            <a:chExt cx="21871242" cy="1761592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1871305" cy="1761617"/>
            </a:xfrm>
            <a:custGeom>
              <a:avLst/>
              <a:gdLst/>
              <a:ahLst/>
              <a:cxnLst/>
              <a:rect l="l" t="t" r="r" b="b"/>
              <a:pathLst>
                <a:path w="21871305" h="1761617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615186"/>
                  </a:lnTo>
                  <a:cubicBezTo>
                    <a:pt x="21871305" y="1696085"/>
                    <a:pt x="21805773" y="1761617"/>
                    <a:pt x="21724874" y="1761617"/>
                  </a:cubicBezTo>
                  <a:lnTo>
                    <a:pt x="146431" y="1761617"/>
                  </a:lnTo>
                  <a:cubicBezTo>
                    <a:pt x="65532" y="1761617"/>
                    <a:pt x="0" y="1696085"/>
                    <a:pt x="0" y="1615186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235402" y="8536305"/>
            <a:ext cx="686333" cy="686333"/>
            <a:chOff x="0" y="0"/>
            <a:chExt cx="915111" cy="915111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413853" y="8714756"/>
            <a:ext cx="329441" cy="329441"/>
            <a:chOff x="0" y="0"/>
            <a:chExt cx="439255" cy="439255"/>
          </a:xfrm>
        </p:grpSpPr>
        <p:sp>
          <p:nvSpPr>
            <p:cNvPr id="45" name="Freeform 4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2196274" y="8218875"/>
            <a:ext cx="14962127" cy="1321194"/>
            <a:chOff x="0" y="0"/>
            <a:chExt cx="19949503" cy="176159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9949506" cy="1761596"/>
            </a:xfrm>
            <a:custGeom>
              <a:avLst/>
              <a:gdLst/>
              <a:ahLst/>
              <a:cxnLst/>
              <a:rect l="l" t="t" r="r" b="b"/>
              <a:pathLst>
                <a:path w="19949506" h="1761596">
                  <a:moveTo>
                    <a:pt x="0" y="0"/>
                  </a:moveTo>
                  <a:lnTo>
                    <a:pt x="19949506" y="0"/>
                  </a:lnTo>
                  <a:lnTo>
                    <a:pt x="19949506" y="1761596"/>
                  </a:lnTo>
                  <a:lnTo>
                    <a:pt x="0" y="176159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0661" b="-17066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57150"/>
              <a:ext cx="19949503" cy="18187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Teória, prax, reflexia a uznanie.</a:t>
              </a:r>
            </a:p>
          </p:txBody>
        </p:sp>
      </p:grpSp>
      <p:pic>
        <p:nvPicPr>
          <p:cNvPr id="49" name="ElevenLabs_2026-08-29T10_37_19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3A90400E-D019-6497-3B79-A867F120BD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1086" y="946699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55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25" cy="9608706"/>
            <a:chOff x="0" y="0"/>
            <a:chExt cx="18302300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69" cy="2196276"/>
            </a:xfrm>
            <a:custGeom>
              <a:avLst/>
              <a:gdLst/>
              <a:ahLst/>
              <a:cxnLst/>
              <a:rect l="l" t="t" r="r" b="b"/>
              <a:pathLst>
                <a:path w="16472069" h="2196276">
                  <a:moveTo>
                    <a:pt x="0" y="0"/>
                  </a:moveTo>
                  <a:lnTo>
                    <a:pt x="16472069" y="0"/>
                  </a:lnTo>
                  <a:lnTo>
                    <a:pt x="16472069" y="2196276"/>
                  </a:lnTo>
                  <a:lnTo>
                    <a:pt x="0" y="219627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6137" b="-9613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0"/>
              <a:ext cx="16472065" cy="23867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0808"/>
                </a:lnSpc>
              </a:pPr>
              <a:r>
                <a:rPr lang="en-US" sz="9007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ĎAKUJEME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915115"/>
            </a:xfrm>
            <a:custGeom>
              <a:avLst/>
              <a:gdLst/>
              <a:ahLst/>
              <a:cxnLst/>
              <a:rect l="l" t="t" r="r" b="b"/>
              <a:pathLst>
                <a:path w="16472069" h="915115">
                  <a:moveTo>
                    <a:pt x="0" y="0"/>
                  </a:moveTo>
                  <a:lnTo>
                    <a:pt x="16472069" y="0"/>
                  </a:lnTo>
                  <a:lnTo>
                    <a:pt x="16472069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0730" b="-30073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6472065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n-US" sz="2551">
                  <a:solidFill>
                    <a:srgbClr val="D6EEF6"/>
                  </a:solidFill>
                  <a:latin typeface="Calibri"/>
                  <a:ea typeface="Calibri"/>
                  <a:cs typeface="Calibri"/>
                  <a:sym typeface="Calibri"/>
                </a:rPr>
                <a:t>Za preskúmanie kariérneho servisného vzdelávania s ELIX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6520196"/>
            <a:ext cx="823608" cy="823608"/>
            <a:chOff x="0" y="0"/>
            <a:chExt cx="1098144" cy="1098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18171" y="6734327"/>
            <a:ext cx="395326" cy="395326"/>
            <a:chOff x="0" y="0"/>
            <a:chExt cx="527101" cy="527101"/>
          </a:xfrm>
        </p:grpSpPr>
        <p:sp>
          <p:nvSpPr>
            <p:cNvPr id="13" name="Freeform 13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9" b="-9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379" cy="1098138"/>
            </a:xfrm>
            <a:custGeom>
              <a:avLst/>
              <a:gdLst/>
              <a:ahLst/>
              <a:cxnLst/>
              <a:rect l="l" t="t" r="r" b="b"/>
              <a:pathLst>
                <a:path w="10981379" h="1098138">
                  <a:moveTo>
                    <a:pt x="0" y="0"/>
                  </a:moveTo>
                  <a:lnTo>
                    <a:pt x="10981379" y="0"/>
                  </a:lnTo>
                  <a:lnTo>
                    <a:pt x="10981379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0981385" cy="11457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www.elix-project.eu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36470" y="878510"/>
            <a:ext cx="4131745" cy="1638957"/>
            <a:chOff x="0" y="0"/>
            <a:chExt cx="5508993" cy="2185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383558" y="1070686"/>
            <a:ext cx="3637578" cy="1254614"/>
            <a:chOff x="0" y="0"/>
            <a:chExt cx="4850105" cy="1672819"/>
          </a:xfrm>
        </p:grpSpPr>
        <p:sp>
          <p:nvSpPr>
            <p:cNvPr id="20" name="Freeform 20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301196" y="8647833"/>
            <a:ext cx="3321863" cy="936584"/>
            <a:chOff x="0" y="0"/>
            <a:chExt cx="4429150" cy="12487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520823" y="8812559"/>
            <a:ext cx="2882608" cy="607143"/>
            <a:chOff x="0" y="0"/>
            <a:chExt cx="3843477" cy="809523"/>
          </a:xfrm>
        </p:grpSpPr>
        <p:sp>
          <p:nvSpPr>
            <p:cNvPr id="24" name="Freeform 24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pic>
        <p:nvPicPr>
          <p:cNvPr id="25" name="ElevenLabs_2026-09-02T11_13_50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019945EF-8FB5-A824-7713-CB656B1995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594262" y="893232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3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Číslo projektu: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36680"/>
            <a:ext cx="8644887" cy="1094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Európsky kariérny a servisno-vzdelávací systém </a:t>
            </a:r>
            <a:endParaRPr lang="sk-SK" sz="3150">
              <a:sym typeface="Calibri"/>
            </a:endParaRPr>
          </a:p>
          <a:p>
            <a:pPr algn="ctr">
              <a:lnSpc>
                <a:spcPts val="4434"/>
              </a:lnSpc>
            </a:pP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vo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vysokom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školstve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vedený mobilitou pracovnej sily </a:t>
            </a:r>
            <a:endParaRPr lang="en-US" sz="3150"/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1130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Pokyny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súboru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nástrojov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pre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pedagógov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VŠ v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oblasti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kariérneho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r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ozvoj</a:t>
            </a:r>
            <a:r>
              <a:rPr lang="sk-SK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prostredníctvom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praktík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CSL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endParaRPr lang="en-US" sz="213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d4ab4f-a6b3-49f0-b47b-0e86cf58778e" xsi:nil="true"/>
    <lcf76f155ced4ddcb4097134ff3c332f xmlns="e28b12ac-21d8-40bb-8ddf-19e0cb60c24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DED547B827E82449F0185075410805A" ma:contentTypeVersion="12" ma:contentTypeDescription="Umožňuje vytvoriť nový dokument." ma:contentTypeScope="" ma:versionID="752ac81ca61f75abd43769648749e454">
  <xsd:schema xmlns:xsd="http://www.w3.org/2001/XMLSchema" xmlns:xs="http://www.w3.org/2001/XMLSchema" xmlns:p="http://schemas.microsoft.com/office/2006/metadata/properties" xmlns:ns2="e28b12ac-21d8-40bb-8ddf-19e0cb60c240" xmlns:ns3="2ed4ab4f-a6b3-49f0-b47b-0e86cf58778e" targetNamespace="http://schemas.microsoft.com/office/2006/metadata/properties" ma:root="true" ma:fieldsID="5325d6e9f2e5e2cd781b4d0363968635" ns2:_="" ns3:_="">
    <xsd:import namespace="e28b12ac-21d8-40bb-8ddf-19e0cb60c240"/>
    <xsd:import namespace="2ed4ab4f-a6b3-49f0-b47b-0e86cf5877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8b12ac-21d8-40bb-8ddf-19e0cb60c2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a" ma:readOnly="false" ma:fieldId="{5cf76f15-5ced-4ddc-b409-7134ff3c332f}" ma:taxonomyMulti="true" ma:sspId="480e04d6-efa1-4760-b774-2c19c18b2d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d4ab4f-a6b3-49f0-b47b-0e86cf58778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6729316-95fa-44f8-af2f-3e115dd5d9c6}" ma:internalName="TaxCatchAll" ma:showField="CatchAllData" ma:web="2ed4ab4f-a6b3-49f0-b47b-0e86cf5877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56A6F9A-2802-4046-BF28-B474E9401A64}">
  <ds:schemaRefs>
    <ds:schemaRef ds:uri="http://schemas.microsoft.com/office/2006/metadata/properties"/>
    <ds:schemaRef ds:uri="http://schemas.microsoft.com/office/infopath/2007/PartnerControls"/>
    <ds:schemaRef ds:uri="2ed4ab4f-a6b3-49f0-b47b-0e86cf58778e"/>
    <ds:schemaRef ds:uri="e28b12ac-21d8-40bb-8ddf-19e0cb60c240"/>
  </ds:schemaRefs>
</ds:datastoreItem>
</file>

<file path=customXml/itemProps2.xml><?xml version="1.0" encoding="utf-8"?>
<ds:datastoreItem xmlns:ds="http://schemas.openxmlformats.org/officeDocument/2006/customXml" ds:itemID="{54694D53-3DC8-4F09-83E2-03F8DDEA6B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5F86A6-67F7-4292-92BA-A470929AC9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8b12ac-21d8-40bb-8ddf-19e0cb60c240"/>
    <ds:schemaRef ds:uri="2ed4ab4f-a6b3-49f0-b47b-0e86cf5877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606</Words>
  <Application>Microsoft Office PowerPoint</Application>
  <PresentationFormat>Vlastná</PresentationFormat>
  <Paragraphs>123</Paragraphs>
  <Slides>10</Slides>
  <Notes>10</Notes>
  <HiddenSlides>0</HiddenSlides>
  <MMClips>13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1" baseType="lpstr"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toolkit_8</dc:title>
  <cp:lastModifiedBy>Michal Jankovič | OF EU v Bratislave</cp:lastModifiedBy>
  <cp:revision>20</cp:revision>
  <dcterms:created xsi:type="dcterms:W3CDTF">2006-08-16T00:00:00Z</dcterms:created>
  <dcterms:modified xsi:type="dcterms:W3CDTF">2026-09-02T14:43:18Z</dcterms:modified>
  <dc:identifier>DAHTZW-0iv0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0x0101009DED547B827E82449F0185075410805A</vt:lpwstr>
  </property>
  <property fmtid="{D5CDD505-2E9C-101B-9397-08002B2CF9AE}" pid="3" name="MediaServiceImageTags">
    <vt:lpwstr/>
  </property>
</Properties>
</file>