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7"/>
  </p:notesMasterIdLst>
  <p:sldIdLst>
    <p:sldId id="257" r:id="rId2"/>
    <p:sldId id="259" r:id="rId3"/>
    <p:sldId id="261" r:id="rId4"/>
    <p:sldId id="263" r:id="rId5"/>
    <p:sldId id="265" r:id="rId6"/>
    <p:sldId id="267" r:id="rId7"/>
    <p:sldId id="269" r:id="rId8"/>
    <p:sldId id="271" r:id="rId9"/>
    <p:sldId id="273" r:id="rId10"/>
    <p:sldId id="275" r:id="rId11"/>
    <p:sldId id="277" r:id="rId12"/>
    <p:sldId id="279" r:id="rId13"/>
    <p:sldId id="281" r:id="rId14"/>
    <p:sldId id="283" r:id="rId15"/>
    <p:sldId id="285" r:id="rId16"/>
    <p:sldId id="287" r:id="rId17"/>
    <p:sldId id="289" r:id="rId18"/>
    <p:sldId id="291" r:id="rId19"/>
    <p:sldId id="293" r:id="rId20"/>
    <p:sldId id="295" r:id="rId21"/>
    <p:sldId id="297" r:id="rId22"/>
    <p:sldId id="299" r:id="rId23"/>
    <p:sldId id="301" r:id="rId24"/>
    <p:sldId id="303" r:id="rId25"/>
    <p:sldId id="305" r:id="rId26"/>
  </p:sldIdLst>
  <p:sldSz cx="18288000" cy="10287000"/>
  <p:notesSz cx="6858000" cy="9144000"/>
  <p:embeddedFontLst>
    <p:embeddedFont>
      <p:font typeface="Archivo Black" panose="020B0604020202020204" charset="0"/>
      <p:regular r:id="rId28"/>
    </p:embeddedFont>
    <p:embeddedFont>
      <p:font typeface="Calibri" panose="020F0502020204030204" pitchFamily="34" charset="0"/>
      <p:regular r:id="rId29"/>
      <p:bold r:id="rId30"/>
      <p:italic r:id="rId31"/>
      <p:boldItalic r:id="rId32"/>
    </p:embeddedFont>
    <p:embeddedFont>
      <p:font typeface="Calibri (MS)" panose="020B0604020202020204" charset="0"/>
      <p:regular r:id="rId33"/>
    </p:embeddedFont>
    <p:embeddedFont>
      <p:font typeface="Calibri (MS) Bold" panose="020B0604020202020204" charset="0"/>
      <p:regular r:id="rId34"/>
    </p:embeddedFont>
    <p:embeddedFont>
      <p:font typeface="Montserrat" panose="02000505000000020004" pitchFamily="2" charset="0"/>
      <p:regular r:id="rId35"/>
    </p:embeddedFont>
    <p:embeddedFont>
      <p:font typeface="Montserrat Bold" panose="020B0604020202020204" charset="0"/>
      <p:regular r:id="rId3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2" d="100"/>
          <a:sy n="52" d="100"/>
        </p:scale>
        <p:origin x="850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6.fntdata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41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5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36" Type="http://schemas.openxmlformats.org/officeDocument/2006/relationships/font" Target="fonts/font9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3.fntdata"/><Relationship Id="rId35" Type="http://schemas.openxmlformats.org/officeDocument/2006/relationships/font" Target="fonts/font8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szt-Rohlf Verena" userId="5ad52cf5-6431-4d6a-8e40-c09e5582a93a" providerId="ADAL" clId="{B5A62C87-D936-400C-A727-9CDE8554AA9B}"/>
    <pc:docChg chg="undo custSel modSld">
      <pc:chgData name="Liszt-Rohlf Verena" userId="5ad52cf5-6431-4d6a-8e40-c09e5582a93a" providerId="ADAL" clId="{B5A62C87-D936-400C-A727-9CDE8554AA9B}" dt="2026-09-02T10:51:01.521" v="329" actId="6549"/>
      <pc:docMkLst>
        <pc:docMk/>
      </pc:docMkLst>
      <pc:sldChg chg="modSp mod">
        <pc:chgData name="Liszt-Rohlf Verena" userId="5ad52cf5-6431-4d6a-8e40-c09e5582a93a" providerId="ADAL" clId="{B5A62C87-D936-400C-A727-9CDE8554AA9B}" dt="2026-09-02T10:42:15.041" v="4" actId="20577"/>
        <pc:sldMkLst>
          <pc:docMk/>
          <pc:sldMk cId="0" sldId="259"/>
        </pc:sldMkLst>
        <pc:spChg chg="mod">
          <ac:chgData name="Liszt-Rohlf Verena" userId="5ad52cf5-6431-4d6a-8e40-c09e5582a93a" providerId="ADAL" clId="{B5A62C87-D936-400C-A727-9CDE8554AA9B}" dt="2026-09-02T10:42:15.041" v="4" actId="20577"/>
          <ac:spMkLst>
            <pc:docMk/>
            <pc:sldMk cId="0" sldId="259"/>
            <ac:spMk id="18" creationId="{00000000-0000-0000-0000-000000000000}"/>
          </ac:spMkLst>
        </pc:spChg>
      </pc:sldChg>
      <pc:sldChg chg="modSp mod">
        <pc:chgData name="Liszt-Rohlf Verena" userId="5ad52cf5-6431-4d6a-8e40-c09e5582a93a" providerId="ADAL" clId="{B5A62C87-D936-400C-A727-9CDE8554AA9B}" dt="2026-09-02T10:42:59.185" v="23" actId="20577"/>
        <pc:sldMkLst>
          <pc:docMk/>
          <pc:sldMk cId="0" sldId="261"/>
        </pc:sldMkLst>
        <pc:spChg chg="mod">
          <ac:chgData name="Liszt-Rohlf Verena" userId="5ad52cf5-6431-4d6a-8e40-c09e5582a93a" providerId="ADAL" clId="{B5A62C87-D936-400C-A727-9CDE8554AA9B}" dt="2026-09-02T10:42:48.963" v="13" actId="20577"/>
          <ac:spMkLst>
            <pc:docMk/>
            <pc:sldMk cId="0" sldId="261"/>
            <ac:spMk id="28" creationId="{00000000-0000-0000-0000-000000000000}"/>
          </ac:spMkLst>
        </pc:spChg>
        <pc:spChg chg="mod">
          <ac:chgData name="Liszt-Rohlf Verena" userId="5ad52cf5-6431-4d6a-8e40-c09e5582a93a" providerId="ADAL" clId="{B5A62C87-D936-400C-A727-9CDE8554AA9B}" dt="2026-09-02T10:42:59.185" v="23" actId="20577"/>
          <ac:spMkLst>
            <pc:docMk/>
            <pc:sldMk cId="0" sldId="261"/>
            <ac:spMk id="29" creationId="{00000000-0000-0000-0000-000000000000}"/>
          </ac:spMkLst>
        </pc:spChg>
      </pc:sldChg>
      <pc:sldChg chg="modSp mod">
        <pc:chgData name="Liszt-Rohlf Verena" userId="5ad52cf5-6431-4d6a-8e40-c09e5582a93a" providerId="ADAL" clId="{B5A62C87-D936-400C-A727-9CDE8554AA9B}" dt="2026-09-02T10:43:44.286" v="39" actId="20577"/>
        <pc:sldMkLst>
          <pc:docMk/>
          <pc:sldMk cId="0" sldId="263"/>
        </pc:sldMkLst>
        <pc:spChg chg="mod">
          <ac:chgData name="Liszt-Rohlf Verena" userId="5ad52cf5-6431-4d6a-8e40-c09e5582a93a" providerId="ADAL" clId="{B5A62C87-D936-400C-A727-9CDE8554AA9B}" dt="2026-09-02T10:43:34.950" v="35" actId="20577"/>
          <ac:spMkLst>
            <pc:docMk/>
            <pc:sldMk cId="0" sldId="263"/>
            <ac:spMk id="38" creationId="{00000000-0000-0000-0000-000000000000}"/>
          </ac:spMkLst>
        </pc:spChg>
        <pc:spChg chg="mod">
          <ac:chgData name="Liszt-Rohlf Verena" userId="5ad52cf5-6431-4d6a-8e40-c09e5582a93a" providerId="ADAL" clId="{B5A62C87-D936-400C-A727-9CDE8554AA9B}" dt="2026-09-02T10:43:44.286" v="39" actId="20577"/>
          <ac:spMkLst>
            <pc:docMk/>
            <pc:sldMk cId="0" sldId="263"/>
            <ac:spMk id="40" creationId="{00000000-0000-0000-0000-000000000000}"/>
          </ac:spMkLst>
        </pc:spChg>
      </pc:sldChg>
      <pc:sldChg chg="modSp mod">
        <pc:chgData name="Liszt-Rohlf Verena" userId="5ad52cf5-6431-4d6a-8e40-c09e5582a93a" providerId="ADAL" clId="{B5A62C87-D936-400C-A727-9CDE8554AA9B}" dt="2026-09-02T10:44:00.205" v="43" actId="20577"/>
        <pc:sldMkLst>
          <pc:docMk/>
          <pc:sldMk cId="0" sldId="265"/>
        </pc:sldMkLst>
        <pc:spChg chg="mod">
          <ac:chgData name="Liszt-Rohlf Verena" userId="5ad52cf5-6431-4d6a-8e40-c09e5582a93a" providerId="ADAL" clId="{B5A62C87-D936-400C-A727-9CDE8554AA9B}" dt="2026-09-02T10:44:00.205" v="43" actId="20577"/>
          <ac:spMkLst>
            <pc:docMk/>
            <pc:sldMk cId="0" sldId="265"/>
            <ac:spMk id="27" creationId="{00000000-0000-0000-0000-000000000000}"/>
          </ac:spMkLst>
        </pc:spChg>
      </pc:sldChg>
      <pc:sldChg chg="modSp mod">
        <pc:chgData name="Liszt-Rohlf Verena" userId="5ad52cf5-6431-4d6a-8e40-c09e5582a93a" providerId="ADAL" clId="{B5A62C87-D936-400C-A727-9CDE8554AA9B}" dt="2026-09-02T10:44:45.960" v="59" actId="20577"/>
        <pc:sldMkLst>
          <pc:docMk/>
          <pc:sldMk cId="0" sldId="267"/>
        </pc:sldMkLst>
        <pc:spChg chg="mod">
          <ac:chgData name="Liszt-Rohlf Verena" userId="5ad52cf5-6431-4d6a-8e40-c09e5582a93a" providerId="ADAL" clId="{B5A62C87-D936-400C-A727-9CDE8554AA9B}" dt="2026-09-02T10:44:24.824" v="46" actId="20577"/>
          <ac:spMkLst>
            <pc:docMk/>
            <pc:sldMk cId="0" sldId="267"/>
            <ac:spMk id="18" creationId="{00000000-0000-0000-0000-000000000000}"/>
          </ac:spMkLst>
        </pc:spChg>
        <pc:spChg chg="mod">
          <ac:chgData name="Liszt-Rohlf Verena" userId="5ad52cf5-6431-4d6a-8e40-c09e5582a93a" providerId="ADAL" clId="{B5A62C87-D936-400C-A727-9CDE8554AA9B}" dt="2026-09-02T10:44:39.451" v="51" actId="20577"/>
          <ac:spMkLst>
            <pc:docMk/>
            <pc:sldMk cId="0" sldId="267"/>
            <ac:spMk id="38" creationId="{00000000-0000-0000-0000-000000000000}"/>
          </ac:spMkLst>
        </pc:spChg>
        <pc:spChg chg="mod">
          <ac:chgData name="Liszt-Rohlf Verena" userId="5ad52cf5-6431-4d6a-8e40-c09e5582a93a" providerId="ADAL" clId="{B5A62C87-D936-400C-A727-9CDE8554AA9B}" dt="2026-09-02T10:44:45.960" v="59" actId="20577"/>
          <ac:spMkLst>
            <pc:docMk/>
            <pc:sldMk cId="0" sldId="267"/>
            <ac:spMk id="58" creationId="{00000000-0000-0000-0000-000000000000}"/>
          </ac:spMkLst>
        </pc:spChg>
      </pc:sldChg>
      <pc:sldChg chg="modSp mod">
        <pc:chgData name="Liszt-Rohlf Verena" userId="5ad52cf5-6431-4d6a-8e40-c09e5582a93a" providerId="ADAL" clId="{B5A62C87-D936-400C-A727-9CDE8554AA9B}" dt="2026-09-02T10:45:04.464" v="69" actId="20577"/>
        <pc:sldMkLst>
          <pc:docMk/>
          <pc:sldMk cId="0" sldId="269"/>
        </pc:sldMkLst>
        <pc:spChg chg="mod">
          <ac:chgData name="Liszt-Rohlf Verena" userId="5ad52cf5-6431-4d6a-8e40-c09e5582a93a" providerId="ADAL" clId="{B5A62C87-D936-400C-A727-9CDE8554AA9B}" dt="2026-09-02T10:44:56.769" v="65" actId="20577"/>
          <ac:spMkLst>
            <pc:docMk/>
            <pc:sldMk cId="0" sldId="269"/>
            <ac:spMk id="17" creationId="{00000000-0000-0000-0000-000000000000}"/>
          </ac:spMkLst>
        </pc:spChg>
        <pc:spChg chg="mod">
          <ac:chgData name="Liszt-Rohlf Verena" userId="5ad52cf5-6431-4d6a-8e40-c09e5582a93a" providerId="ADAL" clId="{B5A62C87-D936-400C-A727-9CDE8554AA9B}" dt="2026-09-02T10:45:04.464" v="69" actId="20577"/>
          <ac:spMkLst>
            <pc:docMk/>
            <pc:sldMk cId="0" sldId="269"/>
            <ac:spMk id="37" creationId="{00000000-0000-0000-0000-000000000000}"/>
          </ac:spMkLst>
        </pc:spChg>
      </pc:sldChg>
      <pc:sldChg chg="modSp mod">
        <pc:chgData name="Liszt-Rohlf Verena" userId="5ad52cf5-6431-4d6a-8e40-c09e5582a93a" providerId="ADAL" clId="{B5A62C87-D936-400C-A727-9CDE8554AA9B}" dt="2026-09-02T10:45:27.511" v="77" actId="20577"/>
        <pc:sldMkLst>
          <pc:docMk/>
          <pc:sldMk cId="0" sldId="271"/>
        </pc:sldMkLst>
        <pc:spChg chg="mod">
          <ac:chgData name="Liszt-Rohlf Verena" userId="5ad52cf5-6431-4d6a-8e40-c09e5582a93a" providerId="ADAL" clId="{B5A62C87-D936-400C-A727-9CDE8554AA9B}" dt="2026-09-02T10:45:27.511" v="77" actId="20577"/>
          <ac:spMkLst>
            <pc:docMk/>
            <pc:sldMk cId="0" sldId="271"/>
            <ac:spMk id="42" creationId="{00000000-0000-0000-0000-000000000000}"/>
          </ac:spMkLst>
        </pc:spChg>
      </pc:sldChg>
      <pc:sldChg chg="modSp mod">
        <pc:chgData name="Liszt-Rohlf Verena" userId="5ad52cf5-6431-4d6a-8e40-c09e5582a93a" providerId="ADAL" clId="{B5A62C87-D936-400C-A727-9CDE8554AA9B}" dt="2026-09-02T10:45:41.028" v="85" actId="20577"/>
        <pc:sldMkLst>
          <pc:docMk/>
          <pc:sldMk cId="0" sldId="273"/>
        </pc:sldMkLst>
        <pc:spChg chg="mod">
          <ac:chgData name="Liszt-Rohlf Verena" userId="5ad52cf5-6431-4d6a-8e40-c09e5582a93a" providerId="ADAL" clId="{B5A62C87-D936-400C-A727-9CDE8554AA9B}" dt="2026-09-02T10:45:41.028" v="85" actId="20577"/>
          <ac:spMkLst>
            <pc:docMk/>
            <pc:sldMk cId="0" sldId="273"/>
            <ac:spMk id="17" creationId="{00000000-0000-0000-0000-000000000000}"/>
          </ac:spMkLst>
        </pc:spChg>
      </pc:sldChg>
      <pc:sldChg chg="modSp mod">
        <pc:chgData name="Liszt-Rohlf Verena" userId="5ad52cf5-6431-4d6a-8e40-c09e5582a93a" providerId="ADAL" clId="{B5A62C87-D936-400C-A727-9CDE8554AA9B}" dt="2026-09-02T10:46:11.317" v="105" actId="20577"/>
        <pc:sldMkLst>
          <pc:docMk/>
          <pc:sldMk cId="0" sldId="275"/>
        </pc:sldMkLst>
        <pc:spChg chg="mod">
          <ac:chgData name="Liszt-Rohlf Verena" userId="5ad52cf5-6431-4d6a-8e40-c09e5582a93a" providerId="ADAL" clId="{B5A62C87-D936-400C-A727-9CDE8554AA9B}" dt="2026-09-02T10:46:01.144" v="93" actId="20577"/>
          <ac:spMkLst>
            <pc:docMk/>
            <pc:sldMk cId="0" sldId="275"/>
            <ac:spMk id="27" creationId="{00000000-0000-0000-0000-000000000000}"/>
          </ac:spMkLst>
        </pc:spChg>
        <pc:spChg chg="mod">
          <ac:chgData name="Liszt-Rohlf Verena" userId="5ad52cf5-6431-4d6a-8e40-c09e5582a93a" providerId="ADAL" clId="{B5A62C87-D936-400C-A727-9CDE8554AA9B}" dt="2026-09-02T10:46:11.317" v="105" actId="20577"/>
          <ac:spMkLst>
            <pc:docMk/>
            <pc:sldMk cId="0" sldId="275"/>
            <ac:spMk id="57" creationId="{00000000-0000-0000-0000-000000000000}"/>
          </ac:spMkLst>
        </pc:spChg>
      </pc:sldChg>
      <pc:sldChg chg="modSp mod">
        <pc:chgData name="Liszt-Rohlf Verena" userId="5ad52cf5-6431-4d6a-8e40-c09e5582a93a" providerId="ADAL" clId="{B5A62C87-D936-400C-A727-9CDE8554AA9B}" dt="2026-09-02T10:46:29.379" v="126" actId="20577"/>
        <pc:sldMkLst>
          <pc:docMk/>
          <pc:sldMk cId="0" sldId="277"/>
        </pc:sldMkLst>
        <pc:spChg chg="mod">
          <ac:chgData name="Liszt-Rohlf Verena" userId="5ad52cf5-6431-4d6a-8e40-c09e5582a93a" providerId="ADAL" clId="{B5A62C87-D936-400C-A727-9CDE8554AA9B}" dt="2026-09-02T10:46:29.379" v="126" actId="20577"/>
          <ac:spMkLst>
            <pc:docMk/>
            <pc:sldMk cId="0" sldId="277"/>
            <ac:spMk id="57" creationId="{00000000-0000-0000-0000-000000000000}"/>
          </ac:spMkLst>
        </pc:spChg>
      </pc:sldChg>
      <pc:sldChg chg="modSp mod">
        <pc:chgData name="Liszt-Rohlf Verena" userId="5ad52cf5-6431-4d6a-8e40-c09e5582a93a" providerId="ADAL" clId="{B5A62C87-D936-400C-A727-9CDE8554AA9B}" dt="2026-09-02T10:46:48.717" v="142" actId="20577"/>
        <pc:sldMkLst>
          <pc:docMk/>
          <pc:sldMk cId="0" sldId="279"/>
        </pc:sldMkLst>
        <pc:spChg chg="mod">
          <ac:chgData name="Liszt-Rohlf Verena" userId="5ad52cf5-6431-4d6a-8e40-c09e5582a93a" providerId="ADAL" clId="{B5A62C87-D936-400C-A727-9CDE8554AA9B}" dt="2026-09-02T10:46:38.168" v="130" actId="20577"/>
          <ac:spMkLst>
            <pc:docMk/>
            <pc:sldMk cId="0" sldId="279"/>
            <ac:spMk id="17" creationId="{00000000-0000-0000-0000-000000000000}"/>
          </ac:spMkLst>
        </pc:spChg>
        <pc:spChg chg="mod">
          <ac:chgData name="Liszt-Rohlf Verena" userId="5ad52cf5-6431-4d6a-8e40-c09e5582a93a" providerId="ADAL" clId="{B5A62C87-D936-400C-A727-9CDE8554AA9B}" dt="2026-09-02T10:46:48.717" v="142" actId="20577"/>
          <ac:spMkLst>
            <pc:docMk/>
            <pc:sldMk cId="0" sldId="279"/>
            <ac:spMk id="47" creationId="{00000000-0000-0000-0000-000000000000}"/>
          </ac:spMkLst>
        </pc:spChg>
      </pc:sldChg>
      <pc:sldChg chg="modSp mod">
        <pc:chgData name="Liszt-Rohlf Verena" userId="5ad52cf5-6431-4d6a-8e40-c09e5582a93a" providerId="ADAL" clId="{B5A62C87-D936-400C-A727-9CDE8554AA9B}" dt="2026-09-02T10:47:42.850" v="153" actId="20577"/>
        <pc:sldMkLst>
          <pc:docMk/>
          <pc:sldMk cId="0" sldId="285"/>
        </pc:sldMkLst>
        <pc:spChg chg="mod">
          <ac:chgData name="Liszt-Rohlf Verena" userId="5ad52cf5-6431-4d6a-8e40-c09e5582a93a" providerId="ADAL" clId="{B5A62C87-D936-400C-A727-9CDE8554AA9B}" dt="2026-09-02T10:47:37.004" v="148" actId="20577"/>
          <ac:spMkLst>
            <pc:docMk/>
            <pc:sldMk cId="0" sldId="285"/>
            <ac:spMk id="18" creationId="{00000000-0000-0000-0000-000000000000}"/>
          </ac:spMkLst>
        </pc:spChg>
        <pc:spChg chg="mod">
          <ac:chgData name="Liszt-Rohlf Verena" userId="5ad52cf5-6431-4d6a-8e40-c09e5582a93a" providerId="ADAL" clId="{B5A62C87-D936-400C-A727-9CDE8554AA9B}" dt="2026-09-02T10:47:42.850" v="153" actId="20577"/>
          <ac:spMkLst>
            <pc:docMk/>
            <pc:sldMk cId="0" sldId="285"/>
            <ac:spMk id="40" creationId="{00000000-0000-0000-0000-000000000000}"/>
          </ac:spMkLst>
        </pc:spChg>
      </pc:sldChg>
      <pc:sldChg chg="modSp mod">
        <pc:chgData name="Liszt-Rohlf Verena" userId="5ad52cf5-6431-4d6a-8e40-c09e5582a93a" providerId="ADAL" clId="{B5A62C87-D936-400C-A727-9CDE8554AA9B}" dt="2026-09-02T10:48:33.860" v="187" actId="20577"/>
        <pc:sldMkLst>
          <pc:docMk/>
          <pc:sldMk cId="0" sldId="291"/>
        </pc:sldMkLst>
        <pc:spChg chg="mod">
          <ac:chgData name="Liszt-Rohlf Verena" userId="5ad52cf5-6431-4d6a-8e40-c09e5582a93a" providerId="ADAL" clId="{B5A62C87-D936-400C-A727-9CDE8554AA9B}" dt="2026-09-02T10:48:21.708" v="165" actId="20577"/>
          <ac:spMkLst>
            <pc:docMk/>
            <pc:sldMk cId="0" sldId="291"/>
            <ac:spMk id="47" creationId="{00000000-0000-0000-0000-000000000000}"/>
          </ac:spMkLst>
        </pc:spChg>
        <pc:spChg chg="mod">
          <ac:chgData name="Liszt-Rohlf Verena" userId="5ad52cf5-6431-4d6a-8e40-c09e5582a93a" providerId="ADAL" clId="{B5A62C87-D936-400C-A727-9CDE8554AA9B}" dt="2026-09-02T10:48:33.860" v="187" actId="20577"/>
          <ac:spMkLst>
            <pc:docMk/>
            <pc:sldMk cId="0" sldId="291"/>
            <ac:spMk id="57" creationId="{00000000-0000-0000-0000-000000000000}"/>
          </ac:spMkLst>
        </pc:spChg>
      </pc:sldChg>
      <pc:sldChg chg="modSp mod">
        <pc:chgData name="Liszt-Rohlf Verena" userId="5ad52cf5-6431-4d6a-8e40-c09e5582a93a" providerId="ADAL" clId="{B5A62C87-D936-400C-A727-9CDE8554AA9B}" dt="2026-09-02T10:49:18.850" v="249" actId="20577"/>
        <pc:sldMkLst>
          <pc:docMk/>
          <pc:sldMk cId="0" sldId="293"/>
        </pc:sldMkLst>
        <pc:spChg chg="mod">
          <ac:chgData name="Liszt-Rohlf Verena" userId="5ad52cf5-6431-4d6a-8e40-c09e5582a93a" providerId="ADAL" clId="{B5A62C87-D936-400C-A727-9CDE8554AA9B}" dt="2026-09-02T10:48:46.052" v="204" actId="20577"/>
          <ac:spMkLst>
            <pc:docMk/>
            <pc:sldMk cId="0" sldId="293"/>
            <ac:spMk id="35" creationId="{00000000-0000-0000-0000-000000000000}"/>
          </ac:spMkLst>
        </pc:spChg>
        <pc:spChg chg="mod">
          <ac:chgData name="Liszt-Rohlf Verena" userId="5ad52cf5-6431-4d6a-8e40-c09e5582a93a" providerId="ADAL" clId="{B5A62C87-D936-400C-A727-9CDE8554AA9B}" dt="2026-09-02T10:48:43.182" v="196" actId="20577"/>
          <ac:spMkLst>
            <pc:docMk/>
            <pc:sldMk cId="0" sldId="293"/>
            <ac:spMk id="36" creationId="{00000000-0000-0000-0000-000000000000}"/>
          </ac:spMkLst>
        </pc:spChg>
        <pc:spChg chg="mod">
          <ac:chgData name="Liszt-Rohlf Verena" userId="5ad52cf5-6431-4d6a-8e40-c09e5582a93a" providerId="ADAL" clId="{B5A62C87-D936-400C-A727-9CDE8554AA9B}" dt="2026-09-02T10:48:53.861" v="217" actId="6549"/>
          <ac:spMkLst>
            <pc:docMk/>
            <pc:sldMk cId="0" sldId="293"/>
            <ac:spMk id="37" creationId="{00000000-0000-0000-0000-000000000000}"/>
          </ac:spMkLst>
        </pc:spChg>
        <pc:spChg chg="mod">
          <ac:chgData name="Liszt-Rohlf Verena" userId="5ad52cf5-6431-4d6a-8e40-c09e5582a93a" providerId="ADAL" clId="{B5A62C87-D936-400C-A727-9CDE8554AA9B}" dt="2026-09-02T10:49:01.153" v="229" actId="20577"/>
          <ac:spMkLst>
            <pc:docMk/>
            <pc:sldMk cId="0" sldId="293"/>
            <ac:spMk id="38" creationId="{00000000-0000-0000-0000-000000000000}"/>
          </ac:spMkLst>
        </pc:spChg>
        <pc:spChg chg="mod">
          <ac:chgData name="Liszt-Rohlf Verena" userId="5ad52cf5-6431-4d6a-8e40-c09e5582a93a" providerId="ADAL" clId="{B5A62C87-D936-400C-A727-9CDE8554AA9B}" dt="2026-09-02T10:49:10.138" v="235" actId="20577"/>
          <ac:spMkLst>
            <pc:docMk/>
            <pc:sldMk cId="0" sldId="293"/>
            <ac:spMk id="39" creationId="{00000000-0000-0000-0000-000000000000}"/>
          </ac:spMkLst>
        </pc:spChg>
        <pc:spChg chg="mod">
          <ac:chgData name="Liszt-Rohlf Verena" userId="5ad52cf5-6431-4d6a-8e40-c09e5582a93a" providerId="ADAL" clId="{B5A62C87-D936-400C-A727-9CDE8554AA9B}" dt="2026-09-02T10:49:18.850" v="249" actId="20577"/>
          <ac:spMkLst>
            <pc:docMk/>
            <pc:sldMk cId="0" sldId="293"/>
            <ac:spMk id="40" creationId="{00000000-0000-0000-0000-000000000000}"/>
          </ac:spMkLst>
        </pc:spChg>
      </pc:sldChg>
      <pc:sldChg chg="modSp mod">
        <pc:chgData name="Liszt-Rohlf Verena" userId="5ad52cf5-6431-4d6a-8e40-c09e5582a93a" providerId="ADAL" clId="{B5A62C87-D936-400C-A727-9CDE8554AA9B}" dt="2026-09-02T10:49:33.284" v="257" actId="20577"/>
        <pc:sldMkLst>
          <pc:docMk/>
          <pc:sldMk cId="0" sldId="295"/>
        </pc:sldMkLst>
        <pc:spChg chg="mod">
          <ac:chgData name="Liszt-Rohlf Verena" userId="5ad52cf5-6431-4d6a-8e40-c09e5582a93a" providerId="ADAL" clId="{B5A62C87-D936-400C-A727-9CDE8554AA9B}" dt="2026-09-02T10:49:33.284" v="257" actId="20577"/>
          <ac:spMkLst>
            <pc:docMk/>
            <pc:sldMk cId="0" sldId="295"/>
            <ac:spMk id="59" creationId="{00000000-0000-0000-0000-000000000000}"/>
          </ac:spMkLst>
        </pc:spChg>
      </pc:sldChg>
      <pc:sldChg chg="modSp mod">
        <pc:chgData name="Liszt-Rohlf Verena" userId="5ad52cf5-6431-4d6a-8e40-c09e5582a93a" providerId="ADAL" clId="{B5A62C87-D936-400C-A727-9CDE8554AA9B}" dt="2026-09-02T10:50:01.580" v="284" actId="20577"/>
        <pc:sldMkLst>
          <pc:docMk/>
          <pc:sldMk cId="0" sldId="297"/>
        </pc:sldMkLst>
        <pc:spChg chg="mod">
          <ac:chgData name="Liszt-Rohlf Verena" userId="5ad52cf5-6431-4d6a-8e40-c09e5582a93a" providerId="ADAL" clId="{B5A62C87-D936-400C-A727-9CDE8554AA9B}" dt="2026-09-02T10:50:01.580" v="284" actId="20577"/>
          <ac:spMkLst>
            <pc:docMk/>
            <pc:sldMk cId="0" sldId="297"/>
            <ac:spMk id="26" creationId="{00000000-0000-0000-0000-000000000000}"/>
          </ac:spMkLst>
        </pc:spChg>
        <pc:spChg chg="mod">
          <ac:chgData name="Liszt-Rohlf Verena" userId="5ad52cf5-6431-4d6a-8e40-c09e5582a93a" providerId="ADAL" clId="{B5A62C87-D936-400C-A727-9CDE8554AA9B}" dt="2026-09-02T10:49:47.294" v="270" actId="20577"/>
          <ac:spMkLst>
            <pc:docMk/>
            <pc:sldMk cId="0" sldId="297"/>
            <ac:spMk id="57" creationId="{00000000-0000-0000-0000-000000000000}"/>
          </ac:spMkLst>
        </pc:spChg>
      </pc:sldChg>
      <pc:sldChg chg="modSp mod">
        <pc:chgData name="Liszt-Rohlf Verena" userId="5ad52cf5-6431-4d6a-8e40-c09e5582a93a" providerId="ADAL" clId="{B5A62C87-D936-400C-A727-9CDE8554AA9B}" dt="2026-09-02T10:50:28.961" v="295" actId="20577"/>
        <pc:sldMkLst>
          <pc:docMk/>
          <pc:sldMk cId="0" sldId="299"/>
        </pc:sldMkLst>
        <pc:spChg chg="mod">
          <ac:chgData name="Liszt-Rohlf Verena" userId="5ad52cf5-6431-4d6a-8e40-c09e5582a93a" providerId="ADAL" clId="{B5A62C87-D936-400C-A727-9CDE8554AA9B}" dt="2026-09-02T10:50:17.420" v="291" actId="20577"/>
          <ac:spMkLst>
            <pc:docMk/>
            <pc:sldMk cId="0" sldId="299"/>
            <ac:spMk id="7" creationId="{00000000-0000-0000-0000-000000000000}"/>
          </ac:spMkLst>
        </pc:spChg>
        <pc:spChg chg="mod">
          <ac:chgData name="Liszt-Rohlf Verena" userId="5ad52cf5-6431-4d6a-8e40-c09e5582a93a" providerId="ADAL" clId="{B5A62C87-D936-400C-A727-9CDE8554AA9B}" dt="2026-09-02T10:50:28.961" v="295" actId="20577"/>
          <ac:spMkLst>
            <pc:docMk/>
            <pc:sldMk cId="0" sldId="299"/>
            <ac:spMk id="47" creationId="{00000000-0000-0000-0000-000000000000}"/>
          </ac:spMkLst>
        </pc:spChg>
        <pc:grpChg chg="mod">
          <ac:chgData name="Liszt-Rohlf Verena" userId="5ad52cf5-6431-4d6a-8e40-c09e5582a93a" providerId="ADAL" clId="{B5A62C87-D936-400C-A727-9CDE8554AA9B}" dt="2026-09-02T10:50:14.849" v="285" actId="1076"/>
          <ac:grpSpMkLst>
            <pc:docMk/>
            <pc:sldMk cId="0" sldId="299"/>
            <ac:grpSpMk id="4" creationId="{00000000-0000-0000-0000-000000000000}"/>
          </ac:grpSpMkLst>
        </pc:grpChg>
      </pc:sldChg>
      <pc:sldChg chg="modSp mod">
        <pc:chgData name="Liszt-Rohlf Verena" userId="5ad52cf5-6431-4d6a-8e40-c09e5582a93a" providerId="ADAL" clId="{B5A62C87-D936-400C-A727-9CDE8554AA9B}" dt="2026-09-02T10:51:01.521" v="329" actId="6549"/>
        <pc:sldMkLst>
          <pc:docMk/>
          <pc:sldMk cId="0" sldId="301"/>
        </pc:sldMkLst>
        <pc:spChg chg="mod">
          <ac:chgData name="Liszt-Rohlf Verena" userId="5ad52cf5-6431-4d6a-8e40-c09e5582a93a" providerId="ADAL" clId="{B5A62C87-D936-400C-A727-9CDE8554AA9B}" dt="2026-09-02T10:51:01.521" v="329" actId="6549"/>
          <ac:spMkLst>
            <pc:docMk/>
            <pc:sldMk cId="0" sldId="301"/>
            <ac:spMk id="57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02.09.2026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‹Nr.›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r>
              <a:rPr lang="en-US"/>
              <a:t>1</a:t>
            </a:r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r>
              <a:rPr lang="en-US"/>
              <a:t>2</a:t>
            </a:r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r>
              <a:rPr lang="en-US"/>
              <a:t>3</a:t>
            </a:r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r>
              <a:rPr lang="en-US"/>
              <a:t>4</a:t>
            </a:r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r>
              <a:rPr lang="en-US"/>
              <a:t>5</a:t>
            </a:r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r>
              <a:rPr lang="en-US"/>
              <a:t>6</a:t>
            </a:r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r>
              <a:rPr lang="en-US"/>
              <a:t>7</a:t>
            </a:r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r>
              <a:rPr lang="en-US"/>
              <a:t>8</a:t>
            </a:r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r>
              <a:rPr lang="en-US"/>
              <a:t>9</a:t>
            </a:r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r>
              <a:rPr lang="en-US"/>
              <a:t>10</a:t>
            </a:r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r>
              <a:rPr lang="en-US"/>
              <a:t>11</a:t>
            </a:r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r>
              <a:rPr lang="en-US"/>
              <a:t>12</a:t>
            </a:r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r>
              <a:rPr lang="en-US"/>
              <a:t>13</a:t>
            </a:r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r>
              <a:rPr lang="en-US"/>
              <a:t>14</a:t>
            </a:r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r>
              <a:rPr lang="en-US"/>
              <a:t>15</a:t>
            </a:r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r>
              <a:rPr lang="en-US"/>
              <a:t>16</a:t>
            </a:r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r>
              <a:rPr lang="en-US"/>
              <a:t>17</a:t>
            </a:r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r>
              <a:rPr lang="en-US"/>
              <a:t>18</a:t>
            </a:r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r>
              <a:rPr lang="en-US"/>
              <a:t>19</a:t>
            </a:r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r>
              <a:rPr lang="en-US"/>
              <a:t>20</a:t>
            </a:r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r>
              <a:rPr lang="en-US"/>
              <a:t>21</a:t>
            </a:r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r>
              <a:rPr lang="en-US"/>
              <a:t>22</a:t>
            </a:r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r>
              <a:rPr lang="en-US"/>
              <a:t>23</a:t>
            </a:r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r>
              <a:rPr lang="en-US"/>
              <a:t>24</a:t>
            </a:r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r>
              <a:rPr lang="en-US"/>
              <a:t>25</a:t>
            </a:r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3" Type="http://schemas.openxmlformats.org/officeDocument/2006/relationships/image" Target="../media/image7.jpeg"/><Relationship Id="rId7" Type="http://schemas.openxmlformats.org/officeDocument/2006/relationships/image" Target="../media/image11.svg"/><Relationship Id="rId12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15.svg"/><Relationship Id="rId5" Type="http://schemas.openxmlformats.org/officeDocument/2006/relationships/image" Target="../media/image9.jpeg"/><Relationship Id="rId15" Type="http://schemas.openxmlformats.org/officeDocument/2006/relationships/image" Target="../media/image19.png"/><Relationship Id="rId10" Type="http://schemas.openxmlformats.org/officeDocument/2006/relationships/image" Target="../media/image14.png"/><Relationship Id="rId4" Type="http://schemas.openxmlformats.org/officeDocument/2006/relationships/image" Target="../media/image8.jpeg"/><Relationship Id="rId9" Type="http://schemas.openxmlformats.org/officeDocument/2006/relationships/image" Target="../media/image13.jpeg"/><Relationship Id="rId14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8.jpe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9.jpeg"/><Relationship Id="rId9" Type="http://schemas.openxmlformats.org/officeDocument/2006/relationships/image" Target="../media/image2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8.jpeg"/><Relationship Id="rId7" Type="http://schemas.openxmlformats.org/officeDocument/2006/relationships/image" Target="../media/image4.png"/><Relationship Id="rId12" Type="http://schemas.openxmlformats.org/officeDocument/2006/relationships/image" Target="../media/image3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svg"/><Relationship Id="rId11" Type="http://schemas.openxmlformats.org/officeDocument/2006/relationships/image" Target="../media/image23.png"/><Relationship Id="rId5" Type="http://schemas.openxmlformats.org/officeDocument/2006/relationships/image" Target="../media/image26.png"/><Relationship Id="rId10" Type="http://schemas.openxmlformats.org/officeDocument/2006/relationships/image" Target="../media/image30.png"/><Relationship Id="rId4" Type="http://schemas.openxmlformats.org/officeDocument/2006/relationships/image" Target="../media/image9.jpeg"/><Relationship Id="rId9" Type="http://schemas.openxmlformats.org/officeDocument/2006/relationships/image" Target="../media/image29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35.png"/><Relationship Id="rId3" Type="http://schemas.openxmlformats.org/officeDocument/2006/relationships/image" Target="../media/image8.jpeg"/><Relationship Id="rId7" Type="http://schemas.openxmlformats.org/officeDocument/2006/relationships/image" Target="../media/image30.png"/><Relationship Id="rId12" Type="http://schemas.openxmlformats.org/officeDocument/2006/relationships/image" Target="../media/image3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svg"/><Relationship Id="rId11" Type="http://schemas.openxmlformats.org/officeDocument/2006/relationships/image" Target="../media/image33.png"/><Relationship Id="rId5" Type="http://schemas.openxmlformats.org/officeDocument/2006/relationships/image" Target="../media/image10.png"/><Relationship Id="rId10" Type="http://schemas.openxmlformats.org/officeDocument/2006/relationships/image" Target="../media/image32.png"/><Relationship Id="rId4" Type="http://schemas.openxmlformats.org/officeDocument/2006/relationships/image" Target="../media/image9.jpeg"/><Relationship Id="rId9" Type="http://schemas.openxmlformats.org/officeDocument/2006/relationships/image" Target="../media/image15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38.png"/><Relationship Id="rId3" Type="http://schemas.openxmlformats.org/officeDocument/2006/relationships/image" Target="../media/image36.jpeg"/><Relationship Id="rId7" Type="http://schemas.openxmlformats.org/officeDocument/2006/relationships/image" Target="../media/image11.svg"/><Relationship Id="rId12" Type="http://schemas.openxmlformats.org/officeDocument/2006/relationships/image" Target="../media/image3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24.png"/><Relationship Id="rId5" Type="http://schemas.openxmlformats.org/officeDocument/2006/relationships/image" Target="../media/image9.jpeg"/><Relationship Id="rId10" Type="http://schemas.openxmlformats.org/officeDocument/2006/relationships/image" Target="../media/image15.svg"/><Relationship Id="rId4" Type="http://schemas.openxmlformats.org/officeDocument/2006/relationships/image" Target="../media/image8.jpeg"/><Relationship Id="rId9" Type="http://schemas.openxmlformats.org/officeDocument/2006/relationships/image" Target="../media/image14.png"/><Relationship Id="rId1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3" Type="http://schemas.openxmlformats.org/officeDocument/2006/relationships/image" Target="../media/image8.jpeg"/><Relationship Id="rId7" Type="http://schemas.openxmlformats.org/officeDocument/2006/relationships/image" Target="../media/image31.png"/><Relationship Id="rId12" Type="http://schemas.openxmlformats.org/officeDocument/2006/relationships/image" Target="../media/image4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svg"/><Relationship Id="rId11" Type="http://schemas.openxmlformats.org/officeDocument/2006/relationships/image" Target="../media/image40.png"/><Relationship Id="rId5" Type="http://schemas.openxmlformats.org/officeDocument/2006/relationships/image" Target="../media/image10.png"/><Relationship Id="rId10" Type="http://schemas.openxmlformats.org/officeDocument/2006/relationships/image" Target="../media/image39.png"/><Relationship Id="rId4" Type="http://schemas.openxmlformats.org/officeDocument/2006/relationships/image" Target="../media/image9.jpeg"/><Relationship Id="rId9" Type="http://schemas.openxmlformats.org/officeDocument/2006/relationships/image" Target="../media/image15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13" Type="http://schemas.openxmlformats.org/officeDocument/2006/relationships/image" Target="../media/image4.png"/><Relationship Id="rId3" Type="http://schemas.openxmlformats.org/officeDocument/2006/relationships/image" Target="../media/image42.jpeg"/><Relationship Id="rId7" Type="http://schemas.openxmlformats.org/officeDocument/2006/relationships/image" Target="../media/image19.png"/><Relationship Id="rId12" Type="http://schemas.openxmlformats.org/officeDocument/2006/relationships/image" Target="../media/image27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11" Type="http://schemas.openxmlformats.org/officeDocument/2006/relationships/image" Target="../media/image26.png"/><Relationship Id="rId5" Type="http://schemas.openxmlformats.org/officeDocument/2006/relationships/image" Target="../media/image9.jpeg"/><Relationship Id="rId15" Type="http://schemas.openxmlformats.org/officeDocument/2006/relationships/image" Target="../media/image46.svg"/><Relationship Id="rId10" Type="http://schemas.openxmlformats.org/officeDocument/2006/relationships/image" Target="../media/image18.png"/><Relationship Id="rId4" Type="http://schemas.openxmlformats.org/officeDocument/2006/relationships/image" Target="../media/image8.jpeg"/><Relationship Id="rId9" Type="http://schemas.openxmlformats.org/officeDocument/2006/relationships/image" Target="../media/image31.png"/><Relationship Id="rId14" Type="http://schemas.openxmlformats.org/officeDocument/2006/relationships/image" Target="../media/image4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47.png"/><Relationship Id="rId3" Type="http://schemas.openxmlformats.org/officeDocument/2006/relationships/image" Target="../media/image8.jpeg"/><Relationship Id="rId7" Type="http://schemas.openxmlformats.org/officeDocument/2006/relationships/image" Target="../media/image44.png"/><Relationship Id="rId12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svg"/><Relationship Id="rId11" Type="http://schemas.openxmlformats.org/officeDocument/2006/relationships/image" Target="../media/image19.png"/><Relationship Id="rId5" Type="http://schemas.openxmlformats.org/officeDocument/2006/relationships/image" Target="../media/image10.png"/><Relationship Id="rId10" Type="http://schemas.openxmlformats.org/officeDocument/2006/relationships/image" Target="../media/image34.png"/><Relationship Id="rId4" Type="http://schemas.openxmlformats.org/officeDocument/2006/relationships/image" Target="../media/image9.jpeg"/><Relationship Id="rId9" Type="http://schemas.openxmlformats.org/officeDocument/2006/relationships/image" Target="../media/image15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51.png"/><Relationship Id="rId3" Type="http://schemas.openxmlformats.org/officeDocument/2006/relationships/image" Target="../media/image8.jpeg"/><Relationship Id="rId7" Type="http://schemas.openxmlformats.org/officeDocument/2006/relationships/image" Target="../media/image48.png"/><Relationship Id="rId12" Type="http://schemas.openxmlformats.org/officeDocument/2006/relationships/image" Target="../media/image3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svg"/><Relationship Id="rId11" Type="http://schemas.openxmlformats.org/officeDocument/2006/relationships/image" Target="../media/image50.png"/><Relationship Id="rId5" Type="http://schemas.openxmlformats.org/officeDocument/2006/relationships/image" Target="../media/image10.png"/><Relationship Id="rId10" Type="http://schemas.openxmlformats.org/officeDocument/2006/relationships/image" Target="../media/image49.png"/><Relationship Id="rId4" Type="http://schemas.openxmlformats.org/officeDocument/2006/relationships/image" Target="../media/image9.jpeg"/><Relationship Id="rId9" Type="http://schemas.openxmlformats.org/officeDocument/2006/relationships/image" Target="../media/image15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38.png"/><Relationship Id="rId3" Type="http://schemas.openxmlformats.org/officeDocument/2006/relationships/image" Target="../media/image8.jpeg"/><Relationship Id="rId7" Type="http://schemas.openxmlformats.org/officeDocument/2006/relationships/image" Target="../media/image24.png"/><Relationship Id="rId12" Type="http://schemas.openxmlformats.org/officeDocument/2006/relationships/image" Target="../media/image4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svg"/><Relationship Id="rId11" Type="http://schemas.openxmlformats.org/officeDocument/2006/relationships/image" Target="../media/image34.png"/><Relationship Id="rId5" Type="http://schemas.openxmlformats.org/officeDocument/2006/relationships/image" Target="../media/image10.png"/><Relationship Id="rId15" Type="http://schemas.openxmlformats.org/officeDocument/2006/relationships/image" Target="../media/image53.svg"/><Relationship Id="rId10" Type="http://schemas.openxmlformats.org/officeDocument/2006/relationships/image" Target="../media/image32.png"/><Relationship Id="rId4" Type="http://schemas.openxmlformats.org/officeDocument/2006/relationships/image" Target="../media/image9.jpeg"/><Relationship Id="rId9" Type="http://schemas.openxmlformats.org/officeDocument/2006/relationships/image" Target="../media/image15.svg"/><Relationship Id="rId14" Type="http://schemas.openxmlformats.org/officeDocument/2006/relationships/image" Target="../media/image5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6.png"/><Relationship Id="rId3" Type="http://schemas.openxmlformats.org/officeDocument/2006/relationships/image" Target="../media/image8.jpeg"/><Relationship Id="rId7" Type="http://schemas.openxmlformats.org/officeDocument/2006/relationships/image" Target="../media/image33.png"/><Relationship Id="rId12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svg"/><Relationship Id="rId11" Type="http://schemas.openxmlformats.org/officeDocument/2006/relationships/image" Target="../media/image55.png"/><Relationship Id="rId5" Type="http://schemas.openxmlformats.org/officeDocument/2006/relationships/image" Target="../media/image10.png"/><Relationship Id="rId10" Type="http://schemas.openxmlformats.org/officeDocument/2006/relationships/image" Target="../media/image54.png"/><Relationship Id="rId4" Type="http://schemas.openxmlformats.org/officeDocument/2006/relationships/image" Target="../media/image9.jpeg"/><Relationship Id="rId9" Type="http://schemas.openxmlformats.org/officeDocument/2006/relationships/image" Target="../media/image15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57.png"/><Relationship Id="rId3" Type="http://schemas.openxmlformats.org/officeDocument/2006/relationships/image" Target="../media/image8.jpeg"/><Relationship Id="rId7" Type="http://schemas.openxmlformats.org/officeDocument/2006/relationships/image" Target="../media/image41.png"/><Relationship Id="rId12" Type="http://schemas.openxmlformats.org/officeDocument/2006/relationships/image" Target="../media/image3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svg"/><Relationship Id="rId11" Type="http://schemas.openxmlformats.org/officeDocument/2006/relationships/image" Target="../media/image31.png"/><Relationship Id="rId5" Type="http://schemas.openxmlformats.org/officeDocument/2006/relationships/image" Target="../media/image10.png"/><Relationship Id="rId10" Type="http://schemas.openxmlformats.org/officeDocument/2006/relationships/image" Target="../media/image56.png"/><Relationship Id="rId4" Type="http://schemas.openxmlformats.org/officeDocument/2006/relationships/image" Target="../media/image9.jpeg"/><Relationship Id="rId9" Type="http://schemas.openxmlformats.org/officeDocument/2006/relationships/image" Target="../media/image15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8.jpeg"/><Relationship Id="rId7" Type="http://schemas.openxmlformats.org/officeDocument/2006/relationships/image" Target="../media/image17.png"/><Relationship Id="rId12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11" Type="http://schemas.openxmlformats.org/officeDocument/2006/relationships/image" Target="../media/image27.svg"/><Relationship Id="rId5" Type="http://schemas.openxmlformats.org/officeDocument/2006/relationships/image" Target="../media/image58.png"/><Relationship Id="rId10" Type="http://schemas.openxmlformats.org/officeDocument/2006/relationships/image" Target="../media/image26.png"/><Relationship Id="rId4" Type="http://schemas.openxmlformats.org/officeDocument/2006/relationships/image" Target="../media/image9.jpeg"/><Relationship Id="rId9" Type="http://schemas.openxmlformats.org/officeDocument/2006/relationships/image" Target="../media/image3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8.jpe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10" Type="http://schemas.openxmlformats.org/officeDocument/2006/relationships/image" Target="../media/image39.png"/><Relationship Id="rId4" Type="http://schemas.openxmlformats.org/officeDocument/2006/relationships/image" Target="../media/image9.jpeg"/><Relationship Id="rId9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8.jpe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svg"/><Relationship Id="rId11" Type="http://schemas.openxmlformats.org/officeDocument/2006/relationships/image" Target="../media/image64.png"/><Relationship Id="rId5" Type="http://schemas.openxmlformats.org/officeDocument/2006/relationships/image" Target="../media/image59.png"/><Relationship Id="rId10" Type="http://schemas.openxmlformats.org/officeDocument/2006/relationships/image" Target="../media/image63.png"/><Relationship Id="rId4" Type="http://schemas.openxmlformats.org/officeDocument/2006/relationships/image" Target="../media/image9.jpeg"/><Relationship Id="rId9" Type="http://schemas.openxmlformats.org/officeDocument/2006/relationships/image" Target="../media/image62.sv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13" Type="http://schemas.openxmlformats.org/officeDocument/2006/relationships/image" Target="../media/image52.png"/><Relationship Id="rId3" Type="http://schemas.openxmlformats.org/officeDocument/2006/relationships/image" Target="../media/image8.jpeg"/><Relationship Id="rId7" Type="http://schemas.openxmlformats.org/officeDocument/2006/relationships/image" Target="../media/image22.png"/><Relationship Id="rId12" Type="http://schemas.openxmlformats.org/officeDocument/2006/relationships/image" Target="../media/image4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svg"/><Relationship Id="rId11" Type="http://schemas.openxmlformats.org/officeDocument/2006/relationships/image" Target="../media/image35.png"/><Relationship Id="rId5" Type="http://schemas.openxmlformats.org/officeDocument/2006/relationships/image" Target="../media/image65.png"/><Relationship Id="rId10" Type="http://schemas.openxmlformats.org/officeDocument/2006/relationships/image" Target="../media/image39.png"/><Relationship Id="rId4" Type="http://schemas.openxmlformats.org/officeDocument/2006/relationships/image" Target="../media/image9.jpeg"/><Relationship Id="rId9" Type="http://schemas.openxmlformats.org/officeDocument/2006/relationships/image" Target="../media/image68.svg"/><Relationship Id="rId14" Type="http://schemas.openxmlformats.org/officeDocument/2006/relationships/image" Target="../media/image53.sv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25.png"/><Relationship Id="rId3" Type="http://schemas.openxmlformats.org/officeDocument/2006/relationships/image" Target="../media/image8.jpeg"/><Relationship Id="rId7" Type="http://schemas.openxmlformats.org/officeDocument/2006/relationships/image" Target="../media/image56.png"/><Relationship Id="rId12" Type="http://schemas.openxmlformats.org/officeDocument/2006/relationships/image" Target="../media/image3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svg"/><Relationship Id="rId11" Type="http://schemas.openxmlformats.org/officeDocument/2006/relationships/image" Target="../media/image69.png"/><Relationship Id="rId5" Type="http://schemas.openxmlformats.org/officeDocument/2006/relationships/image" Target="../media/image10.png"/><Relationship Id="rId10" Type="http://schemas.openxmlformats.org/officeDocument/2006/relationships/image" Target="../media/image51.png"/><Relationship Id="rId4" Type="http://schemas.openxmlformats.org/officeDocument/2006/relationships/image" Target="../media/image9.jpeg"/><Relationship Id="rId9" Type="http://schemas.openxmlformats.org/officeDocument/2006/relationships/image" Target="../media/image15.sv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4.png"/><Relationship Id="rId3" Type="http://schemas.openxmlformats.org/officeDocument/2006/relationships/image" Target="../media/image70.jpeg"/><Relationship Id="rId7" Type="http://schemas.openxmlformats.org/officeDocument/2006/relationships/image" Target="../media/image29.svg"/><Relationship Id="rId12" Type="http://schemas.openxmlformats.org/officeDocument/2006/relationships/image" Target="../media/image27.sv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11" Type="http://schemas.openxmlformats.org/officeDocument/2006/relationships/image" Target="../media/image26.png"/><Relationship Id="rId5" Type="http://schemas.openxmlformats.org/officeDocument/2006/relationships/image" Target="../media/image9.jpeg"/><Relationship Id="rId10" Type="http://schemas.openxmlformats.org/officeDocument/2006/relationships/image" Target="../media/image44.png"/><Relationship Id="rId4" Type="http://schemas.openxmlformats.org/officeDocument/2006/relationships/image" Target="../media/image8.jpeg"/><Relationship Id="rId9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13" Type="http://schemas.openxmlformats.org/officeDocument/2006/relationships/image" Target="../media/image33.png"/><Relationship Id="rId3" Type="http://schemas.openxmlformats.org/officeDocument/2006/relationships/image" Target="../media/image71.jpeg"/><Relationship Id="rId7" Type="http://schemas.openxmlformats.org/officeDocument/2006/relationships/image" Target="../media/image11.svg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57.png"/><Relationship Id="rId5" Type="http://schemas.openxmlformats.org/officeDocument/2006/relationships/image" Target="../media/image9.jpeg"/><Relationship Id="rId10" Type="http://schemas.openxmlformats.org/officeDocument/2006/relationships/image" Target="../media/image15.svg"/><Relationship Id="rId4" Type="http://schemas.openxmlformats.org/officeDocument/2006/relationships/image" Target="../media/image8.jpeg"/><Relationship Id="rId9" Type="http://schemas.openxmlformats.org/officeDocument/2006/relationships/image" Target="../media/image14.png"/><Relationship Id="rId14" Type="http://schemas.openxmlformats.org/officeDocument/2006/relationships/image" Target="../media/image48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72.png"/><Relationship Id="rId3" Type="http://schemas.openxmlformats.org/officeDocument/2006/relationships/image" Target="../media/image8.jpeg"/><Relationship Id="rId7" Type="http://schemas.openxmlformats.org/officeDocument/2006/relationships/image" Target="../media/image17.png"/><Relationship Id="rId12" Type="http://schemas.openxmlformats.org/officeDocument/2006/relationships/image" Target="../media/image4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svg"/><Relationship Id="rId11" Type="http://schemas.openxmlformats.org/officeDocument/2006/relationships/image" Target="../media/image64.png"/><Relationship Id="rId5" Type="http://schemas.openxmlformats.org/officeDocument/2006/relationships/image" Target="../media/image10.png"/><Relationship Id="rId10" Type="http://schemas.openxmlformats.org/officeDocument/2006/relationships/image" Target="../media/image19.png"/><Relationship Id="rId4" Type="http://schemas.openxmlformats.org/officeDocument/2006/relationships/image" Target="../media/image9.jpeg"/><Relationship Id="rId9" Type="http://schemas.openxmlformats.org/officeDocument/2006/relationships/image" Target="../media/image15.sv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44.png"/><Relationship Id="rId3" Type="http://schemas.openxmlformats.org/officeDocument/2006/relationships/image" Target="../media/image8.jpeg"/><Relationship Id="rId7" Type="http://schemas.openxmlformats.org/officeDocument/2006/relationships/image" Target="../media/image73.png"/><Relationship Id="rId12" Type="http://schemas.openxmlformats.org/officeDocument/2006/relationships/image" Target="../media/image4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svg"/><Relationship Id="rId11" Type="http://schemas.openxmlformats.org/officeDocument/2006/relationships/image" Target="../media/image33.png"/><Relationship Id="rId5" Type="http://schemas.openxmlformats.org/officeDocument/2006/relationships/image" Target="../media/image10.png"/><Relationship Id="rId15" Type="http://schemas.openxmlformats.org/officeDocument/2006/relationships/image" Target="../media/image75.svg"/><Relationship Id="rId10" Type="http://schemas.openxmlformats.org/officeDocument/2006/relationships/image" Target="../media/image25.png"/><Relationship Id="rId4" Type="http://schemas.openxmlformats.org/officeDocument/2006/relationships/image" Target="../media/image9.jpeg"/><Relationship Id="rId9" Type="http://schemas.openxmlformats.org/officeDocument/2006/relationships/image" Target="../media/image15.svg"/><Relationship Id="rId14" Type="http://schemas.openxmlformats.org/officeDocument/2006/relationships/image" Target="../media/image7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png"/><Relationship Id="rId4" Type="http://schemas.openxmlformats.org/officeDocument/2006/relationships/image" Target="../media/image9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76.png"/><Relationship Id="rId4" Type="http://schemas.openxmlformats.org/officeDocument/2006/relationships/image" Target="../media/image9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0366" y="0"/>
            <a:ext cx="8305800" cy="10287000"/>
            <a:chOff x="0" y="0"/>
            <a:chExt cx="110744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074400" cy="13716000"/>
            </a:xfrm>
            <a:custGeom>
              <a:avLst/>
              <a:gdLst/>
              <a:ahLst/>
              <a:cxnLst/>
              <a:rect l="l" t="t" r="r" b="b"/>
              <a:pathLst>
                <a:path w="11074400" h="13716000">
                  <a:moveTo>
                    <a:pt x="0" y="0"/>
                  </a:moveTo>
                  <a:lnTo>
                    <a:pt x="11074400" y="0"/>
                  </a:lnTo>
                  <a:lnTo>
                    <a:pt x="110744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42779" r="-42779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7965434" y="6039002"/>
            <a:ext cx="11468100" cy="1085850"/>
            <a:chOff x="0" y="0"/>
            <a:chExt cx="15290800" cy="1447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5290800" cy="1447800"/>
            </a:xfrm>
            <a:custGeom>
              <a:avLst/>
              <a:gdLst/>
              <a:ahLst/>
              <a:cxnLst/>
              <a:rect l="l" t="t" r="r" b="b"/>
              <a:pathLst>
                <a:path w="15290800" h="1447800">
                  <a:moveTo>
                    <a:pt x="0" y="0"/>
                  </a:moveTo>
                  <a:lnTo>
                    <a:pt x="15290800" y="0"/>
                  </a:lnTo>
                  <a:lnTo>
                    <a:pt x="15290800" y="1447800"/>
                  </a:lnTo>
                  <a:lnTo>
                    <a:pt x="0" y="1447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9400480" y="7992685"/>
            <a:ext cx="7020163" cy="984399"/>
            <a:chOff x="0" y="0"/>
            <a:chExt cx="9360218" cy="131253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9360154" cy="1312545"/>
            </a:xfrm>
            <a:custGeom>
              <a:avLst/>
              <a:gdLst/>
              <a:ahLst/>
              <a:cxnLst/>
              <a:rect l="l" t="t" r="r" b="b"/>
              <a:pathLst>
                <a:path w="9360154" h="1312545">
                  <a:moveTo>
                    <a:pt x="0" y="0"/>
                  </a:moveTo>
                  <a:lnTo>
                    <a:pt x="9360154" y="0"/>
                  </a:lnTo>
                  <a:lnTo>
                    <a:pt x="9360154" y="1312545"/>
                  </a:lnTo>
                  <a:lnTo>
                    <a:pt x="0" y="13125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531" b="-530"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>
            <a:off x="11719065" y="9258300"/>
            <a:ext cx="3350123" cy="703193"/>
            <a:chOff x="0" y="0"/>
            <a:chExt cx="4466831" cy="93759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466844" cy="937641"/>
            </a:xfrm>
            <a:custGeom>
              <a:avLst/>
              <a:gdLst/>
              <a:ahLst/>
              <a:cxnLst/>
              <a:rect l="l" t="t" r="r" b="b"/>
              <a:pathLst>
                <a:path w="4466844" h="937641">
                  <a:moveTo>
                    <a:pt x="0" y="0"/>
                  </a:moveTo>
                  <a:lnTo>
                    <a:pt x="4466844" y="0"/>
                  </a:lnTo>
                  <a:lnTo>
                    <a:pt x="4466844" y="937641"/>
                  </a:lnTo>
                  <a:lnTo>
                    <a:pt x="0" y="9376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172" b="-166"/>
              </a:stretch>
            </a:blipFill>
          </p:spPr>
        </p:sp>
      </p:grpSp>
      <p:grpSp>
        <p:nvGrpSpPr>
          <p:cNvPr id="10" name="Group 10"/>
          <p:cNvGrpSpPr/>
          <p:nvPr/>
        </p:nvGrpSpPr>
        <p:grpSpPr>
          <a:xfrm>
            <a:off x="12129783" y="629345"/>
            <a:ext cx="6158217" cy="2115217"/>
            <a:chOff x="0" y="0"/>
            <a:chExt cx="8210956" cy="2820289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210931" cy="2820289"/>
            </a:xfrm>
            <a:custGeom>
              <a:avLst/>
              <a:gdLst/>
              <a:ahLst/>
              <a:cxnLst/>
              <a:rect l="l" t="t" r="r" b="b"/>
              <a:pathLst>
                <a:path w="8210931" h="2820289">
                  <a:moveTo>
                    <a:pt x="0" y="0"/>
                  </a:moveTo>
                  <a:lnTo>
                    <a:pt x="8210931" y="0"/>
                  </a:lnTo>
                  <a:lnTo>
                    <a:pt x="8210931" y="2820289"/>
                  </a:lnTo>
                  <a:lnTo>
                    <a:pt x="0" y="28202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207" b="-207"/>
              </a:stretch>
            </a:blipFill>
          </p:spPr>
        </p:sp>
      </p:grpSp>
      <p:sp>
        <p:nvSpPr>
          <p:cNvPr id="12" name="Freeform 12"/>
          <p:cNvSpPr/>
          <p:nvPr/>
        </p:nvSpPr>
        <p:spPr>
          <a:xfrm>
            <a:off x="6838274" y="9206141"/>
            <a:ext cx="807510" cy="807510"/>
          </a:xfrm>
          <a:custGeom>
            <a:avLst/>
            <a:gdLst/>
            <a:ahLst/>
            <a:cxnLst/>
            <a:rect l="l" t="t" r="r" b="b"/>
            <a:pathLst>
              <a:path w="807510" h="807510">
                <a:moveTo>
                  <a:pt x="0" y="0"/>
                </a:moveTo>
                <a:lnTo>
                  <a:pt x="807510" y="0"/>
                </a:lnTo>
                <a:lnTo>
                  <a:pt x="807510" y="807511"/>
                </a:lnTo>
                <a:lnTo>
                  <a:pt x="0" y="80751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8441226" y="6275461"/>
            <a:ext cx="9689487" cy="4799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993"/>
              </a:lnSpc>
            </a:pPr>
            <a:r>
              <a:rPr lang="en-US" sz="2852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Projektnummer: 2024-1-SI01-KA220-HED-000252281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73688" y="7229170"/>
            <a:ext cx="6132643" cy="4301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591"/>
              </a:lnSpc>
            </a:pPr>
            <a:r>
              <a:rPr lang="en-US" sz="2565" b="1">
                <a:solidFill>
                  <a:srgbClr val="0D79A2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www.elix-project.eu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957939" y="3154128"/>
            <a:ext cx="8357025" cy="14437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898"/>
              </a:lnSpc>
            </a:pPr>
            <a:r>
              <a:rPr lang="en-US" sz="2784">
                <a:solidFill>
                  <a:srgbClr val="0D79A2"/>
                </a:solidFill>
                <a:latin typeface="Montserrat"/>
                <a:ea typeface="Montserrat"/>
                <a:cs typeface="Montserrat"/>
                <a:sym typeface="Montserrat"/>
              </a:rPr>
              <a:t>Europäisches arbeitsplatzmobilitätsorientiertes Karriere- und Service-Learning-System im Hochschulbereich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676190" y="4983166"/>
            <a:ext cx="6839760" cy="7364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982"/>
              </a:lnSpc>
            </a:pPr>
            <a:r>
              <a:rPr lang="en-US" sz="2130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Leitfaden für Hochschullehrende zur Karriereentwicklung durch CSL-Praktiken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6574" y="0"/>
            <a:ext cx="18620508" cy="11080585"/>
            <a:chOff x="0" y="0"/>
            <a:chExt cx="24827344" cy="1477411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827357" cy="14774163"/>
            </a:xfrm>
            <a:custGeom>
              <a:avLst/>
              <a:gdLst/>
              <a:ahLst/>
              <a:cxnLst/>
              <a:rect l="l" t="t" r="r" b="b"/>
              <a:pathLst>
                <a:path w="24827357" h="14774163">
                  <a:moveTo>
                    <a:pt x="0" y="0"/>
                  </a:moveTo>
                  <a:lnTo>
                    <a:pt x="24827357" y="0"/>
                  </a:lnTo>
                  <a:lnTo>
                    <a:pt x="24827357" y="14774163"/>
                  </a:lnTo>
                  <a:lnTo>
                    <a:pt x="0" y="147741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15000"/>
              </a:blip>
              <a:stretch>
                <a:fillRect t="-6024" b="-6024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145752" cy="585724"/>
            </a:xfrm>
            <a:custGeom>
              <a:avLst/>
              <a:gdLst/>
              <a:ahLst/>
              <a:cxnLst/>
              <a:rect l="l" t="t" r="r" b="b"/>
              <a:pathLst>
                <a:path w="22145752" h="585724">
                  <a:moveTo>
                    <a:pt x="0" y="0"/>
                  </a:moveTo>
                  <a:lnTo>
                    <a:pt x="22145752" y="0"/>
                  </a:lnTo>
                  <a:lnTo>
                    <a:pt x="22145752" y="585724"/>
                  </a:lnTo>
                  <a:lnTo>
                    <a:pt x="0" y="58572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86205" b="-686199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823608" y="602856"/>
            <a:ext cx="16609333" cy="467830"/>
            <a:chOff x="0" y="0"/>
            <a:chExt cx="22145777" cy="62377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145777" cy="623774"/>
            </a:xfrm>
            <a:custGeom>
              <a:avLst/>
              <a:gdLst/>
              <a:ahLst/>
              <a:cxnLst/>
              <a:rect l="l" t="t" r="r" b="b"/>
              <a:pathLst>
                <a:path w="22145777" h="623774">
                  <a:moveTo>
                    <a:pt x="0" y="0"/>
                  </a:moveTo>
                  <a:lnTo>
                    <a:pt x="22145777" y="0"/>
                  </a:lnTo>
                  <a:lnTo>
                    <a:pt x="22145777" y="623774"/>
                  </a:lnTo>
                  <a:lnTo>
                    <a:pt x="0" y="62377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41775" b="-641775"/>
              </a:stretch>
            </a:blip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22145777" cy="6618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250"/>
                </a:lnSpc>
              </a:pPr>
              <a:r>
                <a:rPr lang="en-US" sz="1875" b="1" spc="30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EINFÜHRUNG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806920" y="2728655"/>
            <a:ext cx="16683904" cy="1123293"/>
          </a:xfrm>
          <a:custGeom>
            <a:avLst/>
            <a:gdLst/>
            <a:ahLst/>
            <a:cxnLst/>
            <a:rect l="l" t="t" r="r" b="b"/>
            <a:pathLst>
              <a:path w="16683904" h="1123293">
                <a:moveTo>
                  <a:pt x="0" y="0"/>
                </a:moveTo>
                <a:lnTo>
                  <a:pt x="16683904" y="0"/>
                </a:lnTo>
                <a:lnTo>
                  <a:pt x="16683904" y="1123293"/>
                </a:lnTo>
                <a:lnTo>
                  <a:pt x="0" y="112329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10" name="Group 10"/>
          <p:cNvGrpSpPr/>
          <p:nvPr/>
        </p:nvGrpSpPr>
        <p:grpSpPr>
          <a:xfrm>
            <a:off x="1166774" y="2910068"/>
            <a:ext cx="760476" cy="760476"/>
            <a:chOff x="0" y="0"/>
            <a:chExt cx="1013968" cy="1013968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12" name="Group 12"/>
          <p:cNvGrpSpPr/>
          <p:nvPr/>
        </p:nvGrpSpPr>
        <p:grpSpPr>
          <a:xfrm>
            <a:off x="1364494" y="3107788"/>
            <a:ext cx="364998" cy="364998"/>
            <a:chOff x="0" y="0"/>
            <a:chExt cx="486664" cy="486664"/>
          </a:xfrm>
        </p:grpSpPr>
        <p:sp>
          <p:nvSpPr>
            <p:cNvPr id="13" name="Freeform 13" descr="/home/claude/work/icons/target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</p:sp>
      </p:grpSp>
      <p:grpSp>
        <p:nvGrpSpPr>
          <p:cNvPr id="14" name="Group 14"/>
          <p:cNvGrpSpPr/>
          <p:nvPr/>
        </p:nvGrpSpPr>
        <p:grpSpPr>
          <a:xfrm>
            <a:off x="2476300" y="2745343"/>
            <a:ext cx="13995768" cy="1089898"/>
            <a:chOff x="0" y="0"/>
            <a:chExt cx="18661024" cy="1453198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8660999" cy="1453261"/>
            </a:xfrm>
            <a:custGeom>
              <a:avLst/>
              <a:gdLst/>
              <a:ahLst/>
              <a:cxnLst/>
              <a:rect l="l" t="t" r="r" b="b"/>
              <a:pathLst>
                <a:path w="18660999" h="1453261">
                  <a:moveTo>
                    <a:pt x="0" y="0"/>
                  </a:moveTo>
                  <a:lnTo>
                    <a:pt x="18660999" y="0"/>
                  </a:lnTo>
                  <a:lnTo>
                    <a:pt x="18660999" y="1453261"/>
                  </a:lnTo>
                  <a:lnTo>
                    <a:pt x="0" y="1453261"/>
                  </a:lnTo>
                  <a:close/>
                </a:path>
              </a:pathLst>
            </a:custGeom>
            <a:blipFill>
              <a:blip r:embed="rId9">
                <a:alphaModFix amt="0"/>
              </a:blip>
              <a:stretch>
                <a:fillRect t="-378650" b="-378647"/>
              </a:stretch>
            </a:blipFill>
          </p:spPr>
        </p:sp>
      </p:grpSp>
      <p:grpSp>
        <p:nvGrpSpPr>
          <p:cNvPr id="16" name="Group 16"/>
          <p:cNvGrpSpPr/>
          <p:nvPr/>
        </p:nvGrpSpPr>
        <p:grpSpPr>
          <a:xfrm>
            <a:off x="2476300" y="2709624"/>
            <a:ext cx="13995768" cy="1125617"/>
            <a:chOff x="0" y="0"/>
            <a:chExt cx="18661024" cy="1500822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8661024" cy="1500822"/>
            </a:xfrm>
            <a:custGeom>
              <a:avLst/>
              <a:gdLst/>
              <a:ahLst/>
              <a:cxnLst/>
              <a:rect l="l" t="t" r="r" b="b"/>
              <a:pathLst>
                <a:path w="18661024" h="1500822">
                  <a:moveTo>
                    <a:pt x="0" y="0"/>
                  </a:moveTo>
                  <a:lnTo>
                    <a:pt x="18661024" y="0"/>
                  </a:lnTo>
                  <a:lnTo>
                    <a:pt x="18661024" y="1500822"/>
                  </a:lnTo>
                  <a:lnTo>
                    <a:pt x="0" y="150082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92274" b="-192274"/>
              </a:stretch>
            </a:blipFill>
          </p:spPr>
        </p:sp>
        <p:sp>
          <p:nvSpPr>
            <p:cNvPr id="18" name="TextBox 18"/>
            <p:cNvSpPr txBox="1"/>
            <p:nvPr/>
          </p:nvSpPr>
          <p:spPr>
            <a:xfrm>
              <a:off x="0" y="-47625"/>
              <a:ext cx="18661024" cy="15484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Die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Beschäftigungsfähigkeit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von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Hochschulabsolvent:inneen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bleibt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ein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zentrales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Thema der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europäischen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Hochschulpolitik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und der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institutionellen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Aufgaben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.</a:t>
              </a:r>
            </a:p>
          </p:txBody>
        </p:sp>
      </p:grpSp>
      <p:sp>
        <p:nvSpPr>
          <p:cNvPr id="19" name="Freeform 19"/>
          <p:cNvSpPr/>
          <p:nvPr/>
        </p:nvSpPr>
        <p:spPr>
          <a:xfrm>
            <a:off x="806920" y="4120553"/>
            <a:ext cx="16683904" cy="1123293"/>
          </a:xfrm>
          <a:custGeom>
            <a:avLst/>
            <a:gdLst/>
            <a:ahLst/>
            <a:cxnLst/>
            <a:rect l="l" t="t" r="r" b="b"/>
            <a:pathLst>
              <a:path w="16683904" h="1123293">
                <a:moveTo>
                  <a:pt x="0" y="0"/>
                </a:moveTo>
                <a:lnTo>
                  <a:pt x="16683904" y="0"/>
                </a:lnTo>
                <a:lnTo>
                  <a:pt x="16683904" y="1123293"/>
                </a:lnTo>
                <a:lnTo>
                  <a:pt x="0" y="112329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grpSp>
        <p:nvGrpSpPr>
          <p:cNvPr id="20" name="Group 20"/>
          <p:cNvGrpSpPr/>
          <p:nvPr/>
        </p:nvGrpSpPr>
        <p:grpSpPr>
          <a:xfrm>
            <a:off x="1166774" y="4301957"/>
            <a:ext cx="760476" cy="760476"/>
            <a:chOff x="0" y="0"/>
            <a:chExt cx="1013968" cy="1013968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22" name="Group 22"/>
          <p:cNvGrpSpPr/>
          <p:nvPr/>
        </p:nvGrpSpPr>
        <p:grpSpPr>
          <a:xfrm>
            <a:off x="1364494" y="4499677"/>
            <a:ext cx="364998" cy="364998"/>
            <a:chOff x="0" y="0"/>
            <a:chExt cx="486664" cy="486664"/>
          </a:xfrm>
        </p:grpSpPr>
        <p:sp>
          <p:nvSpPr>
            <p:cNvPr id="23" name="Freeform 23" descr="/home/claude/work/icons/arrow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</p:sp>
      </p:grpSp>
      <p:grpSp>
        <p:nvGrpSpPr>
          <p:cNvPr id="24" name="Group 24"/>
          <p:cNvGrpSpPr/>
          <p:nvPr/>
        </p:nvGrpSpPr>
        <p:grpSpPr>
          <a:xfrm>
            <a:off x="2476300" y="4137231"/>
            <a:ext cx="13995768" cy="1089898"/>
            <a:chOff x="0" y="0"/>
            <a:chExt cx="18661024" cy="1453198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8660999" cy="1453261"/>
            </a:xfrm>
            <a:custGeom>
              <a:avLst/>
              <a:gdLst/>
              <a:ahLst/>
              <a:cxnLst/>
              <a:rect l="l" t="t" r="r" b="b"/>
              <a:pathLst>
                <a:path w="18660999" h="1453261">
                  <a:moveTo>
                    <a:pt x="0" y="0"/>
                  </a:moveTo>
                  <a:lnTo>
                    <a:pt x="18660999" y="0"/>
                  </a:lnTo>
                  <a:lnTo>
                    <a:pt x="18660999" y="1453261"/>
                  </a:lnTo>
                  <a:lnTo>
                    <a:pt x="0" y="1453261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00031" b="-200027"/>
              </a:stretch>
            </a:blipFill>
          </p:spPr>
        </p:sp>
      </p:grpSp>
      <p:grpSp>
        <p:nvGrpSpPr>
          <p:cNvPr id="26" name="Group 26"/>
          <p:cNvGrpSpPr/>
          <p:nvPr/>
        </p:nvGrpSpPr>
        <p:grpSpPr>
          <a:xfrm>
            <a:off x="2476300" y="4101513"/>
            <a:ext cx="13995768" cy="1125617"/>
            <a:chOff x="0" y="0"/>
            <a:chExt cx="18661024" cy="1500822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8661024" cy="1500822"/>
            </a:xfrm>
            <a:custGeom>
              <a:avLst/>
              <a:gdLst/>
              <a:ahLst/>
              <a:cxnLst/>
              <a:rect l="l" t="t" r="r" b="b"/>
              <a:pathLst>
                <a:path w="18661024" h="1500822">
                  <a:moveTo>
                    <a:pt x="0" y="0"/>
                  </a:moveTo>
                  <a:lnTo>
                    <a:pt x="18661024" y="0"/>
                  </a:lnTo>
                  <a:lnTo>
                    <a:pt x="18661024" y="1500822"/>
                  </a:lnTo>
                  <a:lnTo>
                    <a:pt x="0" y="150082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92274" b="-192274"/>
              </a:stretch>
            </a:blipFill>
          </p:spPr>
        </p:sp>
        <p:sp>
          <p:nvSpPr>
            <p:cNvPr id="28" name="TextBox 28"/>
            <p:cNvSpPr txBox="1"/>
            <p:nvPr/>
          </p:nvSpPr>
          <p:spPr>
            <a:xfrm>
              <a:off x="0" y="-47625"/>
              <a:ext cx="18661024" cy="15484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Von Hochschulbildung wird zunehmend erwartet, dass sie einen reibungslosen Übergang vom Studium in den Beruf unterstützt.</a:t>
              </a:r>
            </a:p>
          </p:txBody>
        </p:sp>
      </p:grpSp>
      <p:sp>
        <p:nvSpPr>
          <p:cNvPr id="29" name="Freeform 29"/>
          <p:cNvSpPr/>
          <p:nvPr/>
        </p:nvSpPr>
        <p:spPr>
          <a:xfrm>
            <a:off x="806920" y="5512441"/>
            <a:ext cx="16683904" cy="1123293"/>
          </a:xfrm>
          <a:custGeom>
            <a:avLst/>
            <a:gdLst/>
            <a:ahLst/>
            <a:cxnLst/>
            <a:rect l="l" t="t" r="r" b="b"/>
            <a:pathLst>
              <a:path w="16683904" h="1123293">
                <a:moveTo>
                  <a:pt x="0" y="0"/>
                </a:moveTo>
                <a:lnTo>
                  <a:pt x="16683904" y="0"/>
                </a:lnTo>
                <a:lnTo>
                  <a:pt x="16683904" y="1123293"/>
                </a:lnTo>
                <a:lnTo>
                  <a:pt x="0" y="112329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30" name="Group 30"/>
          <p:cNvGrpSpPr/>
          <p:nvPr/>
        </p:nvGrpSpPr>
        <p:grpSpPr>
          <a:xfrm>
            <a:off x="1166774" y="5693845"/>
            <a:ext cx="760476" cy="760476"/>
            <a:chOff x="0" y="0"/>
            <a:chExt cx="1013968" cy="1013968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32" name="Group 32"/>
          <p:cNvGrpSpPr/>
          <p:nvPr/>
        </p:nvGrpSpPr>
        <p:grpSpPr>
          <a:xfrm>
            <a:off x="1364494" y="5891565"/>
            <a:ext cx="364998" cy="364998"/>
            <a:chOff x="0" y="0"/>
            <a:chExt cx="486664" cy="486664"/>
          </a:xfrm>
        </p:grpSpPr>
        <p:sp>
          <p:nvSpPr>
            <p:cNvPr id="33" name="Freeform 33" descr="/home/claude/work/icons/compass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/>
              </a:stretch>
            </a:blipFill>
          </p:spPr>
        </p:sp>
      </p:grpSp>
      <p:grpSp>
        <p:nvGrpSpPr>
          <p:cNvPr id="34" name="Group 34"/>
          <p:cNvGrpSpPr/>
          <p:nvPr/>
        </p:nvGrpSpPr>
        <p:grpSpPr>
          <a:xfrm>
            <a:off x="2476300" y="5529120"/>
            <a:ext cx="13995768" cy="1089898"/>
            <a:chOff x="0" y="0"/>
            <a:chExt cx="18661024" cy="1453198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18660999" cy="1453261"/>
            </a:xfrm>
            <a:custGeom>
              <a:avLst/>
              <a:gdLst/>
              <a:ahLst/>
              <a:cxnLst/>
              <a:rect l="l" t="t" r="r" b="b"/>
              <a:pathLst>
                <a:path w="18660999" h="1453261">
                  <a:moveTo>
                    <a:pt x="0" y="0"/>
                  </a:moveTo>
                  <a:lnTo>
                    <a:pt x="18660999" y="0"/>
                  </a:lnTo>
                  <a:lnTo>
                    <a:pt x="18660999" y="1453261"/>
                  </a:lnTo>
                  <a:lnTo>
                    <a:pt x="0" y="1453261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00031" b="-200027"/>
              </a:stretch>
            </a:blipFill>
          </p:spPr>
        </p:sp>
      </p:grpSp>
      <p:grpSp>
        <p:nvGrpSpPr>
          <p:cNvPr id="36" name="Group 36"/>
          <p:cNvGrpSpPr/>
          <p:nvPr/>
        </p:nvGrpSpPr>
        <p:grpSpPr>
          <a:xfrm>
            <a:off x="2476300" y="5493401"/>
            <a:ext cx="13995768" cy="1125617"/>
            <a:chOff x="0" y="0"/>
            <a:chExt cx="18661024" cy="1500822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18661024" cy="1500822"/>
            </a:xfrm>
            <a:custGeom>
              <a:avLst/>
              <a:gdLst/>
              <a:ahLst/>
              <a:cxnLst/>
              <a:rect l="l" t="t" r="r" b="b"/>
              <a:pathLst>
                <a:path w="18661024" h="1500822">
                  <a:moveTo>
                    <a:pt x="0" y="0"/>
                  </a:moveTo>
                  <a:lnTo>
                    <a:pt x="18661024" y="0"/>
                  </a:lnTo>
                  <a:lnTo>
                    <a:pt x="18661024" y="1500822"/>
                  </a:lnTo>
                  <a:lnTo>
                    <a:pt x="0" y="150082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92274" b="-192274"/>
              </a:stretch>
            </a:blipFill>
          </p:spPr>
        </p:sp>
        <p:sp>
          <p:nvSpPr>
            <p:cNvPr id="38" name="TextBox 38"/>
            <p:cNvSpPr txBox="1"/>
            <p:nvPr/>
          </p:nvSpPr>
          <p:spPr>
            <a:xfrm>
              <a:off x="0" y="-47625"/>
              <a:ext cx="18661024" cy="15484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Beschäftigungsfähigkeit umfasst mehr als nur den unmittelbaren Zugang zu einer Arbeitsstelle; sie beinhaltet die Fähigkeit, sich in komplexen und sich wandelnden Karrierewegen zurechtzufinden.</a:t>
              </a:r>
            </a:p>
          </p:txBody>
        </p:sp>
      </p:grpSp>
      <p:sp>
        <p:nvSpPr>
          <p:cNvPr id="39" name="Freeform 39"/>
          <p:cNvSpPr/>
          <p:nvPr/>
        </p:nvSpPr>
        <p:spPr>
          <a:xfrm>
            <a:off x="806920" y="6904330"/>
            <a:ext cx="16683904" cy="1123293"/>
          </a:xfrm>
          <a:custGeom>
            <a:avLst/>
            <a:gdLst/>
            <a:ahLst/>
            <a:cxnLst/>
            <a:rect l="l" t="t" r="r" b="b"/>
            <a:pathLst>
              <a:path w="16683904" h="1123293">
                <a:moveTo>
                  <a:pt x="0" y="0"/>
                </a:moveTo>
                <a:lnTo>
                  <a:pt x="16683904" y="0"/>
                </a:lnTo>
                <a:lnTo>
                  <a:pt x="16683904" y="1123292"/>
                </a:lnTo>
                <a:lnTo>
                  <a:pt x="0" y="112329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grpSp>
        <p:nvGrpSpPr>
          <p:cNvPr id="40" name="Group 40"/>
          <p:cNvGrpSpPr/>
          <p:nvPr/>
        </p:nvGrpSpPr>
        <p:grpSpPr>
          <a:xfrm>
            <a:off x="1166774" y="7085733"/>
            <a:ext cx="760476" cy="760476"/>
            <a:chOff x="0" y="0"/>
            <a:chExt cx="1013968" cy="1013968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42" name="Group 42"/>
          <p:cNvGrpSpPr/>
          <p:nvPr/>
        </p:nvGrpSpPr>
        <p:grpSpPr>
          <a:xfrm>
            <a:off x="1364494" y="7283453"/>
            <a:ext cx="364998" cy="364998"/>
            <a:chOff x="0" y="0"/>
            <a:chExt cx="486664" cy="486664"/>
          </a:xfrm>
        </p:grpSpPr>
        <p:sp>
          <p:nvSpPr>
            <p:cNvPr id="43" name="Freeform 43" descr="/home/claude/work/icons/layers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/>
              </a:stretch>
            </a:blipFill>
          </p:spPr>
        </p:sp>
      </p:grpSp>
      <p:grpSp>
        <p:nvGrpSpPr>
          <p:cNvPr id="44" name="Group 44"/>
          <p:cNvGrpSpPr/>
          <p:nvPr/>
        </p:nvGrpSpPr>
        <p:grpSpPr>
          <a:xfrm>
            <a:off x="2476300" y="6921017"/>
            <a:ext cx="13995768" cy="1089898"/>
            <a:chOff x="0" y="0"/>
            <a:chExt cx="18661024" cy="1453198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8660999" cy="1453261"/>
            </a:xfrm>
            <a:custGeom>
              <a:avLst/>
              <a:gdLst/>
              <a:ahLst/>
              <a:cxnLst/>
              <a:rect l="l" t="t" r="r" b="b"/>
              <a:pathLst>
                <a:path w="18660999" h="1453261">
                  <a:moveTo>
                    <a:pt x="0" y="0"/>
                  </a:moveTo>
                  <a:lnTo>
                    <a:pt x="18660999" y="0"/>
                  </a:lnTo>
                  <a:lnTo>
                    <a:pt x="18660999" y="1453261"/>
                  </a:lnTo>
                  <a:lnTo>
                    <a:pt x="0" y="1453261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00031" b="-200027"/>
              </a:stretch>
            </a:blipFill>
          </p:spPr>
        </p:sp>
      </p:grpSp>
      <p:grpSp>
        <p:nvGrpSpPr>
          <p:cNvPr id="46" name="Group 46"/>
          <p:cNvGrpSpPr/>
          <p:nvPr/>
        </p:nvGrpSpPr>
        <p:grpSpPr>
          <a:xfrm>
            <a:off x="2476300" y="6885299"/>
            <a:ext cx="13995768" cy="1125617"/>
            <a:chOff x="0" y="0"/>
            <a:chExt cx="18661024" cy="1500822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18661024" cy="1500822"/>
            </a:xfrm>
            <a:custGeom>
              <a:avLst/>
              <a:gdLst/>
              <a:ahLst/>
              <a:cxnLst/>
              <a:rect l="l" t="t" r="r" b="b"/>
              <a:pathLst>
                <a:path w="18661024" h="1500822">
                  <a:moveTo>
                    <a:pt x="0" y="0"/>
                  </a:moveTo>
                  <a:lnTo>
                    <a:pt x="18661024" y="0"/>
                  </a:lnTo>
                  <a:lnTo>
                    <a:pt x="18661024" y="1500822"/>
                  </a:lnTo>
                  <a:lnTo>
                    <a:pt x="0" y="150082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92274" b="-192274"/>
              </a:stretch>
            </a:blipFill>
          </p:spPr>
        </p:sp>
        <p:sp>
          <p:nvSpPr>
            <p:cNvPr id="48" name="TextBox 48"/>
            <p:cNvSpPr txBox="1"/>
            <p:nvPr/>
          </p:nvSpPr>
          <p:spPr>
            <a:xfrm>
              <a:off x="0" y="-47625"/>
              <a:ext cx="18661024" cy="15484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Studierende benötigen fachspezifisches Fachwissen sowie übertragbare und übergreifende Kompetenzen.</a:t>
              </a:r>
            </a:p>
          </p:txBody>
        </p:sp>
      </p:grpSp>
      <p:sp>
        <p:nvSpPr>
          <p:cNvPr id="49" name="Freeform 49"/>
          <p:cNvSpPr/>
          <p:nvPr/>
        </p:nvSpPr>
        <p:spPr>
          <a:xfrm>
            <a:off x="806920" y="8296218"/>
            <a:ext cx="16683904" cy="1123293"/>
          </a:xfrm>
          <a:custGeom>
            <a:avLst/>
            <a:gdLst/>
            <a:ahLst/>
            <a:cxnLst/>
            <a:rect l="l" t="t" r="r" b="b"/>
            <a:pathLst>
              <a:path w="16683904" h="1123293">
                <a:moveTo>
                  <a:pt x="0" y="0"/>
                </a:moveTo>
                <a:lnTo>
                  <a:pt x="16683904" y="0"/>
                </a:lnTo>
                <a:lnTo>
                  <a:pt x="16683904" y="1123293"/>
                </a:lnTo>
                <a:lnTo>
                  <a:pt x="0" y="112329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50" name="Group 50"/>
          <p:cNvGrpSpPr/>
          <p:nvPr/>
        </p:nvGrpSpPr>
        <p:grpSpPr>
          <a:xfrm>
            <a:off x="1166774" y="8477621"/>
            <a:ext cx="760476" cy="760476"/>
            <a:chOff x="0" y="0"/>
            <a:chExt cx="1013968" cy="1013968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52" name="Group 52"/>
          <p:cNvGrpSpPr/>
          <p:nvPr/>
        </p:nvGrpSpPr>
        <p:grpSpPr>
          <a:xfrm>
            <a:off x="1364494" y="8675341"/>
            <a:ext cx="364998" cy="364998"/>
            <a:chOff x="0" y="0"/>
            <a:chExt cx="486664" cy="486664"/>
          </a:xfrm>
        </p:grpSpPr>
        <p:sp>
          <p:nvSpPr>
            <p:cNvPr id="53" name="Freeform 53" descr="/home/claude/work/icons/link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/>
              <a:stretch>
                <a:fillRect/>
              </a:stretch>
            </a:blipFill>
          </p:spPr>
        </p:sp>
      </p:grpSp>
      <p:grpSp>
        <p:nvGrpSpPr>
          <p:cNvPr id="54" name="Group 54"/>
          <p:cNvGrpSpPr/>
          <p:nvPr/>
        </p:nvGrpSpPr>
        <p:grpSpPr>
          <a:xfrm>
            <a:off x="2476300" y="8312906"/>
            <a:ext cx="13995768" cy="1089898"/>
            <a:chOff x="0" y="0"/>
            <a:chExt cx="18661024" cy="1453198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18660999" cy="1453261"/>
            </a:xfrm>
            <a:custGeom>
              <a:avLst/>
              <a:gdLst/>
              <a:ahLst/>
              <a:cxnLst/>
              <a:rect l="l" t="t" r="r" b="b"/>
              <a:pathLst>
                <a:path w="18660999" h="1453261">
                  <a:moveTo>
                    <a:pt x="0" y="0"/>
                  </a:moveTo>
                  <a:lnTo>
                    <a:pt x="18660999" y="0"/>
                  </a:lnTo>
                  <a:lnTo>
                    <a:pt x="18660999" y="1453261"/>
                  </a:lnTo>
                  <a:lnTo>
                    <a:pt x="0" y="1453261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00031" b="-200027"/>
              </a:stretch>
            </a:blipFill>
          </p:spPr>
        </p:sp>
      </p:grpSp>
      <p:grpSp>
        <p:nvGrpSpPr>
          <p:cNvPr id="56" name="Group 56"/>
          <p:cNvGrpSpPr/>
          <p:nvPr/>
        </p:nvGrpSpPr>
        <p:grpSpPr>
          <a:xfrm>
            <a:off x="2476300" y="8277187"/>
            <a:ext cx="13995768" cy="1125617"/>
            <a:chOff x="0" y="0"/>
            <a:chExt cx="18661024" cy="1500822"/>
          </a:xfrm>
        </p:grpSpPr>
        <p:sp>
          <p:nvSpPr>
            <p:cNvPr id="57" name="Freeform 57"/>
            <p:cNvSpPr/>
            <p:nvPr/>
          </p:nvSpPr>
          <p:spPr>
            <a:xfrm>
              <a:off x="0" y="0"/>
              <a:ext cx="18661024" cy="1500822"/>
            </a:xfrm>
            <a:custGeom>
              <a:avLst/>
              <a:gdLst/>
              <a:ahLst/>
              <a:cxnLst/>
              <a:rect l="l" t="t" r="r" b="b"/>
              <a:pathLst>
                <a:path w="18661024" h="1500822">
                  <a:moveTo>
                    <a:pt x="0" y="0"/>
                  </a:moveTo>
                  <a:lnTo>
                    <a:pt x="18661024" y="0"/>
                  </a:lnTo>
                  <a:lnTo>
                    <a:pt x="18661024" y="1500822"/>
                  </a:lnTo>
                  <a:lnTo>
                    <a:pt x="0" y="150082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92274" b="-192274"/>
              </a:stretch>
            </a:blipFill>
          </p:spPr>
        </p:sp>
        <p:sp>
          <p:nvSpPr>
            <p:cNvPr id="58" name="TextBox 58"/>
            <p:cNvSpPr txBox="1"/>
            <p:nvPr/>
          </p:nvSpPr>
          <p:spPr>
            <a:xfrm>
              <a:off x="0" y="-47625"/>
              <a:ext cx="18661024" cy="15484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Dies erzeugt Druck auf die Hochschulen, akademische Exzellenz mit realer Relevanz zu verbinden.</a:t>
              </a:r>
            </a:p>
          </p:txBody>
        </p:sp>
      </p:grpSp>
      <p:sp>
        <p:nvSpPr>
          <p:cNvPr id="59" name="TextBox 59"/>
          <p:cNvSpPr txBox="1"/>
          <p:nvPr/>
        </p:nvSpPr>
        <p:spPr>
          <a:xfrm>
            <a:off x="823608" y="937336"/>
            <a:ext cx="16609333" cy="7525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102"/>
              </a:lnSpc>
            </a:pPr>
            <a:r>
              <a:rPr lang="en-US" sz="4503" b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Warum Beschäftigungsfähigkeit im Hochschulbereich wichtig ist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52" cy="585724"/>
            </a:xfrm>
            <a:custGeom>
              <a:avLst/>
              <a:gdLst/>
              <a:ahLst/>
              <a:cxnLst/>
              <a:rect l="l" t="t" r="r" b="b"/>
              <a:pathLst>
                <a:path w="22145752" h="585724">
                  <a:moveTo>
                    <a:pt x="0" y="0"/>
                  </a:moveTo>
                  <a:lnTo>
                    <a:pt x="22145752" y="0"/>
                  </a:lnTo>
                  <a:lnTo>
                    <a:pt x="22145752" y="585724"/>
                  </a:lnTo>
                  <a:lnTo>
                    <a:pt x="0" y="58572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86205" b="-686199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823608" y="602856"/>
            <a:ext cx="16609333" cy="467830"/>
            <a:chOff x="0" y="0"/>
            <a:chExt cx="22145777" cy="62377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145777" cy="623774"/>
            </a:xfrm>
            <a:custGeom>
              <a:avLst/>
              <a:gdLst/>
              <a:ahLst/>
              <a:cxnLst/>
              <a:rect l="l" t="t" r="r" b="b"/>
              <a:pathLst>
                <a:path w="22145777" h="623774">
                  <a:moveTo>
                    <a:pt x="0" y="0"/>
                  </a:moveTo>
                  <a:lnTo>
                    <a:pt x="22145777" y="0"/>
                  </a:lnTo>
                  <a:lnTo>
                    <a:pt x="22145777" y="623774"/>
                  </a:lnTo>
                  <a:lnTo>
                    <a:pt x="0" y="62377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41775" b="-641775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2145777" cy="6618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250"/>
                </a:lnSpc>
              </a:pPr>
              <a:r>
                <a:rPr lang="en-US" sz="1875" b="1" spc="30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EINFÜHRUNG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823608" y="937336"/>
            <a:ext cx="16609333" cy="7525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102"/>
              </a:lnSpc>
            </a:pPr>
            <a:r>
              <a:rPr lang="en-US" sz="4503" b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Die Lücke, die CSL schließen will</a:t>
            </a:r>
          </a:p>
        </p:txBody>
      </p:sp>
      <p:sp>
        <p:nvSpPr>
          <p:cNvPr id="8" name="Freeform 8"/>
          <p:cNvSpPr/>
          <p:nvPr/>
        </p:nvSpPr>
        <p:spPr>
          <a:xfrm>
            <a:off x="806920" y="2728655"/>
            <a:ext cx="8152743" cy="3156214"/>
          </a:xfrm>
          <a:custGeom>
            <a:avLst/>
            <a:gdLst/>
            <a:ahLst/>
            <a:cxnLst/>
            <a:rect l="l" t="t" r="r" b="b"/>
            <a:pathLst>
              <a:path w="8152743" h="3156214">
                <a:moveTo>
                  <a:pt x="0" y="0"/>
                </a:moveTo>
                <a:lnTo>
                  <a:pt x="8152743" y="0"/>
                </a:lnTo>
                <a:lnTo>
                  <a:pt x="8152743" y="3156214"/>
                </a:lnTo>
                <a:lnTo>
                  <a:pt x="0" y="315621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1235402" y="3129696"/>
            <a:ext cx="1070610" cy="1070610"/>
            <a:chOff x="0" y="0"/>
            <a:chExt cx="1427480" cy="142748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427480" cy="1427480"/>
            </a:xfrm>
            <a:custGeom>
              <a:avLst/>
              <a:gdLst/>
              <a:ahLst/>
              <a:cxnLst/>
              <a:rect l="l" t="t" r="r" b="b"/>
              <a:pathLst>
                <a:path w="1427480" h="1427480">
                  <a:moveTo>
                    <a:pt x="0" y="713740"/>
                  </a:moveTo>
                  <a:cubicBezTo>
                    <a:pt x="0" y="319532"/>
                    <a:pt x="319532" y="0"/>
                    <a:pt x="713740" y="0"/>
                  </a:cubicBezTo>
                  <a:cubicBezTo>
                    <a:pt x="1107948" y="0"/>
                    <a:pt x="1427480" y="319532"/>
                    <a:pt x="1427480" y="713740"/>
                  </a:cubicBezTo>
                  <a:cubicBezTo>
                    <a:pt x="1427480" y="1107948"/>
                    <a:pt x="1107948" y="1427480"/>
                    <a:pt x="713740" y="1427480"/>
                  </a:cubicBezTo>
                  <a:cubicBezTo>
                    <a:pt x="319532" y="1427480"/>
                    <a:pt x="0" y="1107948"/>
                    <a:pt x="0" y="713740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11" name="Group 11"/>
          <p:cNvGrpSpPr/>
          <p:nvPr/>
        </p:nvGrpSpPr>
        <p:grpSpPr>
          <a:xfrm>
            <a:off x="1513780" y="3408074"/>
            <a:ext cx="513969" cy="513969"/>
            <a:chOff x="0" y="0"/>
            <a:chExt cx="685292" cy="685292"/>
          </a:xfrm>
        </p:grpSpPr>
        <p:sp>
          <p:nvSpPr>
            <p:cNvPr id="12" name="Freeform 12" descr="/home/claude/work/icons/book_w.png"/>
            <p:cNvSpPr/>
            <p:nvPr/>
          </p:nvSpPr>
          <p:spPr>
            <a:xfrm>
              <a:off x="0" y="0"/>
              <a:ext cx="685292" cy="685292"/>
            </a:xfrm>
            <a:custGeom>
              <a:avLst/>
              <a:gdLst/>
              <a:ahLst/>
              <a:cxnLst/>
              <a:rect l="l" t="t" r="r" b="b"/>
              <a:pathLst>
                <a:path w="685292" h="685292">
                  <a:moveTo>
                    <a:pt x="0" y="0"/>
                  </a:moveTo>
                  <a:lnTo>
                    <a:pt x="685292" y="0"/>
                  </a:lnTo>
                  <a:lnTo>
                    <a:pt x="685292" y="685292"/>
                  </a:lnTo>
                  <a:lnTo>
                    <a:pt x="0" y="6852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</p:grpSp>
      <p:grpSp>
        <p:nvGrpSpPr>
          <p:cNvPr id="13" name="Group 13"/>
          <p:cNvGrpSpPr/>
          <p:nvPr/>
        </p:nvGrpSpPr>
        <p:grpSpPr>
          <a:xfrm>
            <a:off x="2539441" y="3157147"/>
            <a:ext cx="6060348" cy="988324"/>
            <a:chOff x="0" y="0"/>
            <a:chExt cx="8080464" cy="1317765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080502" cy="1317752"/>
            </a:xfrm>
            <a:custGeom>
              <a:avLst/>
              <a:gdLst/>
              <a:ahLst/>
              <a:cxnLst/>
              <a:rect l="l" t="t" r="r" b="b"/>
              <a:pathLst>
                <a:path w="8080502" h="1317752">
                  <a:moveTo>
                    <a:pt x="0" y="0"/>
                  </a:moveTo>
                  <a:lnTo>
                    <a:pt x="8080502" y="0"/>
                  </a:lnTo>
                  <a:lnTo>
                    <a:pt x="8080502" y="1317752"/>
                  </a:lnTo>
                  <a:lnTo>
                    <a:pt x="0" y="131775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9398" b="-69399"/>
              </a:stretch>
            </a:blipFill>
          </p:spPr>
        </p:sp>
      </p:grpSp>
      <p:grpSp>
        <p:nvGrpSpPr>
          <p:cNvPr id="15" name="Group 15"/>
          <p:cNvGrpSpPr/>
          <p:nvPr/>
        </p:nvGrpSpPr>
        <p:grpSpPr>
          <a:xfrm>
            <a:off x="2539441" y="3128572"/>
            <a:ext cx="6060348" cy="1016899"/>
            <a:chOff x="0" y="0"/>
            <a:chExt cx="8080464" cy="1355865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080464" cy="1355866"/>
            </a:xfrm>
            <a:custGeom>
              <a:avLst/>
              <a:gdLst/>
              <a:ahLst/>
              <a:cxnLst/>
              <a:rect l="l" t="t" r="r" b="b"/>
              <a:pathLst>
                <a:path w="8080464" h="1355866">
                  <a:moveTo>
                    <a:pt x="0" y="0"/>
                  </a:moveTo>
                  <a:lnTo>
                    <a:pt x="8080464" y="0"/>
                  </a:lnTo>
                  <a:lnTo>
                    <a:pt x="8080464" y="1355866"/>
                  </a:lnTo>
                  <a:lnTo>
                    <a:pt x="0" y="135586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6123" b="-66123"/>
              </a:stretch>
            </a:blipFill>
          </p:spPr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8080464" cy="13939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250" b="1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Theorieorientierte Modelle</a:t>
              </a:r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1235402" y="4278249"/>
            <a:ext cx="7295750" cy="6477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</a:pPr>
            <a:r>
              <a:rPr lang="en-US" sz="1875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Traditionelle pädagogische Modelle betonen oft die theoretische Vermittlung.</a:t>
            </a:r>
          </a:p>
        </p:txBody>
      </p:sp>
      <p:sp>
        <p:nvSpPr>
          <p:cNvPr id="19" name="Freeform 19"/>
          <p:cNvSpPr/>
          <p:nvPr/>
        </p:nvSpPr>
        <p:spPr>
          <a:xfrm>
            <a:off x="9338081" y="2728655"/>
            <a:ext cx="8152743" cy="3156214"/>
          </a:xfrm>
          <a:custGeom>
            <a:avLst/>
            <a:gdLst/>
            <a:ahLst/>
            <a:cxnLst/>
            <a:rect l="l" t="t" r="r" b="b"/>
            <a:pathLst>
              <a:path w="8152743" h="3156214">
                <a:moveTo>
                  <a:pt x="0" y="0"/>
                </a:moveTo>
                <a:lnTo>
                  <a:pt x="8152743" y="0"/>
                </a:lnTo>
                <a:lnTo>
                  <a:pt x="8152743" y="3156214"/>
                </a:lnTo>
                <a:lnTo>
                  <a:pt x="0" y="315621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20" name="Group 20"/>
          <p:cNvGrpSpPr/>
          <p:nvPr/>
        </p:nvGrpSpPr>
        <p:grpSpPr>
          <a:xfrm>
            <a:off x="9766564" y="3129696"/>
            <a:ext cx="1070610" cy="1070610"/>
            <a:chOff x="0" y="0"/>
            <a:chExt cx="1427480" cy="142748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427480" cy="1427480"/>
            </a:xfrm>
            <a:custGeom>
              <a:avLst/>
              <a:gdLst/>
              <a:ahLst/>
              <a:cxnLst/>
              <a:rect l="l" t="t" r="r" b="b"/>
              <a:pathLst>
                <a:path w="1427480" h="1427480">
                  <a:moveTo>
                    <a:pt x="0" y="713740"/>
                  </a:moveTo>
                  <a:cubicBezTo>
                    <a:pt x="0" y="319532"/>
                    <a:pt x="319532" y="0"/>
                    <a:pt x="713740" y="0"/>
                  </a:cubicBezTo>
                  <a:cubicBezTo>
                    <a:pt x="1107948" y="0"/>
                    <a:pt x="1427480" y="319532"/>
                    <a:pt x="1427480" y="713740"/>
                  </a:cubicBezTo>
                  <a:cubicBezTo>
                    <a:pt x="1427480" y="1107948"/>
                    <a:pt x="1107948" y="1427480"/>
                    <a:pt x="713740" y="1427480"/>
                  </a:cubicBezTo>
                  <a:cubicBezTo>
                    <a:pt x="319532" y="1427480"/>
                    <a:pt x="0" y="1107948"/>
                    <a:pt x="0" y="713740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22" name="Group 22"/>
          <p:cNvGrpSpPr/>
          <p:nvPr/>
        </p:nvGrpSpPr>
        <p:grpSpPr>
          <a:xfrm>
            <a:off x="10044941" y="3408074"/>
            <a:ext cx="513969" cy="513969"/>
            <a:chOff x="0" y="0"/>
            <a:chExt cx="685292" cy="685292"/>
          </a:xfrm>
        </p:grpSpPr>
        <p:sp>
          <p:nvSpPr>
            <p:cNvPr id="23" name="Freeform 23" descr="/home/claude/work/icons/briefcase_w.png"/>
            <p:cNvSpPr/>
            <p:nvPr/>
          </p:nvSpPr>
          <p:spPr>
            <a:xfrm>
              <a:off x="0" y="0"/>
              <a:ext cx="685292" cy="685292"/>
            </a:xfrm>
            <a:custGeom>
              <a:avLst/>
              <a:gdLst/>
              <a:ahLst/>
              <a:cxnLst/>
              <a:rect l="l" t="t" r="r" b="b"/>
              <a:pathLst>
                <a:path w="685292" h="685292">
                  <a:moveTo>
                    <a:pt x="0" y="0"/>
                  </a:moveTo>
                  <a:lnTo>
                    <a:pt x="685292" y="0"/>
                  </a:lnTo>
                  <a:lnTo>
                    <a:pt x="685292" y="685292"/>
                  </a:lnTo>
                  <a:lnTo>
                    <a:pt x="0" y="6852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</p:sp>
      </p:grpSp>
      <p:grpSp>
        <p:nvGrpSpPr>
          <p:cNvPr id="24" name="Group 24"/>
          <p:cNvGrpSpPr/>
          <p:nvPr/>
        </p:nvGrpSpPr>
        <p:grpSpPr>
          <a:xfrm>
            <a:off x="11070603" y="3157147"/>
            <a:ext cx="6060348" cy="988324"/>
            <a:chOff x="0" y="0"/>
            <a:chExt cx="8080464" cy="1317765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8080502" cy="1317752"/>
            </a:xfrm>
            <a:custGeom>
              <a:avLst/>
              <a:gdLst/>
              <a:ahLst/>
              <a:cxnLst/>
              <a:rect l="l" t="t" r="r" b="b"/>
              <a:pathLst>
                <a:path w="8080502" h="1317752">
                  <a:moveTo>
                    <a:pt x="0" y="0"/>
                  </a:moveTo>
                  <a:lnTo>
                    <a:pt x="8080502" y="0"/>
                  </a:lnTo>
                  <a:lnTo>
                    <a:pt x="8080502" y="1317752"/>
                  </a:lnTo>
                  <a:lnTo>
                    <a:pt x="0" y="131775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9398" b="-69399"/>
              </a:stretch>
            </a:blipFill>
          </p:spPr>
        </p:sp>
      </p:grpSp>
      <p:grpSp>
        <p:nvGrpSpPr>
          <p:cNvPr id="26" name="Group 26"/>
          <p:cNvGrpSpPr/>
          <p:nvPr/>
        </p:nvGrpSpPr>
        <p:grpSpPr>
          <a:xfrm>
            <a:off x="11070603" y="3128572"/>
            <a:ext cx="6060348" cy="1016899"/>
            <a:chOff x="0" y="0"/>
            <a:chExt cx="8080464" cy="1355865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8080464" cy="1355866"/>
            </a:xfrm>
            <a:custGeom>
              <a:avLst/>
              <a:gdLst/>
              <a:ahLst/>
              <a:cxnLst/>
              <a:rect l="l" t="t" r="r" b="b"/>
              <a:pathLst>
                <a:path w="8080464" h="1355866">
                  <a:moveTo>
                    <a:pt x="0" y="0"/>
                  </a:moveTo>
                  <a:lnTo>
                    <a:pt x="8080464" y="0"/>
                  </a:lnTo>
                  <a:lnTo>
                    <a:pt x="8080464" y="1355866"/>
                  </a:lnTo>
                  <a:lnTo>
                    <a:pt x="0" y="135586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6123" b="-66123"/>
              </a:stretch>
            </a:blipFill>
          </p:spPr>
        </p:sp>
        <p:sp>
          <p:nvSpPr>
            <p:cNvPr id="28" name="TextBox 28"/>
            <p:cNvSpPr txBox="1"/>
            <p:nvPr/>
          </p:nvSpPr>
          <p:spPr>
            <a:xfrm>
              <a:off x="0" y="-38100"/>
              <a:ext cx="8080464" cy="13939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250" b="1" dirty="0" err="1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Erwartungen</a:t>
              </a:r>
              <a:r>
                <a:rPr lang="en-US" sz="2250" b="1" dirty="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 der </a:t>
              </a:r>
              <a:r>
                <a:rPr lang="en-US" sz="2250" b="1" dirty="0" err="1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Arbeitgeber:innen</a:t>
              </a:r>
              <a:endParaRPr lang="en-US" sz="2250" b="1" dirty="0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endParaRPr>
            </a:p>
          </p:txBody>
        </p:sp>
      </p:grpSp>
      <p:sp>
        <p:nvSpPr>
          <p:cNvPr id="29" name="TextBox 29"/>
          <p:cNvSpPr txBox="1"/>
          <p:nvPr/>
        </p:nvSpPr>
        <p:spPr>
          <a:xfrm>
            <a:off x="9766564" y="4278249"/>
            <a:ext cx="7295750" cy="9098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</a:pPr>
            <a:r>
              <a:rPr lang="en-US" sz="1875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Arbeitgeber:innen</a:t>
            </a:r>
            <a:r>
              <a:rPr lang="en-US" sz="1875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 und die Gesellschaft </a:t>
            </a:r>
            <a:r>
              <a:rPr lang="en-US" sz="1875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erwarten</a:t>
            </a:r>
            <a:r>
              <a:rPr lang="en-US" sz="1875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875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zunehmend</a:t>
            </a:r>
            <a:r>
              <a:rPr lang="en-US" sz="1875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 von </a:t>
            </a:r>
            <a:r>
              <a:rPr lang="en-US" sz="1875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Hochschulabsolvent:innen</a:t>
            </a:r>
            <a:r>
              <a:rPr lang="en-US" sz="1875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, </a:t>
            </a:r>
            <a:r>
              <a:rPr lang="en-US" sz="1875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dass</a:t>
            </a:r>
            <a:r>
              <a:rPr lang="en-US" sz="1875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875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sie</a:t>
            </a:r>
            <a:r>
              <a:rPr lang="en-US" sz="1875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875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praktische</a:t>
            </a:r>
            <a:r>
              <a:rPr lang="en-US" sz="1875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, </a:t>
            </a:r>
            <a:r>
              <a:rPr lang="en-US" sz="1875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technische</a:t>
            </a:r>
            <a:r>
              <a:rPr lang="en-US" sz="1875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 und </a:t>
            </a:r>
            <a:r>
              <a:rPr lang="en-US" sz="1875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soziale</a:t>
            </a:r>
            <a:r>
              <a:rPr lang="en-US" sz="1875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875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Kompetenzen</a:t>
            </a:r>
            <a:r>
              <a:rPr lang="en-US" sz="1875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875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nachweisen</a:t>
            </a:r>
            <a:r>
              <a:rPr lang="en-US" sz="1875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.</a:t>
            </a:r>
          </a:p>
        </p:txBody>
      </p:sp>
      <p:sp>
        <p:nvSpPr>
          <p:cNvPr id="30" name="Freeform 30"/>
          <p:cNvSpPr/>
          <p:nvPr/>
        </p:nvSpPr>
        <p:spPr>
          <a:xfrm>
            <a:off x="806920" y="6263288"/>
            <a:ext cx="8152743" cy="3156214"/>
          </a:xfrm>
          <a:custGeom>
            <a:avLst/>
            <a:gdLst/>
            <a:ahLst/>
            <a:cxnLst/>
            <a:rect l="l" t="t" r="r" b="b"/>
            <a:pathLst>
              <a:path w="8152743" h="3156214">
                <a:moveTo>
                  <a:pt x="0" y="0"/>
                </a:moveTo>
                <a:lnTo>
                  <a:pt x="8152743" y="0"/>
                </a:lnTo>
                <a:lnTo>
                  <a:pt x="8152743" y="3156213"/>
                </a:lnTo>
                <a:lnTo>
                  <a:pt x="0" y="315621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31" name="Group 31"/>
          <p:cNvGrpSpPr/>
          <p:nvPr/>
        </p:nvGrpSpPr>
        <p:grpSpPr>
          <a:xfrm>
            <a:off x="1235402" y="6664328"/>
            <a:ext cx="1070610" cy="1070610"/>
            <a:chOff x="0" y="0"/>
            <a:chExt cx="1427480" cy="1427480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1427480" cy="1427480"/>
            </a:xfrm>
            <a:custGeom>
              <a:avLst/>
              <a:gdLst/>
              <a:ahLst/>
              <a:cxnLst/>
              <a:rect l="l" t="t" r="r" b="b"/>
              <a:pathLst>
                <a:path w="1427480" h="1427480">
                  <a:moveTo>
                    <a:pt x="0" y="713740"/>
                  </a:moveTo>
                  <a:cubicBezTo>
                    <a:pt x="0" y="319532"/>
                    <a:pt x="319532" y="0"/>
                    <a:pt x="713740" y="0"/>
                  </a:cubicBezTo>
                  <a:cubicBezTo>
                    <a:pt x="1107948" y="0"/>
                    <a:pt x="1427480" y="319532"/>
                    <a:pt x="1427480" y="713740"/>
                  </a:cubicBezTo>
                  <a:cubicBezTo>
                    <a:pt x="1427480" y="1107948"/>
                    <a:pt x="1107948" y="1427480"/>
                    <a:pt x="713740" y="1427480"/>
                  </a:cubicBezTo>
                  <a:cubicBezTo>
                    <a:pt x="319532" y="1427480"/>
                    <a:pt x="0" y="1107948"/>
                    <a:pt x="0" y="713740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33" name="Group 33"/>
          <p:cNvGrpSpPr/>
          <p:nvPr/>
        </p:nvGrpSpPr>
        <p:grpSpPr>
          <a:xfrm>
            <a:off x="1513780" y="6942706"/>
            <a:ext cx="513969" cy="513969"/>
            <a:chOff x="0" y="0"/>
            <a:chExt cx="685292" cy="685292"/>
          </a:xfrm>
        </p:grpSpPr>
        <p:sp>
          <p:nvSpPr>
            <p:cNvPr id="34" name="Freeform 34" descr="/home/claude/work/icons/puzzle_w.png"/>
            <p:cNvSpPr/>
            <p:nvPr/>
          </p:nvSpPr>
          <p:spPr>
            <a:xfrm>
              <a:off x="0" y="0"/>
              <a:ext cx="685292" cy="685292"/>
            </a:xfrm>
            <a:custGeom>
              <a:avLst/>
              <a:gdLst/>
              <a:ahLst/>
              <a:cxnLst/>
              <a:rect l="l" t="t" r="r" b="b"/>
              <a:pathLst>
                <a:path w="685292" h="685292">
                  <a:moveTo>
                    <a:pt x="0" y="0"/>
                  </a:moveTo>
                  <a:lnTo>
                    <a:pt x="685292" y="0"/>
                  </a:lnTo>
                  <a:lnTo>
                    <a:pt x="685292" y="685292"/>
                  </a:lnTo>
                  <a:lnTo>
                    <a:pt x="0" y="6852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</p:sp>
      </p:grpSp>
      <p:grpSp>
        <p:nvGrpSpPr>
          <p:cNvPr id="35" name="Group 35"/>
          <p:cNvGrpSpPr/>
          <p:nvPr/>
        </p:nvGrpSpPr>
        <p:grpSpPr>
          <a:xfrm>
            <a:off x="2539441" y="6691779"/>
            <a:ext cx="6060348" cy="988324"/>
            <a:chOff x="0" y="0"/>
            <a:chExt cx="8080464" cy="1317765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8080502" cy="1317752"/>
            </a:xfrm>
            <a:custGeom>
              <a:avLst/>
              <a:gdLst/>
              <a:ahLst/>
              <a:cxnLst/>
              <a:rect l="l" t="t" r="r" b="b"/>
              <a:pathLst>
                <a:path w="8080502" h="1317752">
                  <a:moveTo>
                    <a:pt x="0" y="0"/>
                  </a:moveTo>
                  <a:lnTo>
                    <a:pt x="8080502" y="0"/>
                  </a:lnTo>
                  <a:lnTo>
                    <a:pt x="8080502" y="1317752"/>
                  </a:lnTo>
                  <a:lnTo>
                    <a:pt x="0" y="131775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9398" b="-69399"/>
              </a:stretch>
            </a:blipFill>
          </p:spPr>
        </p:sp>
      </p:grpSp>
      <p:grpSp>
        <p:nvGrpSpPr>
          <p:cNvPr id="37" name="Group 37"/>
          <p:cNvGrpSpPr/>
          <p:nvPr/>
        </p:nvGrpSpPr>
        <p:grpSpPr>
          <a:xfrm>
            <a:off x="2539441" y="6663204"/>
            <a:ext cx="6060348" cy="1016899"/>
            <a:chOff x="0" y="0"/>
            <a:chExt cx="8080464" cy="1355865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8080464" cy="1355866"/>
            </a:xfrm>
            <a:custGeom>
              <a:avLst/>
              <a:gdLst/>
              <a:ahLst/>
              <a:cxnLst/>
              <a:rect l="l" t="t" r="r" b="b"/>
              <a:pathLst>
                <a:path w="8080464" h="1355866">
                  <a:moveTo>
                    <a:pt x="0" y="0"/>
                  </a:moveTo>
                  <a:lnTo>
                    <a:pt x="8080464" y="0"/>
                  </a:lnTo>
                  <a:lnTo>
                    <a:pt x="8080464" y="1355866"/>
                  </a:lnTo>
                  <a:lnTo>
                    <a:pt x="0" y="135586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6123" b="-66123"/>
              </a:stretch>
            </a:blipFill>
          </p:spPr>
        </p:sp>
        <p:sp>
          <p:nvSpPr>
            <p:cNvPr id="39" name="TextBox 39"/>
            <p:cNvSpPr txBox="1"/>
            <p:nvPr/>
          </p:nvSpPr>
          <p:spPr>
            <a:xfrm>
              <a:off x="0" y="-38100"/>
              <a:ext cx="8080464" cy="13939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250" b="1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Die Diskrepanz</a:t>
              </a:r>
            </a:p>
          </p:txBody>
        </p:sp>
      </p:grpSp>
      <p:sp>
        <p:nvSpPr>
          <p:cNvPr id="40" name="TextBox 40"/>
          <p:cNvSpPr txBox="1"/>
          <p:nvPr/>
        </p:nvSpPr>
        <p:spPr>
          <a:xfrm>
            <a:off x="1235402" y="7812881"/>
            <a:ext cx="7295750" cy="6477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</a:pPr>
            <a:r>
              <a:rPr lang="en-US" sz="1875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Es kann zu einer Diskrepanz zwischen dem im Unterricht Gelernten und der Anwendung am Arbeitsplatz kommen.</a:t>
            </a:r>
          </a:p>
        </p:txBody>
      </p:sp>
      <p:sp>
        <p:nvSpPr>
          <p:cNvPr id="41" name="Freeform 41"/>
          <p:cNvSpPr/>
          <p:nvPr/>
        </p:nvSpPr>
        <p:spPr>
          <a:xfrm>
            <a:off x="9338081" y="6263288"/>
            <a:ext cx="8152743" cy="3156214"/>
          </a:xfrm>
          <a:custGeom>
            <a:avLst/>
            <a:gdLst/>
            <a:ahLst/>
            <a:cxnLst/>
            <a:rect l="l" t="t" r="r" b="b"/>
            <a:pathLst>
              <a:path w="8152743" h="3156214">
                <a:moveTo>
                  <a:pt x="0" y="0"/>
                </a:moveTo>
                <a:lnTo>
                  <a:pt x="8152743" y="0"/>
                </a:lnTo>
                <a:lnTo>
                  <a:pt x="8152743" y="3156213"/>
                </a:lnTo>
                <a:lnTo>
                  <a:pt x="0" y="315621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42" name="Group 42"/>
          <p:cNvGrpSpPr/>
          <p:nvPr/>
        </p:nvGrpSpPr>
        <p:grpSpPr>
          <a:xfrm>
            <a:off x="9766564" y="6664328"/>
            <a:ext cx="1070610" cy="1070610"/>
            <a:chOff x="0" y="0"/>
            <a:chExt cx="1427480" cy="1427480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1427480" cy="1427480"/>
            </a:xfrm>
            <a:custGeom>
              <a:avLst/>
              <a:gdLst/>
              <a:ahLst/>
              <a:cxnLst/>
              <a:rect l="l" t="t" r="r" b="b"/>
              <a:pathLst>
                <a:path w="1427480" h="1427480">
                  <a:moveTo>
                    <a:pt x="0" y="713740"/>
                  </a:moveTo>
                  <a:cubicBezTo>
                    <a:pt x="0" y="319532"/>
                    <a:pt x="319532" y="0"/>
                    <a:pt x="713740" y="0"/>
                  </a:cubicBezTo>
                  <a:cubicBezTo>
                    <a:pt x="1107948" y="0"/>
                    <a:pt x="1427480" y="319532"/>
                    <a:pt x="1427480" y="713740"/>
                  </a:cubicBezTo>
                  <a:cubicBezTo>
                    <a:pt x="1427480" y="1107948"/>
                    <a:pt x="1107948" y="1427480"/>
                    <a:pt x="713740" y="1427480"/>
                  </a:cubicBezTo>
                  <a:cubicBezTo>
                    <a:pt x="319532" y="1427480"/>
                    <a:pt x="0" y="1107948"/>
                    <a:pt x="0" y="713740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44" name="Group 44"/>
          <p:cNvGrpSpPr/>
          <p:nvPr/>
        </p:nvGrpSpPr>
        <p:grpSpPr>
          <a:xfrm>
            <a:off x="10044941" y="6942706"/>
            <a:ext cx="513969" cy="513969"/>
            <a:chOff x="0" y="0"/>
            <a:chExt cx="685292" cy="685292"/>
          </a:xfrm>
        </p:grpSpPr>
        <p:sp>
          <p:nvSpPr>
            <p:cNvPr id="45" name="Freeform 45" descr="/home/claude/work/icons/cycle_w.png"/>
            <p:cNvSpPr/>
            <p:nvPr/>
          </p:nvSpPr>
          <p:spPr>
            <a:xfrm>
              <a:off x="0" y="0"/>
              <a:ext cx="685292" cy="685292"/>
            </a:xfrm>
            <a:custGeom>
              <a:avLst/>
              <a:gdLst/>
              <a:ahLst/>
              <a:cxnLst/>
              <a:rect l="l" t="t" r="r" b="b"/>
              <a:pathLst>
                <a:path w="685292" h="685292">
                  <a:moveTo>
                    <a:pt x="0" y="0"/>
                  </a:moveTo>
                  <a:lnTo>
                    <a:pt x="685292" y="0"/>
                  </a:lnTo>
                  <a:lnTo>
                    <a:pt x="685292" y="685292"/>
                  </a:lnTo>
                  <a:lnTo>
                    <a:pt x="0" y="6852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</p:sp>
      </p:grpSp>
      <p:grpSp>
        <p:nvGrpSpPr>
          <p:cNvPr id="46" name="Group 46"/>
          <p:cNvGrpSpPr/>
          <p:nvPr/>
        </p:nvGrpSpPr>
        <p:grpSpPr>
          <a:xfrm>
            <a:off x="11070603" y="6691779"/>
            <a:ext cx="6060348" cy="988324"/>
            <a:chOff x="0" y="0"/>
            <a:chExt cx="8080464" cy="1317765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8080502" cy="1317752"/>
            </a:xfrm>
            <a:custGeom>
              <a:avLst/>
              <a:gdLst/>
              <a:ahLst/>
              <a:cxnLst/>
              <a:rect l="l" t="t" r="r" b="b"/>
              <a:pathLst>
                <a:path w="8080502" h="1317752">
                  <a:moveTo>
                    <a:pt x="0" y="0"/>
                  </a:moveTo>
                  <a:lnTo>
                    <a:pt x="8080502" y="0"/>
                  </a:lnTo>
                  <a:lnTo>
                    <a:pt x="8080502" y="1317752"/>
                  </a:lnTo>
                  <a:lnTo>
                    <a:pt x="0" y="131775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9398" b="-69399"/>
              </a:stretch>
            </a:blipFill>
          </p:spPr>
        </p:sp>
      </p:grpSp>
      <p:grpSp>
        <p:nvGrpSpPr>
          <p:cNvPr id="48" name="Group 48"/>
          <p:cNvGrpSpPr/>
          <p:nvPr/>
        </p:nvGrpSpPr>
        <p:grpSpPr>
          <a:xfrm>
            <a:off x="11070603" y="6663204"/>
            <a:ext cx="6060348" cy="1016899"/>
            <a:chOff x="0" y="0"/>
            <a:chExt cx="8080464" cy="1355865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8080464" cy="1355866"/>
            </a:xfrm>
            <a:custGeom>
              <a:avLst/>
              <a:gdLst/>
              <a:ahLst/>
              <a:cxnLst/>
              <a:rect l="l" t="t" r="r" b="b"/>
              <a:pathLst>
                <a:path w="8080464" h="1355866">
                  <a:moveTo>
                    <a:pt x="0" y="0"/>
                  </a:moveTo>
                  <a:lnTo>
                    <a:pt x="8080464" y="0"/>
                  </a:lnTo>
                  <a:lnTo>
                    <a:pt x="8080464" y="1355866"/>
                  </a:lnTo>
                  <a:lnTo>
                    <a:pt x="0" y="135586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6123" b="-66123"/>
              </a:stretch>
            </a:blipFill>
          </p:spPr>
        </p:sp>
        <p:sp>
          <p:nvSpPr>
            <p:cNvPr id="50" name="TextBox 50"/>
            <p:cNvSpPr txBox="1"/>
            <p:nvPr/>
          </p:nvSpPr>
          <p:spPr>
            <a:xfrm>
              <a:off x="0" y="-38100"/>
              <a:ext cx="8080464" cy="13939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250" b="1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Die CSL-Antwort</a:t>
              </a:r>
            </a:p>
          </p:txBody>
        </p:sp>
      </p:grpSp>
      <p:sp>
        <p:nvSpPr>
          <p:cNvPr id="51" name="TextBox 51"/>
          <p:cNvSpPr txBox="1"/>
          <p:nvPr/>
        </p:nvSpPr>
        <p:spPr>
          <a:xfrm>
            <a:off x="9766564" y="7812881"/>
            <a:ext cx="7295750" cy="6477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</a:pPr>
            <a:r>
              <a:rPr lang="en-US" sz="1875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Berufliches Service-Learning verbindet akademisches Lernen, arbeitsbezogene Projekte, gesellschaftliches Engagement und Reflexion.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7069264" cy="10295001"/>
            <a:chOff x="0" y="0"/>
            <a:chExt cx="9425686" cy="1372666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425686" cy="13726668"/>
            </a:xfrm>
            <a:custGeom>
              <a:avLst/>
              <a:gdLst/>
              <a:ahLst/>
              <a:cxnLst/>
              <a:rect l="l" t="t" r="r" b="b"/>
              <a:pathLst>
                <a:path w="9425686" h="13726668">
                  <a:moveTo>
                    <a:pt x="0" y="0"/>
                  </a:moveTo>
                  <a:lnTo>
                    <a:pt x="9425686" y="0"/>
                  </a:lnTo>
                  <a:lnTo>
                    <a:pt x="9425686" y="13726668"/>
                  </a:lnTo>
                  <a:lnTo>
                    <a:pt x="0" y="13726668"/>
                  </a:ln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4" name="Group 4"/>
          <p:cNvGrpSpPr/>
          <p:nvPr/>
        </p:nvGrpSpPr>
        <p:grpSpPr>
          <a:xfrm rot="-720000">
            <a:off x="-3019873" y="6314294"/>
            <a:ext cx="8236077" cy="6863429"/>
            <a:chOff x="0" y="0"/>
            <a:chExt cx="10981436" cy="9151239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0981437" cy="9151239"/>
            </a:xfrm>
            <a:custGeom>
              <a:avLst/>
              <a:gdLst/>
              <a:ahLst/>
              <a:cxnLst/>
              <a:rect l="l" t="t" r="r" b="b"/>
              <a:pathLst>
                <a:path w="10981437" h="9151239">
                  <a:moveTo>
                    <a:pt x="0" y="732155"/>
                  </a:moveTo>
                  <a:cubicBezTo>
                    <a:pt x="0" y="327787"/>
                    <a:pt x="327787" y="0"/>
                    <a:pt x="732155" y="0"/>
                  </a:cubicBezTo>
                  <a:lnTo>
                    <a:pt x="10249281" y="0"/>
                  </a:lnTo>
                  <a:cubicBezTo>
                    <a:pt x="10653650" y="0"/>
                    <a:pt x="10981437" y="327787"/>
                    <a:pt x="10981437" y="732155"/>
                  </a:cubicBezTo>
                  <a:lnTo>
                    <a:pt x="10981437" y="8419084"/>
                  </a:lnTo>
                  <a:cubicBezTo>
                    <a:pt x="10981437" y="8823452"/>
                    <a:pt x="10653650" y="9151239"/>
                    <a:pt x="10249281" y="9151239"/>
                  </a:cubicBezTo>
                  <a:lnTo>
                    <a:pt x="732155" y="9151239"/>
                  </a:lnTo>
                  <a:cubicBezTo>
                    <a:pt x="327787" y="9151112"/>
                    <a:pt x="0" y="8823325"/>
                    <a:pt x="0" y="8419084"/>
                  </a:cubicBezTo>
                  <a:close/>
                </a:path>
              </a:pathLst>
            </a:custGeom>
            <a:solidFill>
              <a:srgbClr val="0A5F80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823608" y="1578569"/>
            <a:ext cx="5765225" cy="480431"/>
            <a:chOff x="0" y="0"/>
            <a:chExt cx="7686967" cy="64057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7686929" cy="640588"/>
            </a:xfrm>
            <a:custGeom>
              <a:avLst/>
              <a:gdLst/>
              <a:ahLst/>
              <a:cxnLst/>
              <a:rect l="l" t="t" r="r" b="b"/>
              <a:pathLst>
                <a:path w="7686929" h="640588">
                  <a:moveTo>
                    <a:pt x="0" y="0"/>
                  </a:moveTo>
                  <a:lnTo>
                    <a:pt x="7686929" y="0"/>
                  </a:lnTo>
                  <a:lnTo>
                    <a:pt x="7686929" y="640588"/>
                  </a:lnTo>
                  <a:lnTo>
                    <a:pt x="0" y="64058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83655" b="-183653"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>
            <a:off x="823608" y="1542850"/>
            <a:ext cx="5765225" cy="516150"/>
            <a:chOff x="0" y="0"/>
            <a:chExt cx="7686967" cy="6882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7686966" cy="688199"/>
            </a:xfrm>
            <a:custGeom>
              <a:avLst/>
              <a:gdLst/>
              <a:ahLst/>
              <a:cxnLst/>
              <a:rect l="l" t="t" r="r" b="b"/>
              <a:pathLst>
                <a:path w="7686966" h="688199">
                  <a:moveTo>
                    <a:pt x="0" y="0"/>
                  </a:moveTo>
                  <a:lnTo>
                    <a:pt x="7686966" y="0"/>
                  </a:lnTo>
                  <a:lnTo>
                    <a:pt x="7686966" y="688199"/>
                  </a:lnTo>
                  <a:lnTo>
                    <a:pt x="0" y="68819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67641" b="-167641"/>
              </a:stretch>
            </a:blipFill>
          </p:spPr>
        </p:sp>
        <p:sp>
          <p:nvSpPr>
            <p:cNvPr id="10" name="TextBox 10"/>
            <p:cNvSpPr txBox="1"/>
            <p:nvPr/>
          </p:nvSpPr>
          <p:spPr>
            <a:xfrm>
              <a:off x="0" y="-47625"/>
              <a:ext cx="7686967" cy="73582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341"/>
                </a:lnSpc>
              </a:pPr>
              <a:r>
                <a:rPr lang="en-US" sz="1950" b="1" spc="299">
                  <a:solidFill>
                    <a:srgbClr val="BFE2EE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KAPITEL 1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713794" y="2059010"/>
            <a:ext cx="6039755" cy="2333539"/>
            <a:chOff x="0" y="0"/>
            <a:chExt cx="8053006" cy="3111386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053070" cy="3111373"/>
            </a:xfrm>
            <a:custGeom>
              <a:avLst/>
              <a:gdLst/>
              <a:ahLst/>
              <a:cxnLst/>
              <a:rect l="l" t="t" r="r" b="b"/>
              <a:pathLst>
                <a:path w="8053070" h="3111373">
                  <a:moveTo>
                    <a:pt x="0" y="0"/>
                  </a:moveTo>
                  <a:lnTo>
                    <a:pt x="8053070" y="0"/>
                  </a:lnTo>
                  <a:lnTo>
                    <a:pt x="8053070" y="3111373"/>
                  </a:lnTo>
                  <a:lnTo>
                    <a:pt x="0" y="311137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396" b="-397"/>
              </a:stretch>
            </a:blipFill>
          </p:spPr>
        </p:sp>
      </p:grpSp>
      <p:grpSp>
        <p:nvGrpSpPr>
          <p:cNvPr id="13" name="Group 13"/>
          <p:cNvGrpSpPr/>
          <p:nvPr/>
        </p:nvGrpSpPr>
        <p:grpSpPr>
          <a:xfrm>
            <a:off x="713794" y="1844697"/>
            <a:ext cx="6039755" cy="2901222"/>
            <a:chOff x="0" y="0"/>
            <a:chExt cx="8053006" cy="3868296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053007" cy="3868296"/>
            </a:xfrm>
            <a:custGeom>
              <a:avLst/>
              <a:gdLst/>
              <a:ahLst/>
              <a:cxnLst/>
              <a:rect l="l" t="t" r="r" b="b"/>
              <a:pathLst>
                <a:path w="8053007" h="3868296">
                  <a:moveTo>
                    <a:pt x="0" y="0"/>
                  </a:moveTo>
                  <a:lnTo>
                    <a:pt x="8053007" y="0"/>
                  </a:lnTo>
                  <a:lnTo>
                    <a:pt x="8053007" y="3868296"/>
                  </a:lnTo>
                  <a:lnTo>
                    <a:pt x="0" y="386829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4124" r="-4124" b="12180"/>
              </a:stretch>
            </a:blipFill>
          </p:spPr>
        </p:sp>
        <p:sp>
          <p:nvSpPr>
            <p:cNvPr id="15" name="TextBox 15"/>
            <p:cNvSpPr txBox="1"/>
            <p:nvPr/>
          </p:nvSpPr>
          <p:spPr>
            <a:xfrm>
              <a:off x="0" y="-285750"/>
              <a:ext cx="8053006" cy="415404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7293"/>
                </a:lnSpc>
              </a:pPr>
              <a:r>
                <a:rPr lang="en-US" sz="14411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1.1</a:t>
              </a:r>
            </a:p>
          </p:txBody>
        </p:sp>
      </p:grpSp>
      <p:sp>
        <p:nvSpPr>
          <p:cNvPr id="16" name="Freeform 16"/>
          <p:cNvSpPr/>
          <p:nvPr/>
        </p:nvSpPr>
        <p:spPr>
          <a:xfrm>
            <a:off x="-145723" y="8865937"/>
            <a:ext cx="3219802" cy="1352569"/>
          </a:xfrm>
          <a:custGeom>
            <a:avLst/>
            <a:gdLst/>
            <a:ahLst/>
            <a:cxnLst/>
            <a:rect l="l" t="t" r="r" b="b"/>
            <a:pathLst>
              <a:path w="3219802" h="1352569">
                <a:moveTo>
                  <a:pt x="0" y="0"/>
                </a:moveTo>
                <a:lnTo>
                  <a:pt x="3219802" y="0"/>
                </a:lnTo>
                <a:lnTo>
                  <a:pt x="3219802" y="1352569"/>
                </a:lnTo>
                <a:lnTo>
                  <a:pt x="0" y="135256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17" name="Group 17"/>
          <p:cNvGrpSpPr/>
          <p:nvPr/>
        </p:nvGrpSpPr>
        <p:grpSpPr>
          <a:xfrm>
            <a:off x="229352" y="9220019"/>
            <a:ext cx="2333530" cy="804862"/>
            <a:chOff x="0" y="0"/>
            <a:chExt cx="3111373" cy="1073150"/>
          </a:xfrm>
        </p:grpSpPr>
        <p:sp>
          <p:nvSpPr>
            <p:cNvPr id="18" name="Freeform 18" descr="/home/claude/work/assets/elix_logo.png"/>
            <p:cNvSpPr/>
            <p:nvPr/>
          </p:nvSpPr>
          <p:spPr>
            <a:xfrm>
              <a:off x="0" y="0"/>
              <a:ext cx="3111373" cy="1073150"/>
            </a:xfrm>
            <a:custGeom>
              <a:avLst/>
              <a:gdLst/>
              <a:ahLst/>
              <a:cxnLst/>
              <a:rect l="l" t="t" r="r" b="b"/>
              <a:pathLst>
                <a:path w="3111373" h="1073150">
                  <a:moveTo>
                    <a:pt x="0" y="0"/>
                  </a:moveTo>
                  <a:lnTo>
                    <a:pt x="3111373" y="0"/>
                  </a:lnTo>
                  <a:lnTo>
                    <a:pt x="3111373" y="1073150"/>
                  </a:lnTo>
                  <a:lnTo>
                    <a:pt x="0" y="107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1" r="-1"/>
              </a:stretch>
            </a:blipFill>
          </p:spPr>
        </p:sp>
      </p:grpSp>
      <p:sp>
        <p:nvSpPr>
          <p:cNvPr id="19" name="Freeform 19"/>
          <p:cNvSpPr/>
          <p:nvPr/>
        </p:nvSpPr>
        <p:spPr>
          <a:xfrm>
            <a:off x="7876184" y="738283"/>
            <a:ext cx="9642072" cy="2797026"/>
          </a:xfrm>
          <a:custGeom>
            <a:avLst/>
            <a:gdLst/>
            <a:ahLst/>
            <a:cxnLst/>
            <a:rect l="l" t="t" r="r" b="b"/>
            <a:pathLst>
              <a:path w="9642072" h="2797026">
                <a:moveTo>
                  <a:pt x="0" y="0"/>
                </a:moveTo>
                <a:lnTo>
                  <a:pt x="9642072" y="0"/>
                </a:lnTo>
                <a:lnTo>
                  <a:pt x="9642072" y="2797026"/>
                </a:lnTo>
                <a:lnTo>
                  <a:pt x="0" y="279702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20" name="Group 20"/>
          <p:cNvGrpSpPr/>
          <p:nvPr/>
        </p:nvGrpSpPr>
        <p:grpSpPr>
          <a:xfrm>
            <a:off x="8277215" y="1573997"/>
            <a:ext cx="1125664" cy="1125664"/>
            <a:chOff x="0" y="0"/>
            <a:chExt cx="1500886" cy="1500886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500886" cy="1500886"/>
            </a:xfrm>
            <a:custGeom>
              <a:avLst/>
              <a:gdLst/>
              <a:ahLst/>
              <a:cxnLst/>
              <a:rect l="l" t="t" r="r" b="b"/>
              <a:pathLst>
                <a:path w="1500886" h="1500886">
                  <a:moveTo>
                    <a:pt x="0" y="750443"/>
                  </a:moveTo>
                  <a:cubicBezTo>
                    <a:pt x="0" y="335915"/>
                    <a:pt x="335915" y="0"/>
                    <a:pt x="750443" y="0"/>
                  </a:cubicBezTo>
                  <a:cubicBezTo>
                    <a:pt x="1164971" y="0"/>
                    <a:pt x="1500886" y="335915"/>
                    <a:pt x="1500886" y="750443"/>
                  </a:cubicBezTo>
                  <a:cubicBezTo>
                    <a:pt x="1500886" y="1164971"/>
                    <a:pt x="1164971" y="1500886"/>
                    <a:pt x="750443" y="1500886"/>
                  </a:cubicBezTo>
                  <a:cubicBezTo>
                    <a:pt x="335915" y="1500886"/>
                    <a:pt x="0" y="1164844"/>
                    <a:pt x="0" y="750443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22" name="Group 22"/>
          <p:cNvGrpSpPr/>
          <p:nvPr/>
        </p:nvGrpSpPr>
        <p:grpSpPr>
          <a:xfrm>
            <a:off x="8569871" y="1866652"/>
            <a:ext cx="540258" cy="540258"/>
            <a:chOff x="0" y="0"/>
            <a:chExt cx="720344" cy="720344"/>
          </a:xfrm>
        </p:grpSpPr>
        <p:sp>
          <p:nvSpPr>
            <p:cNvPr id="23" name="Freeform 23" descr="/home/claude/work/icons/monitor_w.png"/>
            <p:cNvSpPr/>
            <p:nvPr/>
          </p:nvSpPr>
          <p:spPr>
            <a:xfrm>
              <a:off x="0" y="0"/>
              <a:ext cx="720344" cy="720344"/>
            </a:xfrm>
            <a:custGeom>
              <a:avLst/>
              <a:gdLst/>
              <a:ahLst/>
              <a:cxnLst/>
              <a:rect l="l" t="t" r="r" b="b"/>
              <a:pathLst>
                <a:path w="720344" h="720344">
                  <a:moveTo>
                    <a:pt x="0" y="0"/>
                  </a:moveTo>
                  <a:lnTo>
                    <a:pt x="720344" y="0"/>
                  </a:lnTo>
                  <a:lnTo>
                    <a:pt x="720344" y="720344"/>
                  </a:lnTo>
                  <a:lnTo>
                    <a:pt x="0" y="7203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</p:sp>
      </p:grpSp>
      <p:sp>
        <p:nvSpPr>
          <p:cNvPr id="24" name="Freeform 24"/>
          <p:cNvSpPr/>
          <p:nvPr/>
        </p:nvSpPr>
        <p:spPr>
          <a:xfrm>
            <a:off x="7876184" y="3886276"/>
            <a:ext cx="9642072" cy="2797026"/>
          </a:xfrm>
          <a:custGeom>
            <a:avLst/>
            <a:gdLst/>
            <a:ahLst/>
            <a:cxnLst/>
            <a:rect l="l" t="t" r="r" b="b"/>
            <a:pathLst>
              <a:path w="9642072" h="2797026">
                <a:moveTo>
                  <a:pt x="0" y="0"/>
                </a:moveTo>
                <a:lnTo>
                  <a:pt x="9642072" y="0"/>
                </a:lnTo>
                <a:lnTo>
                  <a:pt x="9642072" y="2797026"/>
                </a:lnTo>
                <a:lnTo>
                  <a:pt x="0" y="279702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25" name="Group 25"/>
          <p:cNvGrpSpPr/>
          <p:nvPr/>
        </p:nvGrpSpPr>
        <p:grpSpPr>
          <a:xfrm>
            <a:off x="8277215" y="4721990"/>
            <a:ext cx="1125664" cy="1125664"/>
            <a:chOff x="0" y="0"/>
            <a:chExt cx="1500886" cy="1500886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500886" cy="1500886"/>
            </a:xfrm>
            <a:custGeom>
              <a:avLst/>
              <a:gdLst/>
              <a:ahLst/>
              <a:cxnLst/>
              <a:rect l="l" t="t" r="r" b="b"/>
              <a:pathLst>
                <a:path w="1500886" h="1500886">
                  <a:moveTo>
                    <a:pt x="0" y="750443"/>
                  </a:moveTo>
                  <a:cubicBezTo>
                    <a:pt x="0" y="335915"/>
                    <a:pt x="335915" y="0"/>
                    <a:pt x="750443" y="0"/>
                  </a:cubicBezTo>
                  <a:cubicBezTo>
                    <a:pt x="1164971" y="0"/>
                    <a:pt x="1500886" y="335915"/>
                    <a:pt x="1500886" y="750443"/>
                  </a:cubicBezTo>
                  <a:cubicBezTo>
                    <a:pt x="1500886" y="1164971"/>
                    <a:pt x="1164971" y="1500886"/>
                    <a:pt x="750443" y="1500886"/>
                  </a:cubicBezTo>
                  <a:cubicBezTo>
                    <a:pt x="335915" y="1500886"/>
                    <a:pt x="0" y="1164844"/>
                    <a:pt x="0" y="750443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27" name="Group 27"/>
          <p:cNvGrpSpPr/>
          <p:nvPr/>
        </p:nvGrpSpPr>
        <p:grpSpPr>
          <a:xfrm>
            <a:off x="8569871" y="5014646"/>
            <a:ext cx="540258" cy="540258"/>
            <a:chOff x="0" y="0"/>
            <a:chExt cx="720344" cy="720344"/>
          </a:xfrm>
        </p:grpSpPr>
        <p:sp>
          <p:nvSpPr>
            <p:cNvPr id="28" name="Freeform 28" descr="/home/claude/work/icons/briefcase_w.png"/>
            <p:cNvSpPr/>
            <p:nvPr/>
          </p:nvSpPr>
          <p:spPr>
            <a:xfrm>
              <a:off x="0" y="0"/>
              <a:ext cx="720344" cy="720344"/>
            </a:xfrm>
            <a:custGeom>
              <a:avLst/>
              <a:gdLst/>
              <a:ahLst/>
              <a:cxnLst/>
              <a:rect l="l" t="t" r="r" b="b"/>
              <a:pathLst>
                <a:path w="720344" h="720344">
                  <a:moveTo>
                    <a:pt x="0" y="0"/>
                  </a:moveTo>
                  <a:lnTo>
                    <a:pt x="720344" y="0"/>
                  </a:lnTo>
                  <a:lnTo>
                    <a:pt x="720344" y="720344"/>
                  </a:lnTo>
                  <a:lnTo>
                    <a:pt x="0" y="7203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</p:sp>
      </p:grpSp>
      <p:sp>
        <p:nvSpPr>
          <p:cNvPr id="29" name="Freeform 29"/>
          <p:cNvSpPr/>
          <p:nvPr/>
        </p:nvSpPr>
        <p:spPr>
          <a:xfrm>
            <a:off x="7876184" y="7034279"/>
            <a:ext cx="9642072" cy="2797026"/>
          </a:xfrm>
          <a:custGeom>
            <a:avLst/>
            <a:gdLst/>
            <a:ahLst/>
            <a:cxnLst/>
            <a:rect l="l" t="t" r="r" b="b"/>
            <a:pathLst>
              <a:path w="9642072" h="2797026">
                <a:moveTo>
                  <a:pt x="0" y="0"/>
                </a:moveTo>
                <a:lnTo>
                  <a:pt x="9642072" y="0"/>
                </a:lnTo>
                <a:lnTo>
                  <a:pt x="9642072" y="2797026"/>
                </a:lnTo>
                <a:lnTo>
                  <a:pt x="0" y="279702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30" name="Group 30"/>
          <p:cNvGrpSpPr/>
          <p:nvPr/>
        </p:nvGrpSpPr>
        <p:grpSpPr>
          <a:xfrm>
            <a:off x="8277215" y="7869993"/>
            <a:ext cx="1125664" cy="1125664"/>
            <a:chOff x="0" y="0"/>
            <a:chExt cx="1500886" cy="1500886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500886" cy="1500886"/>
            </a:xfrm>
            <a:custGeom>
              <a:avLst/>
              <a:gdLst/>
              <a:ahLst/>
              <a:cxnLst/>
              <a:rect l="l" t="t" r="r" b="b"/>
              <a:pathLst>
                <a:path w="1500886" h="1500886">
                  <a:moveTo>
                    <a:pt x="0" y="750443"/>
                  </a:moveTo>
                  <a:cubicBezTo>
                    <a:pt x="0" y="335915"/>
                    <a:pt x="335915" y="0"/>
                    <a:pt x="750443" y="0"/>
                  </a:cubicBezTo>
                  <a:cubicBezTo>
                    <a:pt x="1164971" y="0"/>
                    <a:pt x="1500886" y="335915"/>
                    <a:pt x="1500886" y="750443"/>
                  </a:cubicBezTo>
                  <a:cubicBezTo>
                    <a:pt x="1500886" y="1164971"/>
                    <a:pt x="1164971" y="1500886"/>
                    <a:pt x="750443" y="1500886"/>
                  </a:cubicBezTo>
                  <a:cubicBezTo>
                    <a:pt x="335915" y="1500886"/>
                    <a:pt x="0" y="1164844"/>
                    <a:pt x="0" y="750443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32" name="Group 32"/>
          <p:cNvGrpSpPr/>
          <p:nvPr/>
        </p:nvGrpSpPr>
        <p:grpSpPr>
          <a:xfrm>
            <a:off x="8569871" y="8162639"/>
            <a:ext cx="540258" cy="540258"/>
            <a:chOff x="0" y="0"/>
            <a:chExt cx="720344" cy="720344"/>
          </a:xfrm>
        </p:grpSpPr>
        <p:sp>
          <p:nvSpPr>
            <p:cNvPr id="33" name="Freeform 33" descr="/home/claude/work/icons/heart_w.png"/>
            <p:cNvSpPr/>
            <p:nvPr/>
          </p:nvSpPr>
          <p:spPr>
            <a:xfrm>
              <a:off x="0" y="0"/>
              <a:ext cx="720344" cy="720344"/>
            </a:xfrm>
            <a:custGeom>
              <a:avLst/>
              <a:gdLst/>
              <a:ahLst/>
              <a:cxnLst/>
              <a:rect l="l" t="t" r="r" b="b"/>
              <a:pathLst>
                <a:path w="720344" h="720344">
                  <a:moveTo>
                    <a:pt x="0" y="0"/>
                  </a:moveTo>
                  <a:lnTo>
                    <a:pt x="720344" y="0"/>
                  </a:lnTo>
                  <a:lnTo>
                    <a:pt x="720344" y="720344"/>
                  </a:lnTo>
                  <a:lnTo>
                    <a:pt x="0" y="7203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</p:sp>
      </p:grpSp>
      <p:sp>
        <p:nvSpPr>
          <p:cNvPr id="34" name="TextBox 34"/>
          <p:cNvSpPr txBox="1"/>
          <p:nvPr/>
        </p:nvSpPr>
        <p:spPr>
          <a:xfrm>
            <a:off x="823608" y="4346886"/>
            <a:ext cx="5696588" cy="1264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653"/>
              </a:lnSpc>
            </a:pPr>
            <a:r>
              <a:rPr lang="en-US" sz="4053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Hintergrund und Begründung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9745970" y="879348"/>
            <a:ext cx="7412431" cy="399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791"/>
              </a:lnSpc>
            </a:pPr>
            <a:r>
              <a:rPr lang="en-US" sz="2325" b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Technologischer Wandel und Globalisierung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9745970" y="1455868"/>
            <a:ext cx="7412431" cy="607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250"/>
              </a:lnSpc>
            </a:pPr>
            <a:r>
              <a:rPr lang="en-US" sz="180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Die digitale Revolution hat die auf dem Arbeitsmarkt benötigten Fähigkeiten verändert.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9745970" y="4027341"/>
            <a:ext cx="7412431" cy="399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791"/>
              </a:lnSpc>
            </a:pPr>
            <a:r>
              <a:rPr lang="en-US" sz="2325" b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Ausrichtung des Arbeitsmarktes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9745970" y="4603861"/>
            <a:ext cx="7412431" cy="5770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250"/>
              </a:lnSpc>
            </a:pPr>
            <a:r>
              <a:rPr lang="en-US" sz="1800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Arbeitgeber:innen</a:t>
            </a:r>
            <a:r>
              <a:rPr lang="en-US" sz="1800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800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suchen</a:t>
            </a:r>
            <a:r>
              <a:rPr lang="en-US" sz="1800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800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zunehmend</a:t>
            </a:r>
            <a:r>
              <a:rPr lang="en-US" sz="1800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800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Kandidat:innen</a:t>
            </a:r>
            <a:r>
              <a:rPr lang="en-US" sz="1800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, die </a:t>
            </a:r>
            <a:r>
              <a:rPr lang="en-US" sz="1800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sowohl</a:t>
            </a:r>
            <a:r>
              <a:rPr lang="en-US" sz="1800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800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über</a:t>
            </a:r>
            <a:r>
              <a:rPr lang="en-US" sz="1800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800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fachspezifisches</a:t>
            </a:r>
            <a:r>
              <a:rPr lang="en-US" sz="1800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 Wissen </a:t>
            </a:r>
            <a:r>
              <a:rPr lang="en-US" sz="1800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als</a:t>
            </a:r>
            <a:r>
              <a:rPr lang="en-US" sz="1800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800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auch</a:t>
            </a:r>
            <a:r>
              <a:rPr lang="en-US" sz="1800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800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übertragbare</a:t>
            </a:r>
            <a:r>
              <a:rPr lang="en-US" sz="1800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 Soft Skills </a:t>
            </a:r>
            <a:r>
              <a:rPr lang="en-US" sz="1800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verfügen</a:t>
            </a:r>
            <a:r>
              <a:rPr lang="en-US" sz="1800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.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745970" y="7175335"/>
            <a:ext cx="7412431" cy="399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791"/>
              </a:lnSpc>
            </a:pPr>
            <a:r>
              <a:rPr lang="en-US" sz="2325" b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Soziale Verantwortung und aktives Bürgertum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9745970" y="7751864"/>
            <a:ext cx="7412431" cy="8934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250"/>
              </a:lnSpc>
            </a:pPr>
            <a:r>
              <a:rPr lang="en-US" sz="1800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Von den </a:t>
            </a:r>
            <a:r>
              <a:rPr lang="en-US" sz="1800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Absolvent:innen</a:t>
            </a:r>
            <a:r>
              <a:rPr lang="en-US" sz="1800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800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wird</a:t>
            </a:r>
            <a:r>
              <a:rPr lang="en-US" sz="1800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800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erwartet</a:t>
            </a:r>
            <a:r>
              <a:rPr lang="en-US" sz="1800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, </a:t>
            </a:r>
            <a:r>
              <a:rPr lang="en-US" sz="1800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dass</a:t>
            </a:r>
            <a:r>
              <a:rPr lang="en-US" sz="1800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800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sie</a:t>
            </a:r>
            <a:r>
              <a:rPr lang="en-US" sz="1800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800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einen</a:t>
            </a:r>
            <a:r>
              <a:rPr lang="en-US" sz="1800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800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verantwortungsvollen</a:t>
            </a:r>
            <a:r>
              <a:rPr lang="en-US" sz="1800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800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Beitrag</a:t>
            </a:r>
            <a:r>
              <a:rPr lang="en-US" sz="1800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800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zu</a:t>
            </a:r>
            <a:r>
              <a:rPr lang="en-US" sz="1800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800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Nachhaltigkeit</a:t>
            </a:r>
            <a:r>
              <a:rPr lang="en-US" sz="1800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, </a:t>
            </a:r>
            <a:r>
              <a:rPr lang="en-US" sz="1800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sozialer</a:t>
            </a:r>
            <a:r>
              <a:rPr lang="en-US" sz="1800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800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Gerechtigkeit</a:t>
            </a:r>
            <a:r>
              <a:rPr lang="en-US" sz="1800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 und dem </a:t>
            </a:r>
            <a:r>
              <a:rPr lang="en-US" sz="1800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Wohlergehen</a:t>
            </a:r>
            <a:r>
              <a:rPr lang="en-US" sz="1800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 der Gemeinschaft </a:t>
            </a:r>
            <a:r>
              <a:rPr lang="en-US" sz="1800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leisten</a:t>
            </a:r>
            <a:r>
              <a:rPr lang="en-US" sz="1800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52" cy="585724"/>
            </a:xfrm>
            <a:custGeom>
              <a:avLst/>
              <a:gdLst/>
              <a:ahLst/>
              <a:cxnLst/>
              <a:rect l="l" t="t" r="r" b="b"/>
              <a:pathLst>
                <a:path w="22145752" h="585724">
                  <a:moveTo>
                    <a:pt x="0" y="0"/>
                  </a:moveTo>
                  <a:lnTo>
                    <a:pt x="22145752" y="0"/>
                  </a:lnTo>
                  <a:lnTo>
                    <a:pt x="22145752" y="585724"/>
                  </a:lnTo>
                  <a:lnTo>
                    <a:pt x="0" y="58572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86205" b="-686199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823608" y="602856"/>
            <a:ext cx="16609333" cy="467830"/>
            <a:chOff x="0" y="0"/>
            <a:chExt cx="22145777" cy="62377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145777" cy="623774"/>
            </a:xfrm>
            <a:custGeom>
              <a:avLst/>
              <a:gdLst/>
              <a:ahLst/>
              <a:cxnLst/>
              <a:rect l="l" t="t" r="r" b="b"/>
              <a:pathLst>
                <a:path w="22145777" h="623774">
                  <a:moveTo>
                    <a:pt x="0" y="0"/>
                  </a:moveTo>
                  <a:lnTo>
                    <a:pt x="22145777" y="0"/>
                  </a:lnTo>
                  <a:lnTo>
                    <a:pt x="22145777" y="623774"/>
                  </a:lnTo>
                  <a:lnTo>
                    <a:pt x="0" y="62377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41775" b="-641775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2145777" cy="6618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250"/>
                </a:lnSpc>
              </a:pPr>
              <a:r>
                <a:rPr lang="en-US" sz="1875" b="1" spc="30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1.1 Hintergrund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823608" y="937336"/>
            <a:ext cx="16609333" cy="7525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102"/>
              </a:lnSpc>
            </a:pPr>
            <a:r>
              <a:rPr lang="en-US" sz="4503" b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Technologischer Wandel und Globalisierung</a:t>
            </a:r>
          </a:p>
        </p:txBody>
      </p:sp>
      <p:sp>
        <p:nvSpPr>
          <p:cNvPr id="8" name="Freeform 8"/>
          <p:cNvSpPr/>
          <p:nvPr/>
        </p:nvSpPr>
        <p:spPr>
          <a:xfrm>
            <a:off x="806920" y="2728655"/>
            <a:ext cx="16683904" cy="1123293"/>
          </a:xfrm>
          <a:custGeom>
            <a:avLst/>
            <a:gdLst/>
            <a:ahLst/>
            <a:cxnLst/>
            <a:rect l="l" t="t" r="r" b="b"/>
            <a:pathLst>
              <a:path w="16683904" h="1123293">
                <a:moveTo>
                  <a:pt x="0" y="0"/>
                </a:moveTo>
                <a:lnTo>
                  <a:pt x="16683904" y="0"/>
                </a:lnTo>
                <a:lnTo>
                  <a:pt x="16683904" y="1123293"/>
                </a:lnTo>
                <a:lnTo>
                  <a:pt x="0" y="112329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1166774" y="2910068"/>
            <a:ext cx="760476" cy="760476"/>
            <a:chOff x="0" y="0"/>
            <a:chExt cx="1013968" cy="101396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11" name="Group 11"/>
          <p:cNvGrpSpPr/>
          <p:nvPr/>
        </p:nvGrpSpPr>
        <p:grpSpPr>
          <a:xfrm>
            <a:off x="1364494" y="3107788"/>
            <a:ext cx="364998" cy="364998"/>
            <a:chOff x="0" y="0"/>
            <a:chExt cx="486664" cy="486664"/>
          </a:xfrm>
        </p:grpSpPr>
        <p:sp>
          <p:nvSpPr>
            <p:cNvPr id="12" name="Freeform 12" descr="/home/claude/work/icons/monitor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</p:grpSp>
      <p:grpSp>
        <p:nvGrpSpPr>
          <p:cNvPr id="13" name="Group 13"/>
          <p:cNvGrpSpPr/>
          <p:nvPr/>
        </p:nvGrpSpPr>
        <p:grpSpPr>
          <a:xfrm>
            <a:off x="2476300" y="2745343"/>
            <a:ext cx="13995768" cy="1089898"/>
            <a:chOff x="0" y="0"/>
            <a:chExt cx="18661024" cy="1453198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8660999" cy="1453261"/>
            </a:xfrm>
            <a:custGeom>
              <a:avLst/>
              <a:gdLst/>
              <a:ahLst/>
              <a:cxnLst/>
              <a:rect l="l" t="t" r="r" b="b"/>
              <a:pathLst>
                <a:path w="18660999" h="1453261">
                  <a:moveTo>
                    <a:pt x="0" y="0"/>
                  </a:moveTo>
                  <a:lnTo>
                    <a:pt x="18660999" y="0"/>
                  </a:lnTo>
                  <a:lnTo>
                    <a:pt x="18660999" y="1453261"/>
                  </a:lnTo>
                  <a:lnTo>
                    <a:pt x="0" y="145326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031" b="-200027"/>
              </a:stretch>
            </a:blipFill>
          </p:spPr>
        </p:sp>
      </p:grpSp>
      <p:grpSp>
        <p:nvGrpSpPr>
          <p:cNvPr id="15" name="Group 15"/>
          <p:cNvGrpSpPr/>
          <p:nvPr/>
        </p:nvGrpSpPr>
        <p:grpSpPr>
          <a:xfrm>
            <a:off x="2476300" y="2709624"/>
            <a:ext cx="13995768" cy="1125617"/>
            <a:chOff x="0" y="0"/>
            <a:chExt cx="18661024" cy="1500822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8661024" cy="1500822"/>
            </a:xfrm>
            <a:custGeom>
              <a:avLst/>
              <a:gdLst/>
              <a:ahLst/>
              <a:cxnLst/>
              <a:rect l="l" t="t" r="r" b="b"/>
              <a:pathLst>
                <a:path w="18661024" h="1500822">
                  <a:moveTo>
                    <a:pt x="0" y="0"/>
                  </a:moveTo>
                  <a:lnTo>
                    <a:pt x="18661024" y="0"/>
                  </a:lnTo>
                  <a:lnTo>
                    <a:pt x="18661024" y="1500822"/>
                  </a:lnTo>
                  <a:lnTo>
                    <a:pt x="0" y="150082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92274" b="-192274"/>
              </a:stretch>
            </a:blipFill>
          </p:spPr>
        </p:sp>
        <p:sp>
          <p:nvSpPr>
            <p:cNvPr id="17" name="TextBox 17"/>
            <p:cNvSpPr txBox="1"/>
            <p:nvPr/>
          </p:nvSpPr>
          <p:spPr>
            <a:xfrm>
              <a:off x="0" y="-47625"/>
              <a:ext cx="18661024" cy="15484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Die digitale Transformation hat Berufsrollen, Arbeitsprozesse und Kompetenzprofile neu definiert.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806920" y="4120553"/>
            <a:ext cx="16683904" cy="1123293"/>
          </a:xfrm>
          <a:custGeom>
            <a:avLst/>
            <a:gdLst/>
            <a:ahLst/>
            <a:cxnLst/>
            <a:rect l="l" t="t" r="r" b="b"/>
            <a:pathLst>
              <a:path w="16683904" h="1123293">
                <a:moveTo>
                  <a:pt x="0" y="0"/>
                </a:moveTo>
                <a:lnTo>
                  <a:pt x="16683904" y="0"/>
                </a:lnTo>
                <a:lnTo>
                  <a:pt x="16683904" y="1123293"/>
                </a:lnTo>
                <a:lnTo>
                  <a:pt x="0" y="112329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19" name="Group 19"/>
          <p:cNvGrpSpPr/>
          <p:nvPr/>
        </p:nvGrpSpPr>
        <p:grpSpPr>
          <a:xfrm>
            <a:off x="1166774" y="4301957"/>
            <a:ext cx="760476" cy="760476"/>
            <a:chOff x="0" y="0"/>
            <a:chExt cx="1013968" cy="1013968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21" name="Group 21"/>
          <p:cNvGrpSpPr/>
          <p:nvPr/>
        </p:nvGrpSpPr>
        <p:grpSpPr>
          <a:xfrm>
            <a:off x="1364494" y="4499677"/>
            <a:ext cx="364998" cy="364998"/>
            <a:chOff x="0" y="0"/>
            <a:chExt cx="486664" cy="486664"/>
          </a:xfrm>
        </p:grpSpPr>
        <p:sp>
          <p:nvSpPr>
            <p:cNvPr id="22" name="Freeform 22" descr="/home/claude/work/icons/bulb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</p:sp>
      </p:grpSp>
      <p:grpSp>
        <p:nvGrpSpPr>
          <p:cNvPr id="23" name="Group 23"/>
          <p:cNvGrpSpPr/>
          <p:nvPr/>
        </p:nvGrpSpPr>
        <p:grpSpPr>
          <a:xfrm>
            <a:off x="2476300" y="4137231"/>
            <a:ext cx="13995768" cy="1089898"/>
            <a:chOff x="0" y="0"/>
            <a:chExt cx="18661024" cy="1453198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8660999" cy="1453261"/>
            </a:xfrm>
            <a:custGeom>
              <a:avLst/>
              <a:gdLst/>
              <a:ahLst/>
              <a:cxnLst/>
              <a:rect l="l" t="t" r="r" b="b"/>
              <a:pathLst>
                <a:path w="18660999" h="1453261">
                  <a:moveTo>
                    <a:pt x="0" y="0"/>
                  </a:moveTo>
                  <a:lnTo>
                    <a:pt x="18660999" y="0"/>
                  </a:lnTo>
                  <a:lnTo>
                    <a:pt x="18660999" y="1453261"/>
                  </a:lnTo>
                  <a:lnTo>
                    <a:pt x="0" y="145326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031" b="-200027"/>
              </a:stretch>
            </a:blipFill>
          </p:spPr>
        </p:sp>
      </p:grpSp>
      <p:grpSp>
        <p:nvGrpSpPr>
          <p:cNvPr id="25" name="Group 25"/>
          <p:cNvGrpSpPr/>
          <p:nvPr/>
        </p:nvGrpSpPr>
        <p:grpSpPr>
          <a:xfrm>
            <a:off x="2476300" y="4101513"/>
            <a:ext cx="13995768" cy="1125617"/>
            <a:chOff x="0" y="0"/>
            <a:chExt cx="18661024" cy="1500822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8661024" cy="1500822"/>
            </a:xfrm>
            <a:custGeom>
              <a:avLst/>
              <a:gdLst/>
              <a:ahLst/>
              <a:cxnLst/>
              <a:rect l="l" t="t" r="r" b="b"/>
              <a:pathLst>
                <a:path w="18661024" h="1500822">
                  <a:moveTo>
                    <a:pt x="0" y="0"/>
                  </a:moveTo>
                  <a:lnTo>
                    <a:pt x="18661024" y="0"/>
                  </a:lnTo>
                  <a:lnTo>
                    <a:pt x="18661024" y="1500822"/>
                  </a:lnTo>
                  <a:lnTo>
                    <a:pt x="0" y="150082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92274" b="-192274"/>
              </a:stretch>
            </a:blipFill>
          </p:spPr>
        </p:sp>
        <p:sp>
          <p:nvSpPr>
            <p:cNvPr id="27" name="TextBox 27"/>
            <p:cNvSpPr txBox="1"/>
            <p:nvPr/>
          </p:nvSpPr>
          <p:spPr>
            <a:xfrm>
              <a:off x="0" y="-47625"/>
              <a:ext cx="18661024" cy="15484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Fachliche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Kompetenz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allein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genügt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nicht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;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Absolvent:innen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benötigen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auch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Kreativität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,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kritisches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Denken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und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Anpassungsfähigkeit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.</a:t>
              </a:r>
            </a:p>
          </p:txBody>
        </p:sp>
      </p:grpSp>
      <p:sp>
        <p:nvSpPr>
          <p:cNvPr id="28" name="Freeform 28"/>
          <p:cNvSpPr/>
          <p:nvPr/>
        </p:nvSpPr>
        <p:spPr>
          <a:xfrm>
            <a:off x="806920" y="5512441"/>
            <a:ext cx="16683904" cy="1123293"/>
          </a:xfrm>
          <a:custGeom>
            <a:avLst/>
            <a:gdLst/>
            <a:ahLst/>
            <a:cxnLst/>
            <a:rect l="l" t="t" r="r" b="b"/>
            <a:pathLst>
              <a:path w="16683904" h="1123293">
                <a:moveTo>
                  <a:pt x="0" y="0"/>
                </a:moveTo>
                <a:lnTo>
                  <a:pt x="16683904" y="0"/>
                </a:lnTo>
                <a:lnTo>
                  <a:pt x="16683904" y="1123293"/>
                </a:lnTo>
                <a:lnTo>
                  <a:pt x="0" y="112329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29" name="Group 29"/>
          <p:cNvGrpSpPr/>
          <p:nvPr/>
        </p:nvGrpSpPr>
        <p:grpSpPr>
          <a:xfrm>
            <a:off x="1166774" y="5693845"/>
            <a:ext cx="760476" cy="760476"/>
            <a:chOff x="0" y="0"/>
            <a:chExt cx="1013968" cy="1013968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31" name="Group 31"/>
          <p:cNvGrpSpPr/>
          <p:nvPr/>
        </p:nvGrpSpPr>
        <p:grpSpPr>
          <a:xfrm>
            <a:off x="1364494" y="5891565"/>
            <a:ext cx="364998" cy="364998"/>
            <a:chOff x="0" y="0"/>
            <a:chExt cx="486664" cy="486664"/>
          </a:xfrm>
        </p:grpSpPr>
        <p:sp>
          <p:nvSpPr>
            <p:cNvPr id="32" name="Freeform 32" descr="/home/claude/work/icons/network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</p:sp>
      </p:grpSp>
      <p:grpSp>
        <p:nvGrpSpPr>
          <p:cNvPr id="33" name="Group 33"/>
          <p:cNvGrpSpPr/>
          <p:nvPr/>
        </p:nvGrpSpPr>
        <p:grpSpPr>
          <a:xfrm>
            <a:off x="2476300" y="5529120"/>
            <a:ext cx="13995768" cy="1089898"/>
            <a:chOff x="0" y="0"/>
            <a:chExt cx="18661024" cy="1453198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8660999" cy="1453261"/>
            </a:xfrm>
            <a:custGeom>
              <a:avLst/>
              <a:gdLst/>
              <a:ahLst/>
              <a:cxnLst/>
              <a:rect l="l" t="t" r="r" b="b"/>
              <a:pathLst>
                <a:path w="18660999" h="1453261">
                  <a:moveTo>
                    <a:pt x="0" y="0"/>
                  </a:moveTo>
                  <a:lnTo>
                    <a:pt x="18660999" y="0"/>
                  </a:lnTo>
                  <a:lnTo>
                    <a:pt x="18660999" y="1453261"/>
                  </a:lnTo>
                  <a:lnTo>
                    <a:pt x="0" y="145326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031" b="-200027"/>
              </a:stretch>
            </a:blipFill>
          </p:spPr>
        </p:sp>
      </p:grpSp>
      <p:grpSp>
        <p:nvGrpSpPr>
          <p:cNvPr id="35" name="Group 35"/>
          <p:cNvGrpSpPr/>
          <p:nvPr/>
        </p:nvGrpSpPr>
        <p:grpSpPr>
          <a:xfrm>
            <a:off x="2476300" y="5493401"/>
            <a:ext cx="13995768" cy="1125617"/>
            <a:chOff x="0" y="0"/>
            <a:chExt cx="18661024" cy="1500822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8661024" cy="1500822"/>
            </a:xfrm>
            <a:custGeom>
              <a:avLst/>
              <a:gdLst/>
              <a:ahLst/>
              <a:cxnLst/>
              <a:rect l="l" t="t" r="r" b="b"/>
              <a:pathLst>
                <a:path w="18661024" h="1500822">
                  <a:moveTo>
                    <a:pt x="0" y="0"/>
                  </a:moveTo>
                  <a:lnTo>
                    <a:pt x="18661024" y="0"/>
                  </a:lnTo>
                  <a:lnTo>
                    <a:pt x="18661024" y="1500822"/>
                  </a:lnTo>
                  <a:lnTo>
                    <a:pt x="0" y="150082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92274" b="-192274"/>
              </a:stretch>
            </a:blipFill>
          </p:spPr>
        </p:sp>
        <p:sp>
          <p:nvSpPr>
            <p:cNvPr id="37" name="TextBox 37"/>
            <p:cNvSpPr txBox="1"/>
            <p:nvPr/>
          </p:nvSpPr>
          <p:spPr>
            <a:xfrm>
              <a:off x="0" y="-47625"/>
              <a:ext cx="18661024" cy="15484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CSL konfrontiert Studierende mit authentischen Kontexten, in denen Technologien, organisatorische Bedürfnisse und soziale Herausforderungen aufeinandertreffen.</a:t>
              </a:r>
            </a:p>
          </p:txBody>
        </p:sp>
      </p:grpSp>
      <p:sp>
        <p:nvSpPr>
          <p:cNvPr id="38" name="Freeform 38"/>
          <p:cNvSpPr/>
          <p:nvPr/>
        </p:nvSpPr>
        <p:spPr>
          <a:xfrm>
            <a:off x="806920" y="6904330"/>
            <a:ext cx="16683904" cy="1123293"/>
          </a:xfrm>
          <a:custGeom>
            <a:avLst/>
            <a:gdLst/>
            <a:ahLst/>
            <a:cxnLst/>
            <a:rect l="l" t="t" r="r" b="b"/>
            <a:pathLst>
              <a:path w="16683904" h="1123293">
                <a:moveTo>
                  <a:pt x="0" y="0"/>
                </a:moveTo>
                <a:lnTo>
                  <a:pt x="16683904" y="0"/>
                </a:lnTo>
                <a:lnTo>
                  <a:pt x="16683904" y="1123292"/>
                </a:lnTo>
                <a:lnTo>
                  <a:pt x="0" y="112329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39" name="Group 39"/>
          <p:cNvGrpSpPr/>
          <p:nvPr/>
        </p:nvGrpSpPr>
        <p:grpSpPr>
          <a:xfrm>
            <a:off x="1166774" y="7085733"/>
            <a:ext cx="760476" cy="760476"/>
            <a:chOff x="0" y="0"/>
            <a:chExt cx="1013968" cy="1013968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41" name="Group 41"/>
          <p:cNvGrpSpPr/>
          <p:nvPr/>
        </p:nvGrpSpPr>
        <p:grpSpPr>
          <a:xfrm>
            <a:off x="1364494" y="7283453"/>
            <a:ext cx="364998" cy="364998"/>
            <a:chOff x="0" y="0"/>
            <a:chExt cx="486664" cy="486664"/>
          </a:xfrm>
        </p:grpSpPr>
        <p:sp>
          <p:nvSpPr>
            <p:cNvPr id="42" name="Freeform 42" descr="/home/claude/work/icons/tool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</p:sp>
      </p:grpSp>
      <p:grpSp>
        <p:nvGrpSpPr>
          <p:cNvPr id="43" name="Group 43"/>
          <p:cNvGrpSpPr/>
          <p:nvPr/>
        </p:nvGrpSpPr>
        <p:grpSpPr>
          <a:xfrm>
            <a:off x="2476300" y="6921017"/>
            <a:ext cx="13995768" cy="1089898"/>
            <a:chOff x="0" y="0"/>
            <a:chExt cx="18661024" cy="1453198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18660999" cy="1453261"/>
            </a:xfrm>
            <a:custGeom>
              <a:avLst/>
              <a:gdLst/>
              <a:ahLst/>
              <a:cxnLst/>
              <a:rect l="l" t="t" r="r" b="b"/>
              <a:pathLst>
                <a:path w="18660999" h="1453261">
                  <a:moveTo>
                    <a:pt x="0" y="0"/>
                  </a:moveTo>
                  <a:lnTo>
                    <a:pt x="18660999" y="0"/>
                  </a:lnTo>
                  <a:lnTo>
                    <a:pt x="18660999" y="1453261"/>
                  </a:lnTo>
                  <a:lnTo>
                    <a:pt x="0" y="145326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031" b="-200027"/>
              </a:stretch>
            </a:blipFill>
          </p:spPr>
        </p:sp>
      </p:grpSp>
      <p:grpSp>
        <p:nvGrpSpPr>
          <p:cNvPr id="45" name="Group 45"/>
          <p:cNvGrpSpPr/>
          <p:nvPr/>
        </p:nvGrpSpPr>
        <p:grpSpPr>
          <a:xfrm>
            <a:off x="2476300" y="6885299"/>
            <a:ext cx="13995768" cy="1125617"/>
            <a:chOff x="0" y="0"/>
            <a:chExt cx="18661024" cy="1500822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18661024" cy="1500822"/>
            </a:xfrm>
            <a:custGeom>
              <a:avLst/>
              <a:gdLst/>
              <a:ahLst/>
              <a:cxnLst/>
              <a:rect l="l" t="t" r="r" b="b"/>
              <a:pathLst>
                <a:path w="18661024" h="1500822">
                  <a:moveTo>
                    <a:pt x="0" y="0"/>
                  </a:moveTo>
                  <a:lnTo>
                    <a:pt x="18661024" y="0"/>
                  </a:lnTo>
                  <a:lnTo>
                    <a:pt x="18661024" y="1500822"/>
                  </a:lnTo>
                  <a:lnTo>
                    <a:pt x="0" y="150082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92274" b="-192274"/>
              </a:stretch>
            </a:blipFill>
          </p:spPr>
        </p:sp>
        <p:sp>
          <p:nvSpPr>
            <p:cNvPr id="47" name="TextBox 47"/>
            <p:cNvSpPr txBox="1"/>
            <p:nvPr/>
          </p:nvSpPr>
          <p:spPr>
            <a:xfrm>
              <a:off x="0" y="-47625"/>
              <a:ext cx="18661024" cy="15484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Durch praxisorientierte Projekte lernen die Studierenden, akademische Konzepte in dynamischen und manchmal unvorhersehbaren Situationen anzuwenden.</a:t>
              </a:r>
            </a:p>
          </p:txBody>
        </p:sp>
      </p:grpSp>
      <p:sp>
        <p:nvSpPr>
          <p:cNvPr id="48" name="Freeform 48"/>
          <p:cNvSpPr/>
          <p:nvPr/>
        </p:nvSpPr>
        <p:spPr>
          <a:xfrm>
            <a:off x="806920" y="8296218"/>
            <a:ext cx="16683904" cy="1123293"/>
          </a:xfrm>
          <a:custGeom>
            <a:avLst/>
            <a:gdLst/>
            <a:ahLst/>
            <a:cxnLst/>
            <a:rect l="l" t="t" r="r" b="b"/>
            <a:pathLst>
              <a:path w="16683904" h="1123293">
                <a:moveTo>
                  <a:pt x="0" y="0"/>
                </a:moveTo>
                <a:lnTo>
                  <a:pt x="16683904" y="0"/>
                </a:lnTo>
                <a:lnTo>
                  <a:pt x="16683904" y="1123293"/>
                </a:lnTo>
                <a:lnTo>
                  <a:pt x="0" y="112329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49" name="Group 49"/>
          <p:cNvGrpSpPr/>
          <p:nvPr/>
        </p:nvGrpSpPr>
        <p:grpSpPr>
          <a:xfrm>
            <a:off x="1166774" y="8477621"/>
            <a:ext cx="760476" cy="760476"/>
            <a:chOff x="0" y="0"/>
            <a:chExt cx="1013968" cy="1013968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51" name="Group 51"/>
          <p:cNvGrpSpPr/>
          <p:nvPr/>
        </p:nvGrpSpPr>
        <p:grpSpPr>
          <a:xfrm>
            <a:off x="1364494" y="8675341"/>
            <a:ext cx="364998" cy="364998"/>
            <a:chOff x="0" y="0"/>
            <a:chExt cx="486664" cy="486664"/>
          </a:xfrm>
        </p:grpSpPr>
        <p:sp>
          <p:nvSpPr>
            <p:cNvPr id="52" name="Freeform 52" descr="/home/claude/work/icons/globe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/>
              </a:stretch>
            </a:blipFill>
          </p:spPr>
        </p:sp>
      </p:grpSp>
      <p:grpSp>
        <p:nvGrpSpPr>
          <p:cNvPr id="53" name="Group 53"/>
          <p:cNvGrpSpPr/>
          <p:nvPr/>
        </p:nvGrpSpPr>
        <p:grpSpPr>
          <a:xfrm>
            <a:off x="2476300" y="8312906"/>
            <a:ext cx="13995768" cy="1089898"/>
            <a:chOff x="0" y="0"/>
            <a:chExt cx="18661024" cy="1453198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18660999" cy="1453261"/>
            </a:xfrm>
            <a:custGeom>
              <a:avLst/>
              <a:gdLst/>
              <a:ahLst/>
              <a:cxnLst/>
              <a:rect l="l" t="t" r="r" b="b"/>
              <a:pathLst>
                <a:path w="18660999" h="1453261">
                  <a:moveTo>
                    <a:pt x="0" y="0"/>
                  </a:moveTo>
                  <a:lnTo>
                    <a:pt x="18660999" y="0"/>
                  </a:lnTo>
                  <a:lnTo>
                    <a:pt x="18660999" y="1453261"/>
                  </a:lnTo>
                  <a:lnTo>
                    <a:pt x="0" y="145326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031" b="-200027"/>
              </a:stretch>
            </a:blipFill>
          </p:spPr>
        </p:sp>
      </p:grpSp>
      <p:grpSp>
        <p:nvGrpSpPr>
          <p:cNvPr id="55" name="Group 55"/>
          <p:cNvGrpSpPr/>
          <p:nvPr/>
        </p:nvGrpSpPr>
        <p:grpSpPr>
          <a:xfrm>
            <a:off x="2476300" y="8277187"/>
            <a:ext cx="13995768" cy="1125617"/>
            <a:chOff x="0" y="0"/>
            <a:chExt cx="18661024" cy="1500822"/>
          </a:xfrm>
        </p:grpSpPr>
        <p:sp>
          <p:nvSpPr>
            <p:cNvPr id="56" name="Freeform 56"/>
            <p:cNvSpPr/>
            <p:nvPr/>
          </p:nvSpPr>
          <p:spPr>
            <a:xfrm>
              <a:off x="0" y="0"/>
              <a:ext cx="18661024" cy="1500822"/>
            </a:xfrm>
            <a:custGeom>
              <a:avLst/>
              <a:gdLst/>
              <a:ahLst/>
              <a:cxnLst/>
              <a:rect l="l" t="t" r="r" b="b"/>
              <a:pathLst>
                <a:path w="18661024" h="1500822">
                  <a:moveTo>
                    <a:pt x="0" y="0"/>
                  </a:moveTo>
                  <a:lnTo>
                    <a:pt x="18661024" y="0"/>
                  </a:lnTo>
                  <a:lnTo>
                    <a:pt x="18661024" y="1500822"/>
                  </a:lnTo>
                  <a:lnTo>
                    <a:pt x="0" y="150082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92274" b="-192274"/>
              </a:stretch>
            </a:blipFill>
          </p:spPr>
        </p:sp>
        <p:sp>
          <p:nvSpPr>
            <p:cNvPr id="57" name="TextBox 57"/>
            <p:cNvSpPr txBox="1"/>
            <p:nvPr/>
          </p:nvSpPr>
          <p:spPr>
            <a:xfrm>
              <a:off x="0" y="-47625"/>
              <a:ext cx="18661024" cy="15484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Dies unterstützt die Entwicklung flexibler Fachkräfte, die für globale und digitale Arbeitsumgebungen gerüstet sind.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583932"/>
            <a:chOff x="0" y="0"/>
            <a:chExt cx="24384000" cy="1411191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4111860"/>
            </a:xfrm>
            <a:custGeom>
              <a:avLst/>
              <a:gdLst/>
              <a:ahLst/>
              <a:cxnLst/>
              <a:rect l="l" t="t" r="r" b="b"/>
              <a:pathLst>
                <a:path w="24384000" h="14111860">
                  <a:moveTo>
                    <a:pt x="0" y="0"/>
                  </a:moveTo>
                  <a:lnTo>
                    <a:pt x="24384000" y="0"/>
                  </a:lnTo>
                  <a:lnTo>
                    <a:pt x="24384000" y="14111860"/>
                  </a:lnTo>
                  <a:lnTo>
                    <a:pt x="0" y="141118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34000"/>
              </a:blip>
              <a:stretch>
                <a:fillRect t="-7646" b="-7646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145752" cy="585724"/>
            </a:xfrm>
            <a:custGeom>
              <a:avLst/>
              <a:gdLst/>
              <a:ahLst/>
              <a:cxnLst/>
              <a:rect l="l" t="t" r="r" b="b"/>
              <a:pathLst>
                <a:path w="22145752" h="585724">
                  <a:moveTo>
                    <a:pt x="0" y="0"/>
                  </a:moveTo>
                  <a:lnTo>
                    <a:pt x="22145752" y="0"/>
                  </a:lnTo>
                  <a:lnTo>
                    <a:pt x="22145752" y="585724"/>
                  </a:lnTo>
                  <a:lnTo>
                    <a:pt x="0" y="58572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86205" b="-686199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823608" y="602856"/>
            <a:ext cx="16609333" cy="467830"/>
            <a:chOff x="0" y="0"/>
            <a:chExt cx="22145777" cy="62377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145777" cy="623774"/>
            </a:xfrm>
            <a:custGeom>
              <a:avLst/>
              <a:gdLst/>
              <a:ahLst/>
              <a:cxnLst/>
              <a:rect l="l" t="t" r="r" b="b"/>
              <a:pathLst>
                <a:path w="22145777" h="623774">
                  <a:moveTo>
                    <a:pt x="0" y="0"/>
                  </a:moveTo>
                  <a:lnTo>
                    <a:pt x="22145777" y="0"/>
                  </a:lnTo>
                  <a:lnTo>
                    <a:pt x="22145777" y="623774"/>
                  </a:lnTo>
                  <a:lnTo>
                    <a:pt x="0" y="62377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41775" b="-641775"/>
              </a:stretch>
            </a:blip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22145777" cy="6618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250"/>
                </a:lnSpc>
              </a:pPr>
              <a:r>
                <a:rPr lang="en-US" sz="1875" b="1" spc="30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1.1 Hintergrund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806920" y="2728655"/>
            <a:ext cx="16683904" cy="1123293"/>
          </a:xfrm>
          <a:custGeom>
            <a:avLst/>
            <a:gdLst/>
            <a:ahLst/>
            <a:cxnLst/>
            <a:rect l="l" t="t" r="r" b="b"/>
            <a:pathLst>
              <a:path w="16683904" h="1123293">
                <a:moveTo>
                  <a:pt x="0" y="0"/>
                </a:moveTo>
                <a:lnTo>
                  <a:pt x="16683904" y="0"/>
                </a:lnTo>
                <a:lnTo>
                  <a:pt x="16683904" y="1123293"/>
                </a:lnTo>
                <a:lnTo>
                  <a:pt x="0" y="112329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10" name="Group 10"/>
          <p:cNvGrpSpPr/>
          <p:nvPr/>
        </p:nvGrpSpPr>
        <p:grpSpPr>
          <a:xfrm>
            <a:off x="1166774" y="2910068"/>
            <a:ext cx="760476" cy="760476"/>
            <a:chOff x="0" y="0"/>
            <a:chExt cx="1013968" cy="1013968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12" name="Group 12"/>
          <p:cNvGrpSpPr/>
          <p:nvPr/>
        </p:nvGrpSpPr>
        <p:grpSpPr>
          <a:xfrm>
            <a:off x="1364494" y="3107788"/>
            <a:ext cx="364998" cy="364998"/>
            <a:chOff x="0" y="0"/>
            <a:chExt cx="486664" cy="486664"/>
          </a:xfrm>
        </p:grpSpPr>
        <p:sp>
          <p:nvSpPr>
            <p:cNvPr id="13" name="Freeform 13" descr="/home/claude/work/icons/users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</p:sp>
      </p:grpSp>
      <p:grpSp>
        <p:nvGrpSpPr>
          <p:cNvPr id="14" name="Group 14"/>
          <p:cNvGrpSpPr/>
          <p:nvPr/>
        </p:nvGrpSpPr>
        <p:grpSpPr>
          <a:xfrm>
            <a:off x="2476300" y="2745343"/>
            <a:ext cx="13995768" cy="1089898"/>
            <a:chOff x="0" y="0"/>
            <a:chExt cx="18661024" cy="1453198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8660999" cy="1453261"/>
            </a:xfrm>
            <a:custGeom>
              <a:avLst/>
              <a:gdLst/>
              <a:ahLst/>
              <a:cxnLst/>
              <a:rect l="l" t="t" r="r" b="b"/>
              <a:pathLst>
                <a:path w="18660999" h="1453261">
                  <a:moveTo>
                    <a:pt x="0" y="0"/>
                  </a:moveTo>
                  <a:lnTo>
                    <a:pt x="18660999" y="0"/>
                  </a:lnTo>
                  <a:lnTo>
                    <a:pt x="18660999" y="1453261"/>
                  </a:lnTo>
                  <a:lnTo>
                    <a:pt x="0" y="1453261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00031" b="-200027"/>
              </a:stretch>
            </a:blipFill>
          </p:spPr>
        </p:sp>
      </p:grpSp>
      <p:grpSp>
        <p:nvGrpSpPr>
          <p:cNvPr id="16" name="Group 16"/>
          <p:cNvGrpSpPr/>
          <p:nvPr/>
        </p:nvGrpSpPr>
        <p:grpSpPr>
          <a:xfrm>
            <a:off x="2476300" y="2709624"/>
            <a:ext cx="13995768" cy="1125617"/>
            <a:chOff x="0" y="0"/>
            <a:chExt cx="18661024" cy="1500822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8661024" cy="1500822"/>
            </a:xfrm>
            <a:custGeom>
              <a:avLst/>
              <a:gdLst/>
              <a:ahLst/>
              <a:cxnLst/>
              <a:rect l="l" t="t" r="r" b="b"/>
              <a:pathLst>
                <a:path w="18661024" h="1500822">
                  <a:moveTo>
                    <a:pt x="0" y="0"/>
                  </a:moveTo>
                  <a:lnTo>
                    <a:pt x="18661024" y="0"/>
                  </a:lnTo>
                  <a:lnTo>
                    <a:pt x="18661024" y="1500822"/>
                  </a:lnTo>
                  <a:lnTo>
                    <a:pt x="0" y="150082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92274" b="-192274"/>
              </a:stretch>
            </a:blipFill>
          </p:spPr>
        </p:sp>
        <p:sp>
          <p:nvSpPr>
            <p:cNvPr id="18" name="TextBox 18"/>
            <p:cNvSpPr txBox="1"/>
            <p:nvPr/>
          </p:nvSpPr>
          <p:spPr>
            <a:xfrm>
              <a:off x="0" y="-47625"/>
              <a:ext cx="18661024" cy="15484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Arbeitgeber:innen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legen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zunehmend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Wert auf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übertragbare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Fähigkeiten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wie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Kommunikationsfähigkeit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,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Teamfähigkeit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,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Führungsqualitäten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,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Anpassungsfähigkeit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und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Problemlösungskompetenz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.</a:t>
              </a:r>
            </a:p>
          </p:txBody>
        </p:sp>
      </p:grpSp>
      <p:sp>
        <p:nvSpPr>
          <p:cNvPr id="19" name="Freeform 19"/>
          <p:cNvSpPr/>
          <p:nvPr/>
        </p:nvSpPr>
        <p:spPr>
          <a:xfrm>
            <a:off x="806920" y="4120553"/>
            <a:ext cx="16683904" cy="1123293"/>
          </a:xfrm>
          <a:custGeom>
            <a:avLst/>
            <a:gdLst/>
            <a:ahLst/>
            <a:cxnLst/>
            <a:rect l="l" t="t" r="r" b="b"/>
            <a:pathLst>
              <a:path w="16683904" h="1123293">
                <a:moveTo>
                  <a:pt x="0" y="0"/>
                </a:moveTo>
                <a:lnTo>
                  <a:pt x="16683904" y="0"/>
                </a:lnTo>
                <a:lnTo>
                  <a:pt x="16683904" y="1123293"/>
                </a:lnTo>
                <a:lnTo>
                  <a:pt x="0" y="112329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grpSp>
        <p:nvGrpSpPr>
          <p:cNvPr id="20" name="Group 20"/>
          <p:cNvGrpSpPr/>
          <p:nvPr/>
        </p:nvGrpSpPr>
        <p:grpSpPr>
          <a:xfrm>
            <a:off x="1166774" y="4301957"/>
            <a:ext cx="760476" cy="760476"/>
            <a:chOff x="0" y="0"/>
            <a:chExt cx="1013968" cy="1013968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22" name="Group 22"/>
          <p:cNvGrpSpPr/>
          <p:nvPr/>
        </p:nvGrpSpPr>
        <p:grpSpPr>
          <a:xfrm>
            <a:off x="1364494" y="4499677"/>
            <a:ext cx="364998" cy="364998"/>
            <a:chOff x="0" y="0"/>
            <a:chExt cx="486664" cy="486664"/>
          </a:xfrm>
        </p:grpSpPr>
        <p:sp>
          <p:nvSpPr>
            <p:cNvPr id="23" name="Freeform 23" descr="/home/claude/work/icons/puzzle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</p:sp>
      </p:grpSp>
      <p:grpSp>
        <p:nvGrpSpPr>
          <p:cNvPr id="24" name="Group 24"/>
          <p:cNvGrpSpPr/>
          <p:nvPr/>
        </p:nvGrpSpPr>
        <p:grpSpPr>
          <a:xfrm>
            <a:off x="2476300" y="4137231"/>
            <a:ext cx="13995768" cy="1089898"/>
            <a:chOff x="0" y="0"/>
            <a:chExt cx="18661024" cy="1453198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8660999" cy="1453261"/>
            </a:xfrm>
            <a:custGeom>
              <a:avLst/>
              <a:gdLst/>
              <a:ahLst/>
              <a:cxnLst/>
              <a:rect l="l" t="t" r="r" b="b"/>
              <a:pathLst>
                <a:path w="18660999" h="1453261">
                  <a:moveTo>
                    <a:pt x="0" y="0"/>
                  </a:moveTo>
                  <a:lnTo>
                    <a:pt x="18660999" y="0"/>
                  </a:lnTo>
                  <a:lnTo>
                    <a:pt x="18660999" y="1453261"/>
                  </a:lnTo>
                  <a:lnTo>
                    <a:pt x="0" y="1453261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00031" b="-200027"/>
              </a:stretch>
            </a:blipFill>
          </p:spPr>
        </p:sp>
      </p:grpSp>
      <p:grpSp>
        <p:nvGrpSpPr>
          <p:cNvPr id="26" name="Group 26"/>
          <p:cNvGrpSpPr/>
          <p:nvPr/>
        </p:nvGrpSpPr>
        <p:grpSpPr>
          <a:xfrm>
            <a:off x="2476300" y="4101513"/>
            <a:ext cx="13995768" cy="1125617"/>
            <a:chOff x="0" y="0"/>
            <a:chExt cx="18661024" cy="1500822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8661024" cy="1500822"/>
            </a:xfrm>
            <a:custGeom>
              <a:avLst/>
              <a:gdLst/>
              <a:ahLst/>
              <a:cxnLst/>
              <a:rect l="l" t="t" r="r" b="b"/>
              <a:pathLst>
                <a:path w="18661024" h="1500822">
                  <a:moveTo>
                    <a:pt x="0" y="0"/>
                  </a:moveTo>
                  <a:lnTo>
                    <a:pt x="18661024" y="0"/>
                  </a:lnTo>
                  <a:lnTo>
                    <a:pt x="18661024" y="1500822"/>
                  </a:lnTo>
                  <a:lnTo>
                    <a:pt x="0" y="150082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92274" b="-192274"/>
              </a:stretch>
            </a:blipFill>
          </p:spPr>
        </p:sp>
        <p:sp>
          <p:nvSpPr>
            <p:cNvPr id="28" name="TextBox 28"/>
            <p:cNvSpPr txBox="1"/>
            <p:nvPr/>
          </p:nvSpPr>
          <p:spPr>
            <a:xfrm>
              <a:off x="0" y="-47625"/>
              <a:ext cx="18661024" cy="15484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Anhaltende Kompetenzlücken deuten darauf hin, dass theoretisches Wissen durch Erfahrungslernen ergänzt werden muss.</a:t>
              </a:r>
            </a:p>
          </p:txBody>
        </p:sp>
      </p:grpSp>
      <p:sp>
        <p:nvSpPr>
          <p:cNvPr id="29" name="Freeform 29"/>
          <p:cNvSpPr/>
          <p:nvPr/>
        </p:nvSpPr>
        <p:spPr>
          <a:xfrm>
            <a:off x="806920" y="5512441"/>
            <a:ext cx="16683904" cy="1123293"/>
          </a:xfrm>
          <a:custGeom>
            <a:avLst/>
            <a:gdLst/>
            <a:ahLst/>
            <a:cxnLst/>
            <a:rect l="l" t="t" r="r" b="b"/>
            <a:pathLst>
              <a:path w="16683904" h="1123293">
                <a:moveTo>
                  <a:pt x="0" y="0"/>
                </a:moveTo>
                <a:lnTo>
                  <a:pt x="16683904" y="0"/>
                </a:lnTo>
                <a:lnTo>
                  <a:pt x="16683904" y="1123293"/>
                </a:lnTo>
                <a:lnTo>
                  <a:pt x="0" y="112329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30" name="Group 30"/>
          <p:cNvGrpSpPr/>
          <p:nvPr/>
        </p:nvGrpSpPr>
        <p:grpSpPr>
          <a:xfrm>
            <a:off x="1166774" y="5693845"/>
            <a:ext cx="760476" cy="760476"/>
            <a:chOff x="0" y="0"/>
            <a:chExt cx="1013968" cy="1013968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32" name="Group 32"/>
          <p:cNvGrpSpPr/>
          <p:nvPr/>
        </p:nvGrpSpPr>
        <p:grpSpPr>
          <a:xfrm>
            <a:off x="1364494" y="5891565"/>
            <a:ext cx="364998" cy="364998"/>
            <a:chOff x="0" y="0"/>
            <a:chExt cx="486664" cy="486664"/>
          </a:xfrm>
        </p:grpSpPr>
        <p:sp>
          <p:nvSpPr>
            <p:cNvPr id="33" name="Freeform 33" descr="/home/claude/work/icons/network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</p:sp>
      </p:grpSp>
      <p:grpSp>
        <p:nvGrpSpPr>
          <p:cNvPr id="34" name="Group 34"/>
          <p:cNvGrpSpPr/>
          <p:nvPr/>
        </p:nvGrpSpPr>
        <p:grpSpPr>
          <a:xfrm>
            <a:off x="2476300" y="5529120"/>
            <a:ext cx="13995768" cy="1089898"/>
            <a:chOff x="0" y="0"/>
            <a:chExt cx="18661024" cy="1453198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18660999" cy="1453261"/>
            </a:xfrm>
            <a:custGeom>
              <a:avLst/>
              <a:gdLst/>
              <a:ahLst/>
              <a:cxnLst/>
              <a:rect l="l" t="t" r="r" b="b"/>
              <a:pathLst>
                <a:path w="18660999" h="1453261">
                  <a:moveTo>
                    <a:pt x="0" y="0"/>
                  </a:moveTo>
                  <a:lnTo>
                    <a:pt x="18660999" y="0"/>
                  </a:lnTo>
                  <a:lnTo>
                    <a:pt x="18660999" y="1453261"/>
                  </a:lnTo>
                  <a:lnTo>
                    <a:pt x="0" y="1453261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00031" b="-200027"/>
              </a:stretch>
            </a:blipFill>
          </p:spPr>
        </p:sp>
      </p:grpSp>
      <p:grpSp>
        <p:nvGrpSpPr>
          <p:cNvPr id="36" name="Group 36"/>
          <p:cNvGrpSpPr/>
          <p:nvPr/>
        </p:nvGrpSpPr>
        <p:grpSpPr>
          <a:xfrm>
            <a:off x="2476300" y="5493401"/>
            <a:ext cx="13995768" cy="1125617"/>
            <a:chOff x="0" y="0"/>
            <a:chExt cx="18661024" cy="1500822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18661024" cy="1500822"/>
            </a:xfrm>
            <a:custGeom>
              <a:avLst/>
              <a:gdLst/>
              <a:ahLst/>
              <a:cxnLst/>
              <a:rect l="l" t="t" r="r" b="b"/>
              <a:pathLst>
                <a:path w="18661024" h="1500822">
                  <a:moveTo>
                    <a:pt x="0" y="0"/>
                  </a:moveTo>
                  <a:lnTo>
                    <a:pt x="18661024" y="0"/>
                  </a:lnTo>
                  <a:lnTo>
                    <a:pt x="18661024" y="1500822"/>
                  </a:lnTo>
                  <a:lnTo>
                    <a:pt x="0" y="150082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92274" b="-192274"/>
              </a:stretch>
            </a:blipFill>
          </p:spPr>
        </p:sp>
        <p:sp>
          <p:nvSpPr>
            <p:cNvPr id="38" name="TextBox 38"/>
            <p:cNvSpPr txBox="1"/>
            <p:nvPr/>
          </p:nvSpPr>
          <p:spPr>
            <a:xfrm>
              <a:off x="0" y="-47625"/>
              <a:ext cx="18661024" cy="15484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CSL-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Projekte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ermöglichen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es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Studierenden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,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mit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Unternehmen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,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öffentlichen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Einrichtungen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, NGOs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oder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Partner:innen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aus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der Gemeinde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zusammenzuarbeiten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.</a:t>
              </a:r>
            </a:p>
          </p:txBody>
        </p:sp>
      </p:grpSp>
      <p:sp>
        <p:nvSpPr>
          <p:cNvPr id="39" name="Freeform 39"/>
          <p:cNvSpPr/>
          <p:nvPr/>
        </p:nvSpPr>
        <p:spPr>
          <a:xfrm>
            <a:off x="806920" y="6904330"/>
            <a:ext cx="16683904" cy="1123293"/>
          </a:xfrm>
          <a:custGeom>
            <a:avLst/>
            <a:gdLst/>
            <a:ahLst/>
            <a:cxnLst/>
            <a:rect l="l" t="t" r="r" b="b"/>
            <a:pathLst>
              <a:path w="16683904" h="1123293">
                <a:moveTo>
                  <a:pt x="0" y="0"/>
                </a:moveTo>
                <a:lnTo>
                  <a:pt x="16683904" y="0"/>
                </a:lnTo>
                <a:lnTo>
                  <a:pt x="16683904" y="1123292"/>
                </a:lnTo>
                <a:lnTo>
                  <a:pt x="0" y="112329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grpSp>
        <p:nvGrpSpPr>
          <p:cNvPr id="40" name="Group 40"/>
          <p:cNvGrpSpPr/>
          <p:nvPr/>
        </p:nvGrpSpPr>
        <p:grpSpPr>
          <a:xfrm>
            <a:off x="1166774" y="7085733"/>
            <a:ext cx="760476" cy="760476"/>
            <a:chOff x="0" y="0"/>
            <a:chExt cx="1013968" cy="1013968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42" name="Group 42"/>
          <p:cNvGrpSpPr/>
          <p:nvPr/>
        </p:nvGrpSpPr>
        <p:grpSpPr>
          <a:xfrm>
            <a:off x="1364494" y="7283453"/>
            <a:ext cx="364998" cy="364998"/>
            <a:chOff x="0" y="0"/>
            <a:chExt cx="486664" cy="486664"/>
          </a:xfrm>
        </p:grpSpPr>
        <p:sp>
          <p:nvSpPr>
            <p:cNvPr id="43" name="Freeform 43" descr="/home/claude/work/icons/check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/>
              </a:stretch>
            </a:blipFill>
          </p:spPr>
        </p:sp>
      </p:grpSp>
      <p:grpSp>
        <p:nvGrpSpPr>
          <p:cNvPr id="44" name="Group 44"/>
          <p:cNvGrpSpPr/>
          <p:nvPr/>
        </p:nvGrpSpPr>
        <p:grpSpPr>
          <a:xfrm>
            <a:off x="2476300" y="6921017"/>
            <a:ext cx="13995768" cy="1089898"/>
            <a:chOff x="0" y="0"/>
            <a:chExt cx="18661024" cy="1453198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8660999" cy="1453261"/>
            </a:xfrm>
            <a:custGeom>
              <a:avLst/>
              <a:gdLst/>
              <a:ahLst/>
              <a:cxnLst/>
              <a:rect l="l" t="t" r="r" b="b"/>
              <a:pathLst>
                <a:path w="18660999" h="1453261">
                  <a:moveTo>
                    <a:pt x="0" y="0"/>
                  </a:moveTo>
                  <a:lnTo>
                    <a:pt x="18660999" y="0"/>
                  </a:lnTo>
                  <a:lnTo>
                    <a:pt x="18660999" y="1453261"/>
                  </a:lnTo>
                  <a:lnTo>
                    <a:pt x="0" y="1453261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00031" b="-200027"/>
              </a:stretch>
            </a:blipFill>
          </p:spPr>
        </p:sp>
      </p:grpSp>
      <p:grpSp>
        <p:nvGrpSpPr>
          <p:cNvPr id="46" name="Group 46"/>
          <p:cNvGrpSpPr/>
          <p:nvPr/>
        </p:nvGrpSpPr>
        <p:grpSpPr>
          <a:xfrm>
            <a:off x="2476300" y="6885299"/>
            <a:ext cx="13995768" cy="1125617"/>
            <a:chOff x="0" y="0"/>
            <a:chExt cx="18661024" cy="1500822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18661024" cy="1500822"/>
            </a:xfrm>
            <a:custGeom>
              <a:avLst/>
              <a:gdLst/>
              <a:ahLst/>
              <a:cxnLst/>
              <a:rect l="l" t="t" r="r" b="b"/>
              <a:pathLst>
                <a:path w="18661024" h="1500822">
                  <a:moveTo>
                    <a:pt x="0" y="0"/>
                  </a:moveTo>
                  <a:lnTo>
                    <a:pt x="18661024" y="0"/>
                  </a:lnTo>
                  <a:lnTo>
                    <a:pt x="18661024" y="1500822"/>
                  </a:lnTo>
                  <a:lnTo>
                    <a:pt x="0" y="150082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92274" b="-192274"/>
              </a:stretch>
            </a:blipFill>
          </p:spPr>
        </p:sp>
        <p:sp>
          <p:nvSpPr>
            <p:cNvPr id="48" name="TextBox 48"/>
            <p:cNvSpPr txBox="1"/>
            <p:nvPr/>
          </p:nvSpPr>
          <p:spPr>
            <a:xfrm>
              <a:off x="0" y="-47625"/>
              <a:ext cx="18661024" cy="15484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Die Studierenden erhalten die Möglichkeit, ihr Wissen zu testen, Feedback zu erhalten und professionelle Standards zu verstehen.</a:t>
              </a:r>
            </a:p>
          </p:txBody>
        </p:sp>
      </p:grpSp>
      <p:sp>
        <p:nvSpPr>
          <p:cNvPr id="49" name="Freeform 49"/>
          <p:cNvSpPr/>
          <p:nvPr/>
        </p:nvSpPr>
        <p:spPr>
          <a:xfrm>
            <a:off x="806920" y="8296218"/>
            <a:ext cx="16683904" cy="1123293"/>
          </a:xfrm>
          <a:custGeom>
            <a:avLst/>
            <a:gdLst/>
            <a:ahLst/>
            <a:cxnLst/>
            <a:rect l="l" t="t" r="r" b="b"/>
            <a:pathLst>
              <a:path w="16683904" h="1123293">
                <a:moveTo>
                  <a:pt x="0" y="0"/>
                </a:moveTo>
                <a:lnTo>
                  <a:pt x="16683904" y="0"/>
                </a:lnTo>
                <a:lnTo>
                  <a:pt x="16683904" y="1123293"/>
                </a:lnTo>
                <a:lnTo>
                  <a:pt x="0" y="112329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50" name="Group 50"/>
          <p:cNvGrpSpPr/>
          <p:nvPr/>
        </p:nvGrpSpPr>
        <p:grpSpPr>
          <a:xfrm>
            <a:off x="1166774" y="8477621"/>
            <a:ext cx="760476" cy="760476"/>
            <a:chOff x="0" y="0"/>
            <a:chExt cx="1013968" cy="1013968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52" name="Group 52"/>
          <p:cNvGrpSpPr/>
          <p:nvPr/>
        </p:nvGrpSpPr>
        <p:grpSpPr>
          <a:xfrm>
            <a:off x="1364494" y="8675341"/>
            <a:ext cx="364998" cy="364998"/>
            <a:chOff x="0" y="0"/>
            <a:chExt cx="486664" cy="486664"/>
          </a:xfrm>
        </p:grpSpPr>
        <p:sp>
          <p:nvSpPr>
            <p:cNvPr id="53" name="Freeform 53" descr="/home/claude/work/icons/target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/>
              </a:stretch>
            </a:blipFill>
          </p:spPr>
        </p:sp>
      </p:grpSp>
      <p:grpSp>
        <p:nvGrpSpPr>
          <p:cNvPr id="54" name="Group 54"/>
          <p:cNvGrpSpPr/>
          <p:nvPr/>
        </p:nvGrpSpPr>
        <p:grpSpPr>
          <a:xfrm>
            <a:off x="2476300" y="8312906"/>
            <a:ext cx="13995768" cy="1089898"/>
            <a:chOff x="0" y="0"/>
            <a:chExt cx="18661024" cy="1453198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18660999" cy="1453261"/>
            </a:xfrm>
            <a:custGeom>
              <a:avLst/>
              <a:gdLst/>
              <a:ahLst/>
              <a:cxnLst/>
              <a:rect l="l" t="t" r="r" b="b"/>
              <a:pathLst>
                <a:path w="18660999" h="1453261">
                  <a:moveTo>
                    <a:pt x="0" y="0"/>
                  </a:moveTo>
                  <a:lnTo>
                    <a:pt x="18660999" y="0"/>
                  </a:lnTo>
                  <a:lnTo>
                    <a:pt x="18660999" y="1453261"/>
                  </a:lnTo>
                  <a:lnTo>
                    <a:pt x="0" y="1453261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00031" b="-200027"/>
              </a:stretch>
            </a:blipFill>
          </p:spPr>
        </p:sp>
      </p:grpSp>
      <p:grpSp>
        <p:nvGrpSpPr>
          <p:cNvPr id="56" name="Group 56"/>
          <p:cNvGrpSpPr/>
          <p:nvPr/>
        </p:nvGrpSpPr>
        <p:grpSpPr>
          <a:xfrm>
            <a:off x="2476300" y="8277187"/>
            <a:ext cx="13995768" cy="1125617"/>
            <a:chOff x="0" y="0"/>
            <a:chExt cx="18661024" cy="1500822"/>
          </a:xfrm>
        </p:grpSpPr>
        <p:sp>
          <p:nvSpPr>
            <p:cNvPr id="57" name="Freeform 57"/>
            <p:cNvSpPr/>
            <p:nvPr/>
          </p:nvSpPr>
          <p:spPr>
            <a:xfrm>
              <a:off x="0" y="0"/>
              <a:ext cx="18661024" cy="1500822"/>
            </a:xfrm>
            <a:custGeom>
              <a:avLst/>
              <a:gdLst/>
              <a:ahLst/>
              <a:cxnLst/>
              <a:rect l="l" t="t" r="r" b="b"/>
              <a:pathLst>
                <a:path w="18661024" h="1500822">
                  <a:moveTo>
                    <a:pt x="0" y="0"/>
                  </a:moveTo>
                  <a:lnTo>
                    <a:pt x="18661024" y="0"/>
                  </a:lnTo>
                  <a:lnTo>
                    <a:pt x="18661024" y="1500822"/>
                  </a:lnTo>
                  <a:lnTo>
                    <a:pt x="0" y="150082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92274" b="-192274"/>
              </a:stretch>
            </a:blipFill>
          </p:spPr>
        </p:sp>
        <p:sp>
          <p:nvSpPr>
            <p:cNvPr id="58" name="TextBox 58"/>
            <p:cNvSpPr txBox="1"/>
            <p:nvPr/>
          </p:nvSpPr>
          <p:spPr>
            <a:xfrm>
              <a:off x="0" y="-47625"/>
              <a:ext cx="18661024" cy="15484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Lehrende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können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CSL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nutzen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, um die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Lernergebnisse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besser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an die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Bedürfnisse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des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Arbeitsmarktes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anzupassen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.</a:t>
              </a:r>
            </a:p>
          </p:txBody>
        </p:sp>
      </p:grpSp>
      <p:sp>
        <p:nvSpPr>
          <p:cNvPr id="59" name="TextBox 59"/>
          <p:cNvSpPr txBox="1"/>
          <p:nvPr/>
        </p:nvSpPr>
        <p:spPr>
          <a:xfrm>
            <a:off x="823608" y="937336"/>
            <a:ext cx="16609333" cy="7525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102"/>
              </a:lnSpc>
            </a:pPr>
            <a:r>
              <a:rPr lang="en-US" sz="4503" b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Ausrichtung des Arbeitsmarktes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52" cy="585724"/>
            </a:xfrm>
            <a:custGeom>
              <a:avLst/>
              <a:gdLst/>
              <a:ahLst/>
              <a:cxnLst/>
              <a:rect l="l" t="t" r="r" b="b"/>
              <a:pathLst>
                <a:path w="22145752" h="585724">
                  <a:moveTo>
                    <a:pt x="0" y="0"/>
                  </a:moveTo>
                  <a:lnTo>
                    <a:pt x="22145752" y="0"/>
                  </a:lnTo>
                  <a:lnTo>
                    <a:pt x="22145752" y="585724"/>
                  </a:lnTo>
                  <a:lnTo>
                    <a:pt x="0" y="58572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86205" b="-686199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823608" y="602856"/>
            <a:ext cx="16609333" cy="467830"/>
            <a:chOff x="0" y="0"/>
            <a:chExt cx="22145777" cy="62377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145777" cy="623774"/>
            </a:xfrm>
            <a:custGeom>
              <a:avLst/>
              <a:gdLst/>
              <a:ahLst/>
              <a:cxnLst/>
              <a:rect l="l" t="t" r="r" b="b"/>
              <a:pathLst>
                <a:path w="22145777" h="623774">
                  <a:moveTo>
                    <a:pt x="0" y="0"/>
                  </a:moveTo>
                  <a:lnTo>
                    <a:pt x="22145777" y="0"/>
                  </a:lnTo>
                  <a:lnTo>
                    <a:pt x="22145777" y="623774"/>
                  </a:lnTo>
                  <a:lnTo>
                    <a:pt x="0" y="62377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41775" b="-641775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2145777" cy="6618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250"/>
                </a:lnSpc>
              </a:pPr>
              <a:r>
                <a:rPr lang="en-US" sz="1875" b="1" spc="30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1.1 Hintergrund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823608" y="937336"/>
            <a:ext cx="16609333" cy="7525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102"/>
              </a:lnSpc>
            </a:pPr>
            <a:r>
              <a:rPr lang="en-US" sz="4503" b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Soziale Verantwortung und Politikreform</a:t>
            </a:r>
          </a:p>
        </p:txBody>
      </p:sp>
      <p:sp>
        <p:nvSpPr>
          <p:cNvPr id="8" name="Freeform 8"/>
          <p:cNvSpPr/>
          <p:nvPr/>
        </p:nvSpPr>
        <p:spPr>
          <a:xfrm>
            <a:off x="806920" y="2728655"/>
            <a:ext cx="16683904" cy="1123293"/>
          </a:xfrm>
          <a:custGeom>
            <a:avLst/>
            <a:gdLst/>
            <a:ahLst/>
            <a:cxnLst/>
            <a:rect l="l" t="t" r="r" b="b"/>
            <a:pathLst>
              <a:path w="16683904" h="1123293">
                <a:moveTo>
                  <a:pt x="0" y="0"/>
                </a:moveTo>
                <a:lnTo>
                  <a:pt x="16683904" y="0"/>
                </a:lnTo>
                <a:lnTo>
                  <a:pt x="16683904" y="1123293"/>
                </a:lnTo>
                <a:lnTo>
                  <a:pt x="0" y="112329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1166774" y="2910068"/>
            <a:ext cx="760476" cy="760476"/>
            <a:chOff x="0" y="0"/>
            <a:chExt cx="1013968" cy="101396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11" name="Group 11"/>
          <p:cNvGrpSpPr/>
          <p:nvPr/>
        </p:nvGrpSpPr>
        <p:grpSpPr>
          <a:xfrm>
            <a:off x="1364494" y="3107788"/>
            <a:ext cx="364998" cy="364998"/>
            <a:chOff x="0" y="0"/>
            <a:chExt cx="486664" cy="486664"/>
          </a:xfrm>
        </p:grpSpPr>
        <p:sp>
          <p:nvSpPr>
            <p:cNvPr id="12" name="Freeform 12" descr="/home/claude/work/icons/heart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</p:grpSp>
      <p:grpSp>
        <p:nvGrpSpPr>
          <p:cNvPr id="13" name="Group 13"/>
          <p:cNvGrpSpPr/>
          <p:nvPr/>
        </p:nvGrpSpPr>
        <p:grpSpPr>
          <a:xfrm>
            <a:off x="2476300" y="2745343"/>
            <a:ext cx="13995768" cy="1089898"/>
            <a:chOff x="0" y="0"/>
            <a:chExt cx="18661024" cy="1453198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8660999" cy="1453261"/>
            </a:xfrm>
            <a:custGeom>
              <a:avLst/>
              <a:gdLst/>
              <a:ahLst/>
              <a:cxnLst/>
              <a:rect l="l" t="t" r="r" b="b"/>
              <a:pathLst>
                <a:path w="18660999" h="1453261">
                  <a:moveTo>
                    <a:pt x="0" y="0"/>
                  </a:moveTo>
                  <a:lnTo>
                    <a:pt x="18660999" y="0"/>
                  </a:lnTo>
                  <a:lnTo>
                    <a:pt x="18660999" y="1453261"/>
                  </a:lnTo>
                  <a:lnTo>
                    <a:pt x="0" y="145326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031" b="-200027"/>
              </a:stretch>
            </a:blipFill>
          </p:spPr>
        </p:sp>
      </p:grpSp>
      <p:grpSp>
        <p:nvGrpSpPr>
          <p:cNvPr id="15" name="Group 15"/>
          <p:cNvGrpSpPr/>
          <p:nvPr/>
        </p:nvGrpSpPr>
        <p:grpSpPr>
          <a:xfrm>
            <a:off x="2476300" y="2709624"/>
            <a:ext cx="13995768" cy="1125617"/>
            <a:chOff x="0" y="0"/>
            <a:chExt cx="18661024" cy="1500822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8661024" cy="1500822"/>
            </a:xfrm>
            <a:custGeom>
              <a:avLst/>
              <a:gdLst/>
              <a:ahLst/>
              <a:cxnLst/>
              <a:rect l="l" t="t" r="r" b="b"/>
              <a:pathLst>
                <a:path w="18661024" h="1500822">
                  <a:moveTo>
                    <a:pt x="0" y="0"/>
                  </a:moveTo>
                  <a:lnTo>
                    <a:pt x="18661024" y="0"/>
                  </a:lnTo>
                  <a:lnTo>
                    <a:pt x="18661024" y="1500822"/>
                  </a:lnTo>
                  <a:lnTo>
                    <a:pt x="0" y="150082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92274" b="-192274"/>
              </a:stretch>
            </a:blipFill>
          </p:spPr>
        </p:sp>
        <p:sp>
          <p:nvSpPr>
            <p:cNvPr id="17" name="TextBox 17"/>
            <p:cNvSpPr txBox="1"/>
            <p:nvPr/>
          </p:nvSpPr>
          <p:spPr>
            <a:xfrm>
              <a:off x="0" y="-47625"/>
              <a:ext cx="18661024" cy="15484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Die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zeitgemäße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Hochschulbildung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muss die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Studierenden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nicht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nur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auf den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Berufseinstieg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,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sondern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auch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auf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ein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verantwortungsvolles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Bürger:innendasein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vorbereiten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.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806920" y="4120553"/>
            <a:ext cx="16683904" cy="1123293"/>
          </a:xfrm>
          <a:custGeom>
            <a:avLst/>
            <a:gdLst/>
            <a:ahLst/>
            <a:cxnLst/>
            <a:rect l="l" t="t" r="r" b="b"/>
            <a:pathLst>
              <a:path w="16683904" h="1123293">
                <a:moveTo>
                  <a:pt x="0" y="0"/>
                </a:moveTo>
                <a:lnTo>
                  <a:pt x="16683904" y="0"/>
                </a:lnTo>
                <a:lnTo>
                  <a:pt x="16683904" y="1123293"/>
                </a:lnTo>
                <a:lnTo>
                  <a:pt x="0" y="112329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19" name="Group 19"/>
          <p:cNvGrpSpPr/>
          <p:nvPr/>
        </p:nvGrpSpPr>
        <p:grpSpPr>
          <a:xfrm>
            <a:off x="1166774" y="4301957"/>
            <a:ext cx="760476" cy="760476"/>
            <a:chOff x="0" y="0"/>
            <a:chExt cx="1013968" cy="1013968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21" name="Group 21"/>
          <p:cNvGrpSpPr/>
          <p:nvPr/>
        </p:nvGrpSpPr>
        <p:grpSpPr>
          <a:xfrm>
            <a:off x="1364494" y="4499677"/>
            <a:ext cx="364998" cy="364998"/>
            <a:chOff x="0" y="0"/>
            <a:chExt cx="486664" cy="486664"/>
          </a:xfrm>
        </p:grpSpPr>
        <p:sp>
          <p:nvSpPr>
            <p:cNvPr id="22" name="Freeform 22" descr="/home/claude/work/icons/leaf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</p:sp>
      </p:grpSp>
      <p:grpSp>
        <p:nvGrpSpPr>
          <p:cNvPr id="23" name="Group 23"/>
          <p:cNvGrpSpPr/>
          <p:nvPr/>
        </p:nvGrpSpPr>
        <p:grpSpPr>
          <a:xfrm>
            <a:off x="2476300" y="4137231"/>
            <a:ext cx="13995768" cy="1089898"/>
            <a:chOff x="0" y="0"/>
            <a:chExt cx="18661024" cy="1453198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8660999" cy="1453261"/>
            </a:xfrm>
            <a:custGeom>
              <a:avLst/>
              <a:gdLst/>
              <a:ahLst/>
              <a:cxnLst/>
              <a:rect l="l" t="t" r="r" b="b"/>
              <a:pathLst>
                <a:path w="18660999" h="1453261">
                  <a:moveTo>
                    <a:pt x="0" y="0"/>
                  </a:moveTo>
                  <a:lnTo>
                    <a:pt x="18660999" y="0"/>
                  </a:lnTo>
                  <a:lnTo>
                    <a:pt x="18660999" y="1453261"/>
                  </a:lnTo>
                  <a:lnTo>
                    <a:pt x="0" y="145326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031" b="-200027"/>
              </a:stretch>
            </a:blipFill>
          </p:spPr>
        </p:sp>
      </p:grpSp>
      <p:grpSp>
        <p:nvGrpSpPr>
          <p:cNvPr id="25" name="Group 25"/>
          <p:cNvGrpSpPr/>
          <p:nvPr/>
        </p:nvGrpSpPr>
        <p:grpSpPr>
          <a:xfrm>
            <a:off x="2476300" y="4101513"/>
            <a:ext cx="13995768" cy="1125617"/>
            <a:chOff x="0" y="0"/>
            <a:chExt cx="18661024" cy="1500822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8661024" cy="1500822"/>
            </a:xfrm>
            <a:custGeom>
              <a:avLst/>
              <a:gdLst/>
              <a:ahLst/>
              <a:cxnLst/>
              <a:rect l="l" t="t" r="r" b="b"/>
              <a:pathLst>
                <a:path w="18661024" h="1500822">
                  <a:moveTo>
                    <a:pt x="0" y="0"/>
                  </a:moveTo>
                  <a:lnTo>
                    <a:pt x="18661024" y="0"/>
                  </a:lnTo>
                  <a:lnTo>
                    <a:pt x="18661024" y="1500822"/>
                  </a:lnTo>
                  <a:lnTo>
                    <a:pt x="0" y="150082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92274" b="-192274"/>
              </a:stretch>
            </a:blipFill>
          </p:spPr>
        </p:sp>
        <p:sp>
          <p:nvSpPr>
            <p:cNvPr id="27" name="TextBox 27"/>
            <p:cNvSpPr txBox="1"/>
            <p:nvPr/>
          </p:nvSpPr>
          <p:spPr>
            <a:xfrm>
              <a:off x="0" y="-47625"/>
              <a:ext cx="18661024" cy="15484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CSL kann Nachhaltigkeit, Inklusion und soziale Verantwortung in den Lernprozess einbetten.</a:t>
              </a:r>
            </a:p>
          </p:txBody>
        </p:sp>
      </p:grpSp>
      <p:sp>
        <p:nvSpPr>
          <p:cNvPr id="28" name="Freeform 28"/>
          <p:cNvSpPr/>
          <p:nvPr/>
        </p:nvSpPr>
        <p:spPr>
          <a:xfrm>
            <a:off x="806920" y="5512441"/>
            <a:ext cx="16683904" cy="1123293"/>
          </a:xfrm>
          <a:custGeom>
            <a:avLst/>
            <a:gdLst/>
            <a:ahLst/>
            <a:cxnLst/>
            <a:rect l="l" t="t" r="r" b="b"/>
            <a:pathLst>
              <a:path w="16683904" h="1123293">
                <a:moveTo>
                  <a:pt x="0" y="0"/>
                </a:moveTo>
                <a:lnTo>
                  <a:pt x="16683904" y="0"/>
                </a:lnTo>
                <a:lnTo>
                  <a:pt x="16683904" y="1123293"/>
                </a:lnTo>
                <a:lnTo>
                  <a:pt x="0" y="112329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29" name="Group 29"/>
          <p:cNvGrpSpPr/>
          <p:nvPr/>
        </p:nvGrpSpPr>
        <p:grpSpPr>
          <a:xfrm>
            <a:off x="1166774" y="5693845"/>
            <a:ext cx="760476" cy="760476"/>
            <a:chOff x="0" y="0"/>
            <a:chExt cx="1013968" cy="1013968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31" name="Group 31"/>
          <p:cNvGrpSpPr/>
          <p:nvPr/>
        </p:nvGrpSpPr>
        <p:grpSpPr>
          <a:xfrm>
            <a:off x="1364494" y="5891565"/>
            <a:ext cx="364998" cy="364998"/>
            <a:chOff x="0" y="0"/>
            <a:chExt cx="486664" cy="486664"/>
          </a:xfrm>
        </p:grpSpPr>
        <p:sp>
          <p:nvSpPr>
            <p:cNvPr id="32" name="Freeform 32" descr="/home/claude/work/icons/shield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</p:sp>
      </p:grpSp>
      <p:grpSp>
        <p:nvGrpSpPr>
          <p:cNvPr id="33" name="Group 33"/>
          <p:cNvGrpSpPr/>
          <p:nvPr/>
        </p:nvGrpSpPr>
        <p:grpSpPr>
          <a:xfrm>
            <a:off x="2476300" y="5529120"/>
            <a:ext cx="13995768" cy="1089898"/>
            <a:chOff x="0" y="0"/>
            <a:chExt cx="18661024" cy="1453198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8660999" cy="1453261"/>
            </a:xfrm>
            <a:custGeom>
              <a:avLst/>
              <a:gdLst/>
              <a:ahLst/>
              <a:cxnLst/>
              <a:rect l="l" t="t" r="r" b="b"/>
              <a:pathLst>
                <a:path w="18660999" h="1453261">
                  <a:moveTo>
                    <a:pt x="0" y="0"/>
                  </a:moveTo>
                  <a:lnTo>
                    <a:pt x="18660999" y="0"/>
                  </a:lnTo>
                  <a:lnTo>
                    <a:pt x="18660999" y="1453261"/>
                  </a:lnTo>
                  <a:lnTo>
                    <a:pt x="0" y="145326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031" b="-200027"/>
              </a:stretch>
            </a:blipFill>
          </p:spPr>
        </p:sp>
      </p:grpSp>
      <p:grpSp>
        <p:nvGrpSpPr>
          <p:cNvPr id="35" name="Group 35"/>
          <p:cNvGrpSpPr/>
          <p:nvPr/>
        </p:nvGrpSpPr>
        <p:grpSpPr>
          <a:xfrm>
            <a:off x="2476300" y="5493401"/>
            <a:ext cx="13995768" cy="1125617"/>
            <a:chOff x="0" y="0"/>
            <a:chExt cx="18661024" cy="1500822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8661024" cy="1500822"/>
            </a:xfrm>
            <a:custGeom>
              <a:avLst/>
              <a:gdLst/>
              <a:ahLst/>
              <a:cxnLst/>
              <a:rect l="l" t="t" r="r" b="b"/>
              <a:pathLst>
                <a:path w="18661024" h="1500822">
                  <a:moveTo>
                    <a:pt x="0" y="0"/>
                  </a:moveTo>
                  <a:lnTo>
                    <a:pt x="18661024" y="0"/>
                  </a:lnTo>
                  <a:lnTo>
                    <a:pt x="18661024" y="1500822"/>
                  </a:lnTo>
                  <a:lnTo>
                    <a:pt x="0" y="150082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92274" b="-192274"/>
              </a:stretch>
            </a:blipFill>
          </p:spPr>
        </p:sp>
        <p:sp>
          <p:nvSpPr>
            <p:cNvPr id="37" name="TextBox 37"/>
            <p:cNvSpPr txBox="1"/>
            <p:nvPr/>
          </p:nvSpPr>
          <p:spPr>
            <a:xfrm>
              <a:off x="0" y="-47625"/>
              <a:ext cx="18661024" cy="15484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Die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Reformen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der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Hochschulpolitik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legen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zunehmend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Wert auf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Qualitätssicherung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,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Hochschulverwaltung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und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stärkere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Partnerschaften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mit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Akteur:innen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aus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Wirtschaft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und Gesellschaft.</a:t>
              </a:r>
            </a:p>
          </p:txBody>
        </p:sp>
      </p:grpSp>
      <p:sp>
        <p:nvSpPr>
          <p:cNvPr id="38" name="Freeform 38"/>
          <p:cNvSpPr/>
          <p:nvPr/>
        </p:nvSpPr>
        <p:spPr>
          <a:xfrm>
            <a:off x="806920" y="6904330"/>
            <a:ext cx="16683904" cy="1123293"/>
          </a:xfrm>
          <a:custGeom>
            <a:avLst/>
            <a:gdLst/>
            <a:ahLst/>
            <a:cxnLst/>
            <a:rect l="l" t="t" r="r" b="b"/>
            <a:pathLst>
              <a:path w="16683904" h="1123293">
                <a:moveTo>
                  <a:pt x="0" y="0"/>
                </a:moveTo>
                <a:lnTo>
                  <a:pt x="16683904" y="0"/>
                </a:lnTo>
                <a:lnTo>
                  <a:pt x="16683904" y="1123292"/>
                </a:lnTo>
                <a:lnTo>
                  <a:pt x="0" y="112329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39" name="Group 39"/>
          <p:cNvGrpSpPr/>
          <p:nvPr/>
        </p:nvGrpSpPr>
        <p:grpSpPr>
          <a:xfrm>
            <a:off x="1166774" y="7085733"/>
            <a:ext cx="760476" cy="760476"/>
            <a:chOff x="0" y="0"/>
            <a:chExt cx="1013968" cy="1013968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41" name="Group 41"/>
          <p:cNvGrpSpPr/>
          <p:nvPr/>
        </p:nvGrpSpPr>
        <p:grpSpPr>
          <a:xfrm>
            <a:off x="1364494" y="7283453"/>
            <a:ext cx="364998" cy="364998"/>
            <a:chOff x="0" y="0"/>
            <a:chExt cx="486664" cy="486664"/>
          </a:xfrm>
        </p:grpSpPr>
        <p:sp>
          <p:nvSpPr>
            <p:cNvPr id="42" name="Freeform 42" descr="/home/claude/work/icons/building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</p:sp>
      </p:grpSp>
      <p:grpSp>
        <p:nvGrpSpPr>
          <p:cNvPr id="43" name="Group 43"/>
          <p:cNvGrpSpPr/>
          <p:nvPr/>
        </p:nvGrpSpPr>
        <p:grpSpPr>
          <a:xfrm>
            <a:off x="2476300" y="6921017"/>
            <a:ext cx="13995768" cy="1089898"/>
            <a:chOff x="0" y="0"/>
            <a:chExt cx="18661024" cy="1453198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18660999" cy="1453261"/>
            </a:xfrm>
            <a:custGeom>
              <a:avLst/>
              <a:gdLst/>
              <a:ahLst/>
              <a:cxnLst/>
              <a:rect l="l" t="t" r="r" b="b"/>
              <a:pathLst>
                <a:path w="18660999" h="1453261">
                  <a:moveTo>
                    <a:pt x="0" y="0"/>
                  </a:moveTo>
                  <a:lnTo>
                    <a:pt x="18660999" y="0"/>
                  </a:lnTo>
                  <a:lnTo>
                    <a:pt x="18660999" y="1453261"/>
                  </a:lnTo>
                  <a:lnTo>
                    <a:pt x="0" y="145326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031" b="-200027"/>
              </a:stretch>
            </a:blipFill>
          </p:spPr>
        </p:sp>
      </p:grpSp>
      <p:grpSp>
        <p:nvGrpSpPr>
          <p:cNvPr id="45" name="Group 45"/>
          <p:cNvGrpSpPr/>
          <p:nvPr/>
        </p:nvGrpSpPr>
        <p:grpSpPr>
          <a:xfrm>
            <a:off x="2476300" y="6885299"/>
            <a:ext cx="13995768" cy="1125617"/>
            <a:chOff x="0" y="0"/>
            <a:chExt cx="18661024" cy="1500822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18661024" cy="1500822"/>
            </a:xfrm>
            <a:custGeom>
              <a:avLst/>
              <a:gdLst/>
              <a:ahLst/>
              <a:cxnLst/>
              <a:rect l="l" t="t" r="r" b="b"/>
              <a:pathLst>
                <a:path w="18661024" h="1500822">
                  <a:moveTo>
                    <a:pt x="0" y="0"/>
                  </a:moveTo>
                  <a:lnTo>
                    <a:pt x="18661024" y="0"/>
                  </a:lnTo>
                  <a:lnTo>
                    <a:pt x="18661024" y="1500822"/>
                  </a:lnTo>
                  <a:lnTo>
                    <a:pt x="0" y="150082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92274" b="-192274"/>
              </a:stretch>
            </a:blipFill>
          </p:spPr>
        </p:sp>
        <p:sp>
          <p:nvSpPr>
            <p:cNvPr id="47" name="TextBox 47"/>
            <p:cNvSpPr txBox="1"/>
            <p:nvPr/>
          </p:nvSpPr>
          <p:spPr>
            <a:xfrm>
              <a:off x="0" y="-47625"/>
              <a:ext cx="18661024" cy="15484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Diese Prioritäten schaffen eine institutionelle Grundlage für die CSL-Integration.</a:t>
              </a:r>
            </a:p>
          </p:txBody>
        </p:sp>
      </p:grpSp>
      <p:sp>
        <p:nvSpPr>
          <p:cNvPr id="48" name="Freeform 48"/>
          <p:cNvSpPr/>
          <p:nvPr/>
        </p:nvSpPr>
        <p:spPr>
          <a:xfrm>
            <a:off x="806920" y="8296218"/>
            <a:ext cx="16683904" cy="1123293"/>
          </a:xfrm>
          <a:custGeom>
            <a:avLst/>
            <a:gdLst/>
            <a:ahLst/>
            <a:cxnLst/>
            <a:rect l="l" t="t" r="r" b="b"/>
            <a:pathLst>
              <a:path w="16683904" h="1123293">
                <a:moveTo>
                  <a:pt x="0" y="0"/>
                </a:moveTo>
                <a:lnTo>
                  <a:pt x="16683904" y="0"/>
                </a:lnTo>
                <a:lnTo>
                  <a:pt x="16683904" y="1123293"/>
                </a:lnTo>
                <a:lnTo>
                  <a:pt x="0" y="112329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49" name="Group 49"/>
          <p:cNvGrpSpPr/>
          <p:nvPr/>
        </p:nvGrpSpPr>
        <p:grpSpPr>
          <a:xfrm>
            <a:off x="1166774" y="8477621"/>
            <a:ext cx="760476" cy="760476"/>
            <a:chOff x="0" y="0"/>
            <a:chExt cx="1013968" cy="1013968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51" name="Group 51"/>
          <p:cNvGrpSpPr/>
          <p:nvPr/>
        </p:nvGrpSpPr>
        <p:grpSpPr>
          <a:xfrm>
            <a:off x="1364494" y="8675341"/>
            <a:ext cx="364998" cy="364998"/>
            <a:chOff x="0" y="0"/>
            <a:chExt cx="486664" cy="486664"/>
          </a:xfrm>
        </p:grpSpPr>
        <p:sp>
          <p:nvSpPr>
            <p:cNvPr id="52" name="Freeform 52" descr="/home/claude/work/icons/link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/>
              </a:stretch>
            </a:blipFill>
          </p:spPr>
        </p:sp>
      </p:grpSp>
      <p:grpSp>
        <p:nvGrpSpPr>
          <p:cNvPr id="53" name="Group 53"/>
          <p:cNvGrpSpPr/>
          <p:nvPr/>
        </p:nvGrpSpPr>
        <p:grpSpPr>
          <a:xfrm>
            <a:off x="2476300" y="8312906"/>
            <a:ext cx="13995768" cy="1089898"/>
            <a:chOff x="0" y="0"/>
            <a:chExt cx="18661024" cy="1453198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18660999" cy="1453261"/>
            </a:xfrm>
            <a:custGeom>
              <a:avLst/>
              <a:gdLst/>
              <a:ahLst/>
              <a:cxnLst/>
              <a:rect l="l" t="t" r="r" b="b"/>
              <a:pathLst>
                <a:path w="18660999" h="1453261">
                  <a:moveTo>
                    <a:pt x="0" y="0"/>
                  </a:moveTo>
                  <a:lnTo>
                    <a:pt x="18660999" y="0"/>
                  </a:lnTo>
                  <a:lnTo>
                    <a:pt x="18660999" y="1453261"/>
                  </a:lnTo>
                  <a:lnTo>
                    <a:pt x="0" y="145326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031" b="-200027"/>
              </a:stretch>
            </a:blipFill>
          </p:spPr>
        </p:sp>
      </p:grpSp>
      <p:grpSp>
        <p:nvGrpSpPr>
          <p:cNvPr id="55" name="Group 55"/>
          <p:cNvGrpSpPr/>
          <p:nvPr/>
        </p:nvGrpSpPr>
        <p:grpSpPr>
          <a:xfrm>
            <a:off x="2476300" y="8277187"/>
            <a:ext cx="13995768" cy="1125617"/>
            <a:chOff x="0" y="0"/>
            <a:chExt cx="18661024" cy="1500822"/>
          </a:xfrm>
        </p:grpSpPr>
        <p:sp>
          <p:nvSpPr>
            <p:cNvPr id="56" name="Freeform 56"/>
            <p:cNvSpPr/>
            <p:nvPr/>
          </p:nvSpPr>
          <p:spPr>
            <a:xfrm>
              <a:off x="0" y="0"/>
              <a:ext cx="18661024" cy="1500822"/>
            </a:xfrm>
            <a:custGeom>
              <a:avLst/>
              <a:gdLst/>
              <a:ahLst/>
              <a:cxnLst/>
              <a:rect l="l" t="t" r="r" b="b"/>
              <a:pathLst>
                <a:path w="18661024" h="1500822">
                  <a:moveTo>
                    <a:pt x="0" y="0"/>
                  </a:moveTo>
                  <a:lnTo>
                    <a:pt x="18661024" y="0"/>
                  </a:lnTo>
                  <a:lnTo>
                    <a:pt x="18661024" y="1500822"/>
                  </a:lnTo>
                  <a:lnTo>
                    <a:pt x="0" y="150082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92274" b="-192274"/>
              </a:stretch>
            </a:blipFill>
          </p:spPr>
        </p:sp>
        <p:sp>
          <p:nvSpPr>
            <p:cNvPr id="57" name="TextBox 57"/>
            <p:cNvSpPr txBox="1"/>
            <p:nvPr/>
          </p:nvSpPr>
          <p:spPr>
            <a:xfrm>
              <a:off x="0" y="-47625"/>
              <a:ext cx="18661024" cy="15484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CSL trägt dazu bei, dass Lehrpläne zukunftsorientiert, gesellschaftlich relevant und mit externen Interessengruppen verbunden bleiben.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7069264" cy="10295001"/>
            <a:chOff x="0" y="0"/>
            <a:chExt cx="9425686" cy="1372666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425686" cy="13726668"/>
            </a:xfrm>
            <a:custGeom>
              <a:avLst/>
              <a:gdLst/>
              <a:ahLst/>
              <a:cxnLst/>
              <a:rect l="l" t="t" r="r" b="b"/>
              <a:pathLst>
                <a:path w="9425686" h="13726668">
                  <a:moveTo>
                    <a:pt x="0" y="0"/>
                  </a:moveTo>
                  <a:lnTo>
                    <a:pt x="9425686" y="0"/>
                  </a:lnTo>
                  <a:lnTo>
                    <a:pt x="9425686" y="13726668"/>
                  </a:lnTo>
                  <a:lnTo>
                    <a:pt x="0" y="13726668"/>
                  </a:lnTo>
                  <a:close/>
                </a:path>
              </a:pathLst>
            </a:custGeom>
            <a:blipFill>
              <a:blip r:embed="rId3">
                <a:alphaModFix amt="31999"/>
              </a:blip>
              <a:stretch>
                <a:fillRect l="-59064" r="-59064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 rot="-720000">
            <a:off x="-3019873" y="6314294"/>
            <a:ext cx="8236077" cy="6863429"/>
            <a:chOff x="0" y="0"/>
            <a:chExt cx="10981436" cy="9151239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0981437" cy="9151239"/>
            </a:xfrm>
            <a:custGeom>
              <a:avLst/>
              <a:gdLst/>
              <a:ahLst/>
              <a:cxnLst/>
              <a:rect l="l" t="t" r="r" b="b"/>
              <a:pathLst>
                <a:path w="10981437" h="9151239">
                  <a:moveTo>
                    <a:pt x="0" y="732155"/>
                  </a:moveTo>
                  <a:cubicBezTo>
                    <a:pt x="0" y="327787"/>
                    <a:pt x="327787" y="0"/>
                    <a:pt x="732155" y="0"/>
                  </a:cubicBezTo>
                  <a:lnTo>
                    <a:pt x="10249281" y="0"/>
                  </a:lnTo>
                  <a:cubicBezTo>
                    <a:pt x="10653650" y="0"/>
                    <a:pt x="10981437" y="327787"/>
                    <a:pt x="10981437" y="732155"/>
                  </a:cubicBezTo>
                  <a:lnTo>
                    <a:pt x="10981437" y="8419084"/>
                  </a:lnTo>
                  <a:cubicBezTo>
                    <a:pt x="10981437" y="8823452"/>
                    <a:pt x="10653650" y="9151239"/>
                    <a:pt x="10249281" y="9151239"/>
                  </a:cubicBezTo>
                  <a:lnTo>
                    <a:pt x="732155" y="9151239"/>
                  </a:lnTo>
                  <a:cubicBezTo>
                    <a:pt x="327787" y="9151112"/>
                    <a:pt x="0" y="8823325"/>
                    <a:pt x="0" y="8419084"/>
                  </a:cubicBezTo>
                  <a:close/>
                </a:path>
              </a:pathLst>
            </a:custGeom>
            <a:solidFill>
              <a:srgbClr val="0A5F80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823608" y="1578569"/>
            <a:ext cx="5765225" cy="480431"/>
            <a:chOff x="0" y="0"/>
            <a:chExt cx="7686967" cy="64057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7686929" cy="640588"/>
            </a:xfrm>
            <a:custGeom>
              <a:avLst/>
              <a:gdLst/>
              <a:ahLst/>
              <a:cxnLst/>
              <a:rect l="l" t="t" r="r" b="b"/>
              <a:pathLst>
                <a:path w="7686929" h="640588">
                  <a:moveTo>
                    <a:pt x="0" y="0"/>
                  </a:moveTo>
                  <a:lnTo>
                    <a:pt x="7686929" y="0"/>
                  </a:lnTo>
                  <a:lnTo>
                    <a:pt x="7686929" y="640588"/>
                  </a:lnTo>
                  <a:lnTo>
                    <a:pt x="0" y="64058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83655" b="-183653"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>
            <a:off x="823608" y="1542850"/>
            <a:ext cx="5765225" cy="516150"/>
            <a:chOff x="0" y="0"/>
            <a:chExt cx="7686967" cy="6882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7686966" cy="688199"/>
            </a:xfrm>
            <a:custGeom>
              <a:avLst/>
              <a:gdLst/>
              <a:ahLst/>
              <a:cxnLst/>
              <a:rect l="l" t="t" r="r" b="b"/>
              <a:pathLst>
                <a:path w="7686966" h="688199">
                  <a:moveTo>
                    <a:pt x="0" y="0"/>
                  </a:moveTo>
                  <a:lnTo>
                    <a:pt x="7686966" y="0"/>
                  </a:lnTo>
                  <a:lnTo>
                    <a:pt x="7686966" y="688199"/>
                  </a:lnTo>
                  <a:lnTo>
                    <a:pt x="0" y="688199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67641" b="-167641"/>
              </a:stretch>
            </a:blipFill>
          </p:spPr>
        </p:sp>
        <p:sp>
          <p:nvSpPr>
            <p:cNvPr id="10" name="TextBox 10"/>
            <p:cNvSpPr txBox="1"/>
            <p:nvPr/>
          </p:nvSpPr>
          <p:spPr>
            <a:xfrm>
              <a:off x="0" y="-47625"/>
              <a:ext cx="7686967" cy="73582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341"/>
                </a:lnSpc>
              </a:pPr>
              <a:r>
                <a:rPr lang="en-US" sz="1950" b="1" spc="299">
                  <a:solidFill>
                    <a:srgbClr val="0A5F8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KAPITEL 1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713794" y="2059010"/>
            <a:ext cx="6039755" cy="2333539"/>
            <a:chOff x="0" y="0"/>
            <a:chExt cx="8053006" cy="3111386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053070" cy="3111373"/>
            </a:xfrm>
            <a:custGeom>
              <a:avLst/>
              <a:gdLst/>
              <a:ahLst/>
              <a:cxnLst/>
              <a:rect l="l" t="t" r="r" b="b"/>
              <a:pathLst>
                <a:path w="8053070" h="3111373">
                  <a:moveTo>
                    <a:pt x="0" y="0"/>
                  </a:moveTo>
                  <a:lnTo>
                    <a:pt x="8053070" y="0"/>
                  </a:lnTo>
                  <a:lnTo>
                    <a:pt x="8053070" y="3111373"/>
                  </a:lnTo>
                  <a:lnTo>
                    <a:pt x="0" y="311137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96" b="-397"/>
              </a:stretch>
            </a:blipFill>
          </p:spPr>
        </p:sp>
      </p:grpSp>
      <p:grpSp>
        <p:nvGrpSpPr>
          <p:cNvPr id="13" name="Group 13"/>
          <p:cNvGrpSpPr/>
          <p:nvPr/>
        </p:nvGrpSpPr>
        <p:grpSpPr>
          <a:xfrm>
            <a:off x="713794" y="1844697"/>
            <a:ext cx="6039755" cy="2901222"/>
            <a:chOff x="0" y="0"/>
            <a:chExt cx="8053006" cy="3868296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053007" cy="3868296"/>
            </a:xfrm>
            <a:custGeom>
              <a:avLst/>
              <a:gdLst/>
              <a:ahLst/>
              <a:cxnLst/>
              <a:rect l="l" t="t" r="r" b="b"/>
              <a:pathLst>
                <a:path w="8053007" h="3868296">
                  <a:moveTo>
                    <a:pt x="0" y="0"/>
                  </a:moveTo>
                  <a:lnTo>
                    <a:pt x="8053007" y="0"/>
                  </a:lnTo>
                  <a:lnTo>
                    <a:pt x="8053007" y="3868296"/>
                  </a:lnTo>
                  <a:lnTo>
                    <a:pt x="0" y="386829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4124" r="-4124" b="12180"/>
              </a:stretch>
            </a:blipFill>
          </p:spPr>
        </p:sp>
        <p:sp>
          <p:nvSpPr>
            <p:cNvPr id="15" name="TextBox 15"/>
            <p:cNvSpPr txBox="1"/>
            <p:nvPr/>
          </p:nvSpPr>
          <p:spPr>
            <a:xfrm>
              <a:off x="0" y="-285750"/>
              <a:ext cx="8053006" cy="415404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7293"/>
                </a:lnSpc>
              </a:pPr>
              <a:r>
                <a:rPr lang="en-US" sz="14411" b="1">
                  <a:solidFill>
                    <a:srgbClr val="0A5F8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1.2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7892863" y="1413853"/>
            <a:ext cx="851059" cy="850964"/>
            <a:chOff x="0" y="0"/>
            <a:chExt cx="1134745" cy="1134618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134745" cy="1134618"/>
            </a:xfrm>
            <a:custGeom>
              <a:avLst/>
              <a:gdLst/>
              <a:ahLst/>
              <a:cxnLst/>
              <a:rect l="l" t="t" r="r" b="b"/>
              <a:pathLst>
                <a:path w="1134745" h="1134618">
                  <a:moveTo>
                    <a:pt x="0" y="567309"/>
                  </a:moveTo>
                  <a:cubicBezTo>
                    <a:pt x="0" y="254000"/>
                    <a:pt x="254000" y="0"/>
                    <a:pt x="567309" y="0"/>
                  </a:cubicBezTo>
                  <a:cubicBezTo>
                    <a:pt x="880618" y="0"/>
                    <a:pt x="1134745" y="254000"/>
                    <a:pt x="1134745" y="567309"/>
                  </a:cubicBezTo>
                  <a:cubicBezTo>
                    <a:pt x="1134745" y="880618"/>
                    <a:pt x="880745" y="1134618"/>
                    <a:pt x="567436" y="1134618"/>
                  </a:cubicBezTo>
                  <a:cubicBezTo>
                    <a:pt x="254127" y="1134618"/>
                    <a:pt x="0" y="880745"/>
                    <a:pt x="0" y="567309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18" name="Group 18"/>
          <p:cNvGrpSpPr/>
          <p:nvPr/>
        </p:nvGrpSpPr>
        <p:grpSpPr>
          <a:xfrm>
            <a:off x="8114138" y="1635128"/>
            <a:ext cx="408527" cy="408527"/>
            <a:chOff x="0" y="0"/>
            <a:chExt cx="544703" cy="544703"/>
          </a:xfrm>
        </p:grpSpPr>
        <p:sp>
          <p:nvSpPr>
            <p:cNvPr id="19" name="Freeform 19" descr="/home/claude/work/icons/box_w.png"/>
            <p:cNvSpPr/>
            <p:nvPr/>
          </p:nvSpPr>
          <p:spPr>
            <a:xfrm>
              <a:off x="0" y="0"/>
              <a:ext cx="544703" cy="544703"/>
            </a:xfrm>
            <a:custGeom>
              <a:avLst/>
              <a:gdLst/>
              <a:ahLst/>
              <a:cxnLst/>
              <a:rect l="l" t="t" r="r" b="b"/>
              <a:pathLst>
                <a:path w="544703" h="544703">
                  <a:moveTo>
                    <a:pt x="0" y="0"/>
                  </a:moveTo>
                  <a:lnTo>
                    <a:pt x="544703" y="0"/>
                  </a:lnTo>
                  <a:lnTo>
                    <a:pt x="544703" y="544703"/>
                  </a:lnTo>
                  <a:lnTo>
                    <a:pt x="0" y="5447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</p:grpSp>
      <p:grpSp>
        <p:nvGrpSpPr>
          <p:cNvPr id="20" name="Group 20"/>
          <p:cNvGrpSpPr/>
          <p:nvPr/>
        </p:nvGrpSpPr>
        <p:grpSpPr>
          <a:xfrm>
            <a:off x="9059637" y="960872"/>
            <a:ext cx="8441931" cy="1757020"/>
            <a:chOff x="0" y="0"/>
            <a:chExt cx="11255908" cy="2342693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1255883" cy="2342642"/>
            </a:xfrm>
            <a:custGeom>
              <a:avLst/>
              <a:gdLst/>
              <a:ahLst/>
              <a:cxnLst/>
              <a:rect l="l" t="t" r="r" b="b"/>
              <a:pathLst>
                <a:path w="11255883" h="2342642">
                  <a:moveTo>
                    <a:pt x="0" y="0"/>
                  </a:moveTo>
                  <a:lnTo>
                    <a:pt x="11255883" y="0"/>
                  </a:lnTo>
                  <a:lnTo>
                    <a:pt x="11255883" y="2342642"/>
                  </a:lnTo>
                  <a:lnTo>
                    <a:pt x="0" y="234264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3555" b="-43557"/>
              </a:stretch>
            </a:blipFill>
          </p:spPr>
        </p:sp>
      </p:grpSp>
      <p:grpSp>
        <p:nvGrpSpPr>
          <p:cNvPr id="22" name="Group 22"/>
          <p:cNvGrpSpPr/>
          <p:nvPr/>
        </p:nvGrpSpPr>
        <p:grpSpPr>
          <a:xfrm>
            <a:off x="9059637" y="925154"/>
            <a:ext cx="8441931" cy="1792739"/>
            <a:chOff x="0" y="0"/>
            <a:chExt cx="11255908" cy="2390318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1255908" cy="2390319"/>
            </a:xfrm>
            <a:custGeom>
              <a:avLst/>
              <a:gdLst/>
              <a:ahLst/>
              <a:cxnLst/>
              <a:rect l="l" t="t" r="r" b="b"/>
              <a:pathLst>
                <a:path w="11255908" h="2390319">
                  <a:moveTo>
                    <a:pt x="0" y="0"/>
                  </a:moveTo>
                  <a:lnTo>
                    <a:pt x="11255908" y="0"/>
                  </a:lnTo>
                  <a:lnTo>
                    <a:pt x="11255908" y="2390319"/>
                  </a:lnTo>
                  <a:lnTo>
                    <a:pt x="0" y="2390319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41754" b="-41754"/>
              </a:stretch>
            </a:blipFill>
          </p:spPr>
        </p:sp>
        <p:sp>
          <p:nvSpPr>
            <p:cNvPr id="24" name="TextBox 24"/>
            <p:cNvSpPr txBox="1"/>
            <p:nvPr/>
          </p:nvSpPr>
          <p:spPr>
            <a:xfrm>
              <a:off x="0" y="-47625"/>
              <a:ext cx="11255908" cy="243794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Unterstützt die Integration von berufsbezogenem Service-Learning in die Lehrpläne der Hochschulen.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7892863" y="3170872"/>
            <a:ext cx="851059" cy="850964"/>
            <a:chOff x="0" y="0"/>
            <a:chExt cx="1134745" cy="1134618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134745" cy="1134618"/>
            </a:xfrm>
            <a:custGeom>
              <a:avLst/>
              <a:gdLst/>
              <a:ahLst/>
              <a:cxnLst/>
              <a:rect l="l" t="t" r="r" b="b"/>
              <a:pathLst>
                <a:path w="1134745" h="1134618">
                  <a:moveTo>
                    <a:pt x="0" y="567309"/>
                  </a:moveTo>
                  <a:cubicBezTo>
                    <a:pt x="0" y="254000"/>
                    <a:pt x="254000" y="0"/>
                    <a:pt x="567309" y="0"/>
                  </a:cubicBezTo>
                  <a:cubicBezTo>
                    <a:pt x="880618" y="0"/>
                    <a:pt x="1134745" y="254000"/>
                    <a:pt x="1134745" y="567309"/>
                  </a:cubicBezTo>
                  <a:cubicBezTo>
                    <a:pt x="1134745" y="880618"/>
                    <a:pt x="880745" y="1134618"/>
                    <a:pt x="567436" y="1134618"/>
                  </a:cubicBezTo>
                  <a:cubicBezTo>
                    <a:pt x="254127" y="1134618"/>
                    <a:pt x="0" y="880745"/>
                    <a:pt x="0" y="567309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27" name="Group 27"/>
          <p:cNvGrpSpPr/>
          <p:nvPr/>
        </p:nvGrpSpPr>
        <p:grpSpPr>
          <a:xfrm>
            <a:off x="8114138" y="3392148"/>
            <a:ext cx="408527" cy="408527"/>
            <a:chOff x="0" y="0"/>
            <a:chExt cx="544703" cy="544703"/>
          </a:xfrm>
        </p:grpSpPr>
        <p:sp>
          <p:nvSpPr>
            <p:cNvPr id="28" name="Freeform 28" descr="/home/claude/work/icons/link_w.png"/>
            <p:cNvSpPr/>
            <p:nvPr/>
          </p:nvSpPr>
          <p:spPr>
            <a:xfrm>
              <a:off x="0" y="0"/>
              <a:ext cx="544703" cy="544703"/>
            </a:xfrm>
            <a:custGeom>
              <a:avLst/>
              <a:gdLst/>
              <a:ahLst/>
              <a:cxnLst/>
              <a:rect l="l" t="t" r="r" b="b"/>
              <a:pathLst>
                <a:path w="544703" h="544703">
                  <a:moveTo>
                    <a:pt x="0" y="0"/>
                  </a:moveTo>
                  <a:lnTo>
                    <a:pt x="544703" y="0"/>
                  </a:lnTo>
                  <a:lnTo>
                    <a:pt x="544703" y="544703"/>
                  </a:lnTo>
                  <a:lnTo>
                    <a:pt x="0" y="5447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</p:grpSp>
      <p:grpSp>
        <p:nvGrpSpPr>
          <p:cNvPr id="29" name="Group 29"/>
          <p:cNvGrpSpPr/>
          <p:nvPr/>
        </p:nvGrpSpPr>
        <p:grpSpPr>
          <a:xfrm>
            <a:off x="9059637" y="2717892"/>
            <a:ext cx="8441931" cy="1757020"/>
            <a:chOff x="0" y="0"/>
            <a:chExt cx="11255908" cy="2342693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1255883" cy="2342642"/>
            </a:xfrm>
            <a:custGeom>
              <a:avLst/>
              <a:gdLst/>
              <a:ahLst/>
              <a:cxnLst/>
              <a:rect l="l" t="t" r="r" b="b"/>
              <a:pathLst>
                <a:path w="11255883" h="2342642">
                  <a:moveTo>
                    <a:pt x="0" y="0"/>
                  </a:moveTo>
                  <a:lnTo>
                    <a:pt x="11255883" y="0"/>
                  </a:lnTo>
                  <a:lnTo>
                    <a:pt x="11255883" y="2342642"/>
                  </a:lnTo>
                  <a:lnTo>
                    <a:pt x="0" y="234264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3555" b="-43557"/>
              </a:stretch>
            </a:blipFill>
          </p:spPr>
        </p:sp>
      </p:grpSp>
      <p:grpSp>
        <p:nvGrpSpPr>
          <p:cNvPr id="31" name="Group 31"/>
          <p:cNvGrpSpPr/>
          <p:nvPr/>
        </p:nvGrpSpPr>
        <p:grpSpPr>
          <a:xfrm>
            <a:off x="9059637" y="2682173"/>
            <a:ext cx="8441931" cy="1792739"/>
            <a:chOff x="0" y="0"/>
            <a:chExt cx="11255908" cy="2390318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11255908" cy="2390319"/>
            </a:xfrm>
            <a:custGeom>
              <a:avLst/>
              <a:gdLst/>
              <a:ahLst/>
              <a:cxnLst/>
              <a:rect l="l" t="t" r="r" b="b"/>
              <a:pathLst>
                <a:path w="11255908" h="2390319">
                  <a:moveTo>
                    <a:pt x="0" y="0"/>
                  </a:moveTo>
                  <a:lnTo>
                    <a:pt x="11255908" y="0"/>
                  </a:lnTo>
                  <a:lnTo>
                    <a:pt x="11255908" y="2390319"/>
                  </a:lnTo>
                  <a:lnTo>
                    <a:pt x="0" y="2390319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41754" b="-41754"/>
              </a:stretch>
            </a:blipFill>
          </p:spPr>
        </p:sp>
        <p:sp>
          <p:nvSpPr>
            <p:cNvPr id="33" name="TextBox 33"/>
            <p:cNvSpPr txBox="1"/>
            <p:nvPr/>
          </p:nvSpPr>
          <p:spPr>
            <a:xfrm>
              <a:off x="0" y="-47625"/>
              <a:ext cx="11255908" cy="243794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Verknüpft akademisches Wissen mit praktischer Berufserfahrung.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7892863" y="4927892"/>
            <a:ext cx="851059" cy="850964"/>
            <a:chOff x="0" y="0"/>
            <a:chExt cx="1134745" cy="1134618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1134745" cy="1134618"/>
            </a:xfrm>
            <a:custGeom>
              <a:avLst/>
              <a:gdLst/>
              <a:ahLst/>
              <a:cxnLst/>
              <a:rect l="l" t="t" r="r" b="b"/>
              <a:pathLst>
                <a:path w="1134745" h="1134618">
                  <a:moveTo>
                    <a:pt x="0" y="567309"/>
                  </a:moveTo>
                  <a:cubicBezTo>
                    <a:pt x="0" y="254000"/>
                    <a:pt x="254000" y="0"/>
                    <a:pt x="567309" y="0"/>
                  </a:cubicBezTo>
                  <a:cubicBezTo>
                    <a:pt x="880618" y="0"/>
                    <a:pt x="1134745" y="254000"/>
                    <a:pt x="1134745" y="567309"/>
                  </a:cubicBezTo>
                  <a:cubicBezTo>
                    <a:pt x="1134745" y="880618"/>
                    <a:pt x="880745" y="1134618"/>
                    <a:pt x="567436" y="1134618"/>
                  </a:cubicBezTo>
                  <a:cubicBezTo>
                    <a:pt x="254127" y="1134618"/>
                    <a:pt x="0" y="880745"/>
                    <a:pt x="0" y="567309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36" name="Group 36"/>
          <p:cNvGrpSpPr/>
          <p:nvPr/>
        </p:nvGrpSpPr>
        <p:grpSpPr>
          <a:xfrm>
            <a:off x="8114138" y="5149167"/>
            <a:ext cx="408527" cy="408527"/>
            <a:chOff x="0" y="0"/>
            <a:chExt cx="544703" cy="544703"/>
          </a:xfrm>
        </p:grpSpPr>
        <p:sp>
          <p:nvSpPr>
            <p:cNvPr id="37" name="Freeform 37" descr="/home/claude/work/icons/edit_w.png"/>
            <p:cNvSpPr/>
            <p:nvPr/>
          </p:nvSpPr>
          <p:spPr>
            <a:xfrm>
              <a:off x="0" y="0"/>
              <a:ext cx="544703" cy="544703"/>
            </a:xfrm>
            <a:custGeom>
              <a:avLst/>
              <a:gdLst/>
              <a:ahLst/>
              <a:cxnLst/>
              <a:rect l="l" t="t" r="r" b="b"/>
              <a:pathLst>
                <a:path w="544703" h="544703">
                  <a:moveTo>
                    <a:pt x="0" y="0"/>
                  </a:moveTo>
                  <a:lnTo>
                    <a:pt x="544703" y="0"/>
                  </a:lnTo>
                  <a:lnTo>
                    <a:pt x="544703" y="544703"/>
                  </a:lnTo>
                  <a:lnTo>
                    <a:pt x="0" y="5447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</p:sp>
      </p:grpSp>
      <p:grpSp>
        <p:nvGrpSpPr>
          <p:cNvPr id="38" name="Group 38"/>
          <p:cNvGrpSpPr/>
          <p:nvPr/>
        </p:nvGrpSpPr>
        <p:grpSpPr>
          <a:xfrm>
            <a:off x="9059637" y="4474912"/>
            <a:ext cx="8441931" cy="1757020"/>
            <a:chOff x="0" y="0"/>
            <a:chExt cx="11255908" cy="2342693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11255883" cy="2342642"/>
            </a:xfrm>
            <a:custGeom>
              <a:avLst/>
              <a:gdLst/>
              <a:ahLst/>
              <a:cxnLst/>
              <a:rect l="l" t="t" r="r" b="b"/>
              <a:pathLst>
                <a:path w="11255883" h="2342642">
                  <a:moveTo>
                    <a:pt x="0" y="0"/>
                  </a:moveTo>
                  <a:lnTo>
                    <a:pt x="11255883" y="0"/>
                  </a:lnTo>
                  <a:lnTo>
                    <a:pt x="11255883" y="2342642"/>
                  </a:lnTo>
                  <a:lnTo>
                    <a:pt x="0" y="234264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3555" b="-43557"/>
              </a:stretch>
            </a:blipFill>
          </p:spPr>
        </p:sp>
      </p:grpSp>
      <p:grpSp>
        <p:nvGrpSpPr>
          <p:cNvPr id="40" name="Group 40"/>
          <p:cNvGrpSpPr/>
          <p:nvPr/>
        </p:nvGrpSpPr>
        <p:grpSpPr>
          <a:xfrm>
            <a:off x="9059637" y="4439193"/>
            <a:ext cx="8441931" cy="1792739"/>
            <a:chOff x="0" y="0"/>
            <a:chExt cx="11255908" cy="2390318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11255908" cy="2390319"/>
            </a:xfrm>
            <a:custGeom>
              <a:avLst/>
              <a:gdLst/>
              <a:ahLst/>
              <a:cxnLst/>
              <a:rect l="l" t="t" r="r" b="b"/>
              <a:pathLst>
                <a:path w="11255908" h="2390319">
                  <a:moveTo>
                    <a:pt x="0" y="0"/>
                  </a:moveTo>
                  <a:lnTo>
                    <a:pt x="11255908" y="0"/>
                  </a:lnTo>
                  <a:lnTo>
                    <a:pt x="11255908" y="2390319"/>
                  </a:lnTo>
                  <a:lnTo>
                    <a:pt x="0" y="2390319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41754" b="-41754"/>
              </a:stretch>
            </a:blipFill>
          </p:spPr>
        </p:sp>
        <p:sp>
          <p:nvSpPr>
            <p:cNvPr id="42" name="TextBox 42"/>
            <p:cNvSpPr txBox="1"/>
            <p:nvPr/>
          </p:nvSpPr>
          <p:spPr>
            <a:xfrm>
              <a:off x="0" y="-47625"/>
              <a:ext cx="11255908" cy="243794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Unterstützt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Lehrende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bei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der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Gestaltung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von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Lernaktivitäten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, die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die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Berufsreife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und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Beschäftigungsfähigkeit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fördern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.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92863" y="6684912"/>
            <a:ext cx="851059" cy="850964"/>
            <a:chOff x="0" y="0"/>
            <a:chExt cx="1134745" cy="1134618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1134745" cy="1134618"/>
            </a:xfrm>
            <a:custGeom>
              <a:avLst/>
              <a:gdLst/>
              <a:ahLst/>
              <a:cxnLst/>
              <a:rect l="l" t="t" r="r" b="b"/>
              <a:pathLst>
                <a:path w="1134745" h="1134618">
                  <a:moveTo>
                    <a:pt x="0" y="567309"/>
                  </a:moveTo>
                  <a:cubicBezTo>
                    <a:pt x="0" y="254000"/>
                    <a:pt x="254000" y="0"/>
                    <a:pt x="567309" y="0"/>
                  </a:cubicBezTo>
                  <a:cubicBezTo>
                    <a:pt x="880618" y="0"/>
                    <a:pt x="1134745" y="254000"/>
                    <a:pt x="1134745" y="567309"/>
                  </a:cubicBezTo>
                  <a:cubicBezTo>
                    <a:pt x="1134745" y="880618"/>
                    <a:pt x="880745" y="1134618"/>
                    <a:pt x="567436" y="1134618"/>
                  </a:cubicBezTo>
                  <a:cubicBezTo>
                    <a:pt x="254127" y="1134618"/>
                    <a:pt x="0" y="880745"/>
                    <a:pt x="0" y="567309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45" name="Group 45"/>
          <p:cNvGrpSpPr/>
          <p:nvPr/>
        </p:nvGrpSpPr>
        <p:grpSpPr>
          <a:xfrm>
            <a:off x="8114138" y="6906187"/>
            <a:ext cx="408527" cy="408527"/>
            <a:chOff x="0" y="0"/>
            <a:chExt cx="544703" cy="544703"/>
          </a:xfrm>
        </p:grpSpPr>
        <p:sp>
          <p:nvSpPr>
            <p:cNvPr id="46" name="Freeform 46" descr="/home/claude/work/icons/heart_w.png"/>
            <p:cNvSpPr/>
            <p:nvPr/>
          </p:nvSpPr>
          <p:spPr>
            <a:xfrm>
              <a:off x="0" y="0"/>
              <a:ext cx="544703" cy="544703"/>
            </a:xfrm>
            <a:custGeom>
              <a:avLst/>
              <a:gdLst/>
              <a:ahLst/>
              <a:cxnLst/>
              <a:rect l="l" t="t" r="r" b="b"/>
              <a:pathLst>
                <a:path w="544703" h="544703">
                  <a:moveTo>
                    <a:pt x="0" y="0"/>
                  </a:moveTo>
                  <a:lnTo>
                    <a:pt x="544703" y="0"/>
                  </a:lnTo>
                  <a:lnTo>
                    <a:pt x="544703" y="544703"/>
                  </a:lnTo>
                  <a:lnTo>
                    <a:pt x="0" y="5447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</p:sp>
      </p:grpSp>
      <p:grpSp>
        <p:nvGrpSpPr>
          <p:cNvPr id="47" name="Group 47"/>
          <p:cNvGrpSpPr/>
          <p:nvPr/>
        </p:nvGrpSpPr>
        <p:grpSpPr>
          <a:xfrm>
            <a:off x="9059637" y="6231931"/>
            <a:ext cx="8441931" cy="1757020"/>
            <a:chOff x="0" y="0"/>
            <a:chExt cx="11255908" cy="2342693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11255883" cy="2342642"/>
            </a:xfrm>
            <a:custGeom>
              <a:avLst/>
              <a:gdLst/>
              <a:ahLst/>
              <a:cxnLst/>
              <a:rect l="l" t="t" r="r" b="b"/>
              <a:pathLst>
                <a:path w="11255883" h="2342642">
                  <a:moveTo>
                    <a:pt x="0" y="0"/>
                  </a:moveTo>
                  <a:lnTo>
                    <a:pt x="11255883" y="0"/>
                  </a:lnTo>
                  <a:lnTo>
                    <a:pt x="11255883" y="2342642"/>
                  </a:lnTo>
                  <a:lnTo>
                    <a:pt x="0" y="234264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3555" b="-43557"/>
              </a:stretch>
            </a:blipFill>
          </p:spPr>
        </p:sp>
      </p:grpSp>
      <p:grpSp>
        <p:nvGrpSpPr>
          <p:cNvPr id="49" name="Group 49"/>
          <p:cNvGrpSpPr/>
          <p:nvPr/>
        </p:nvGrpSpPr>
        <p:grpSpPr>
          <a:xfrm>
            <a:off x="9059637" y="6196213"/>
            <a:ext cx="8441931" cy="1792739"/>
            <a:chOff x="0" y="0"/>
            <a:chExt cx="11255908" cy="2390318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11255908" cy="2390319"/>
            </a:xfrm>
            <a:custGeom>
              <a:avLst/>
              <a:gdLst/>
              <a:ahLst/>
              <a:cxnLst/>
              <a:rect l="l" t="t" r="r" b="b"/>
              <a:pathLst>
                <a:path w="11255908" h="2390319">
                  <a:moveTo>
                    <a:pt x="0" y="0"/>
                  </a:moveTo>
                  <a:lnTo>
                    <a:pt x="11255908" y="0"/>
                  </a:lnTo>
                  <a:lnTo>
                    <a:pt x="11255908" y="2390319"/>
                  </a:lnTo>
                  <a:lnTo>
                    <a:pt x="0" y="2390319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41754" b="-41754"/>
              </a:stretch>
            </a:blipFill>
          </p:spPr>
        </p:sp>
        <p:sp>
          <p:nvSpPr>
            <p:cNvPr id="51" name="TextBox 51"/>
            <p:cNvSpPr txBox="1"/>
            <p:nvPr/>
          </p:nvSpPr>
          <p:spPr>
            <a:xfrm>
              <a:off x="0" y="-47625"/>
              <a:ext cx="11255908" cy="243794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Fördert das Engagement der Gemeinschaft und den Beitrag zur Deckung gesellschaftlicher Bedürfnisse.</a:t>
              </a:r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7892863" y="8441931"/>
            <a:ext cx="851059" cy="850964"/>
            <a:chOff x="0" y="0"/>
            <a:chExt cx="1134745" cy="1134618"/>
          </a:xfrm>
        </p:grpSpPr>
        <p:sp>
          <p:nvSpPr>
            <p:cNvPr id="53" name="Freeform 53"/>
            <p:cNvSpPr/>
            <p:nvPr/>
          </p:nvSpPr>
          <p:spPr>
            <a:xfrm>
              <a:off x="0" y="0"/>
              <a:ext cx="1134745" cy="1134618"/>
            </a:xfrm>
            <a:custGeom>
              <a:avLst/>
              <a:gdLst/>
              <a:ahLst/>
              <a:cxnLst/>
              <a:rect l="l" t="t" r="r" b="b"/>
              <a:pathLst>
                <a:path w="1134745" h="1134618">
                  <a:moveTo>
                    <a:pt x="0" y="567309"/>
                  </a:moveTo>
                  <a:cubicBezTo>
                    <a:pt x="0" y="254000"/>
                    <a:pt x="254000" y="0"/>
                    <a:pt x="567309" y="0"/>
                  </a:cubicBezTo>
                  <a:cubicBezTo>
                    <a:pt x="880618" y="0"/>
                    <a:pt x="1134745" y="254000"/>
                    <a:pt x="1134745" y="567309"/>
                  </a:cubicBezTo>
                  <a:cubicBezTo>
                    <a:pt x="1134745" y="880618"/>
                    <a:pt x="880745" y="1134618"/>
                    <a:pt x="567436" y="1134618"/>
                  </a:cubicBezTo>
                  <a:cubicBezTo>
                    <a:pt x="254127" y="1134618"/>
                    <a:pt x="0" y="880745"/>
                    <a:pt x="0" y="567309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54" name="Group 54"/>
          <p:cNvGrpSpPr/>
          <p:nvPr/>
        </p:nvGrpSpPr>
        <p:grpSpPr>
          <a:xfrm>
            <a:off x="8114138" y="8663207"/>
            <a:ext cx="408527" cy="408527"/>
            <a:chOff x="0" y="0"/>
            <a:chExt cx="544703" cy="544703"/>
          </a:xfrm>
        </p:grpSpPr>
        <p:sp>
          <p:nvSpPr>
            <p:cNvPr id="55" name="Freeform 55" descr="/home/claude/work/icons/layers_w.png"/>
            <p:cNvSpPr/>
            <p:nvPr/>
          </p:nvSpPr>
          <p:spPr>
            <a:xfrm>
              <a:off x="0" y="0"/>
              <a:ext cx="544703" cy="544703"/>
            </a:xfrm>
            <a:custGeom>
              <a:avLst/>
              <a:gdLst/>
              <a:ahLst/>
              <a:cxnLst/>
              <a:rect l="l" t="t" r="r" b="b"/>
              <a:pathLst>
                <a:path w="544703" h="544703">
                  <a:moveTo>
                    <a:pt x="0" y="0"/>
                  </a:moveTo>
                  <a:lnTo>
                    <a:pt x="544703" y="0"/>
                  </a:lnTo>
                  <a:lnTo>
                    <a:pt x="544703" y="544703"/>
                  </a:lnTo>
                  <a:lnTo>
                    <a:pt x="0" y="5447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</p:sp>
      </p:grpSp>
      <p:grpSp>
        <p:nvGrpSpPr>
          <p:cNvPr id="56" name="Group 56"/>
          <p:cNvGrpSpPr/>
          <p:nvPr/>
        </p:nvGrpSpPr>
        <p:grpSpPr>
          <a:xfrm>
            <a:off x="9059637" y="7988951"/>
            <a:ext cx="8441931" cy="1757020"/>
            <a:chOff x="0" y="0"/>
            <a:chExt cx="11255908" cy="2342693"/>
          </a:xfrm>
        </p:grpSpPr>
        <p:sp>
          <p:nvSpPr>
            <p:cNvPr id="57" name="Freeform 57"/>
            <p:cNvSpPr/>
            <p:nvPr/>
          </p:nvSpPr>
          <p:spPr>
            <a:xfrm>
              <a:off x="0" y="0"/>
              <a:ext cx="11255883" cy="2342642"/>
            </a:xfrm>
            <a:custGeom>
              <a:avLst/>
              <a:gdLst/>
              <a:ahLst/>
              <a:cxnLst/>
              <a:rect l="l" t="t" r="r" b="b"/>
              <a:pathLst>
                <a:path w="11255883" h="2342642">
                  <a:moveTo>
                    <a:pt x="0" y="0"/>
                  </a:moveTo>
                  <a:lnTo>
                    <a:pt x="11255883" y="0"/>
                  </a:lnTo>
                  <a:lnTo>
                    <a:pt x="11255883" y="2342642"/>
                  </a:lnTo>
                  <a:lnTo>
                    <a:pt x="0" y="234264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3555" b="-43557"/>
              </a:stretch>
            </a:blipFill>
          </p:spPr>
        </p:sp>
      </p:grpSp>
      <p:grpSp>
        <p:nvGrpSpPr>
          <p:cNvPr id="58" name="Group 58"/>
          <p:cNvGrpSpPr/>
          <p:nvPr/>
        </p:nvGrpSpPr>
        <p:grpSpPr>
          <a:xfrm>
            <a:off x="9059637" y="7953232"/>
            <a:ext cx="8441931" cy="1792739"/>
            <a:chOff x="0" y="0"/>
            <a:chExt cx="11255908" cy="2390318"/>
          </a:xfrm>
        </p:grpSpPr>
        <p:sp>
          <p:nvSpPr>
            <p:cNvPr id="59" name="Freeform 59"/>
            <p:cNvSpPr/>
            <p:nvPr/>
          </p:nvSpPr>
          <p:spPr>
            <a:xfrm>
              <a:off x="0" y="0"/>
              <a:ext cx="11255908" cy="2390319"/>
            </a:xfrm>
            <a:custGeom>
              <a:avLst/>
              <a:gdLst/>
              <a:ahLst/>
              <a:cxnLst/>
              <a:rect l="l" t="t" r="r" b="b"/>
              <a:pathLst>
                <a:path w="11255908" h="2390319">
                  <a:moveTo>
                    <a:pt x="0" y="0"/>
                  </a:moveTo>
                  <a:lnTo>
                    <a:pt x="11255908" y="0"/>
                  </a:lnTo>
                  <a:lnTo>
                    <a:pt x="11255908" y="2390319"/>
                  </a:lnTo>
                  <a:lnTo>
                    <a:pt x="0" y="2390319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41754" b="-41754"/>
              </a:stretch>
            </a:blipFill>
          </p:spPr>
        </p:sp>
        <p:sp>
          <p:nvSpPr>
            <p:cNvPr id="60" name="TextBox 60"/>
            <p:cNvSpPr txBox="1"/>
            <p:nvPr/>
          </p:nvSpPr>
          <p:spPr>
            <a:xfrm>
              <a:off x="0" y="-47625"/>
              <a:ext cx="11255908" cy="243794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Bietet einen strukturierten Ansatz, von dem Studierende, Lehrende, Institutionen und Gemeinschaften gleichermaßen profitieren.</a:t>
              </a:r>
            </a:p>
          </p:txBody>
        </p:sp>
      </p:grpSp>
      <p:sp>
        <p:nvSpPr>
          <p:cNvPr id="61" name="Freeform 61"/>
          <p:cNvSpPr/>
          <p:nvPr/>
        </p:nvSpPr>
        <p:spPr>
          <a:xfrm>
            <a:off x="-145723" y="8865937"/>
            <a:ext cx="3219802" cy="1352569"/>
          </a:xfrm>
          <a:custGeom>
            <a:avLst/>
            <a:gdLst/>
            <a:ahLst/>
            <a:cxnLst/>
            <a:rect l="l" t="t" r="r" b="b"/>
            <a:pathLst>
              <a:path w="3219802" h="1352569">
                <a:moveTo>
                  <a:pt x="0" y="0"/>
                </a:moveTo>
                <a:lnTo>
                  <a:pt x="3219802" y="0"/>
                </a:lnTo>
                <a:lnTo>
                  <a:pt x="3219802" y="1352569"/>
                </a:lnTo>
                <a:lnTo>
                  <a:pt x="0" y="1352569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grpSp>
        <p:nvGrpSpPr>
          <p:cNvPr id="62" name="Group 62"/>
          <p:cNvGrpSpPr/>
          <p:nvPr/>
        </p:nvGrpSpPr>
        <p:grpSpPr>
          <a:xfrm>
            <a:off x="229352" y="9220019"/>
            <a:ext cx="2333530" cy="804862"/>
            <a:chOff x="0" y="0"/>
            <a:chExt cx="3111373" cy="1073150"/>
          </a:xfrm>
        </p:grpSpPr>
        <p:sp>
          <p:nvSpPr>
            <p:cNvPr id="63" name="Freeform 63" descr="/home/claude/work/assets/elix_logo.png"/>
            <p:cNvSpPr/>
            <p:nvPr/>
          </p:nvSpPr>
          <p:spPr>
            <a:xfrm>
              <a:off x="0" y="0"/>
              <a:ext cx="3111373" cy="1073150"/>
            </a:xfrm>
            <a:custGeom>
              <a:avLst/>
              <a:gdLst/>
              <a:ahLst/>
              <a:cxnLst/>
              <a:rect l="l" t="t" r="r" b="b"/>
              <a:pathLst>
                <a:path w="3111373" h="1073150">
                  <a:moveTo>
                    <a:pt x="0" y="0"/>
                  </a:moveTo>
                  <a:lnTo>
                    <a:pt x="3111373" y="0"/>
                  </a:lnTo>
                  <a:lnTo>
                    <a:pt x="3111373" y="1073150"/>
                  </a:lnTo>
                  <a:lnTo>
                    <a:pt x="0" y="107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 l="-1" r="-1"/>
              </a:stretch>
            </a:blipFill>
          </p:spPr>
        </p:sp>
      </p:grpSp>
      <p:sp>
        <p:nvSpPr>
          <p:cNvPr id="64" name="Freeform 64"/>
          <p:cNvSpPr/>
          <p:nvPr/>
        </p:nvSpPr>
        <p:spPr>
          <a:xfrm rot="1303860">
            <a:off x="16045434" y="8333356"/>
            <a:ext cx="2427732" cy="4114800"/>
          </a:xfrm>
          <a:custGeom>
            <a:avLst/>
            <a:gdLst/>
            <a:ahLst/>
            <a:cxnLst/>
            <a:rect l="l" t="t" r="r" b="b"/>
            <a:pathLst>
              <a:path w="2427732" h="4114800">
                <a:moveTo>
                  <a:pt x="0" y="0"/>
                </a:moveTo>
                <a:lnTo>
                  <a:pt x="2427732" y="0"/>
                </a:lnTo>
                <a:lnTo>
                  <a:pt x="242773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-103" r="-103"/>
            </a:stretch>
          </a:blipFill>
        </p:spPr>
      </p:sp>
      <p:sp>
        <p:nvSpPr>
          <p:cNvPr id="65" name="TextBox 65"/>
          <p:cNvSpPr txBox="1"/>
          <p:nvPr/>
        </p:nvSpPr>
        <p:spPr>
          <a:xfrm>
            <a:off x="823608" y="4346886"/>
            <a:ext cx="5696588" cy="1264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653"/>
              </a:lnSpc>
            </a:pPr>
            <a:r>
              <a:rPr lang="en-US" sz="4053" b="1">
                <a:solidFill>
                  <a:srgbClr val="0A5F8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Zweck des Werkzeugkastens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52" cy="585724"/>
            </a:xfrm>
            <a:custGeom>
              <a:avLst/>
              <a:gdLst/>
              <a:ahLst/>
              <a:cxnLst/>
              <a:rect l="l" t="t" r="r" b="b"/>
              <a:pathLst>
                <a:path w="22145752" h="585724">
                  <a:moveTo>
                    <a:pt x="0" y="0"/>
                  </a:moveTo>
                  <a:lnTo>
                    <a:pt x="22145752" y="0"/>
                  </a:lnTo>
                  <a:lnTo>
                    <a:pt x="22145752" y="585724"/>
                  </a:lnTo>
                  <a:lnTo>
                    <a:pt x="0" y="58572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86205" b="-686199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823608" y="602856"/>
            <a:ext cx="16609333" cy="467830"/>
            <a:chOff x="0" y="0"/>
            <a:chExt cx="22145777" cy="62377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145777" cy="623774"/>
            </a:xfrm>
            <a:custGeom>
              <a:avLst/>
              <a:gdLst/>
              <a:ahLst/>
              <a:cxnLst/>
              <a:rect l="l" t="t" r="r" b="b"/>
              <a:pathLst>
                <a:path w="22145777" h="623774">
                  <a:moveTo>
                    <a:pt x="0" y="0"/>
                  </a:moveTo>
                  <a:lnTo>
                    <a:pt x="22145777" y="0"/>
                  </a:lnTo>
                  <a:lnTo>
                    <a:pt x="22145777" y="623774"/>
                  </a:lnTo>
                  <a:lnTo>
                    <a:pt x="0" y="62377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41775" b="-641775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2145777" cy="6618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250"/>
                </a:lnSpc>
              </a:pPr>
              <a:r>
                <a:rPr lang="en-US" sz="1875" b="1" spc="30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1.2 ZWECK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823608" y="937336"/>
            <a:ext cx="16609333" cy="7525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102"/>
              </a:lnSpc>
            </a:pPr>
            <a:r>
              <a:rPr lang="en-US" sz="4503" b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Integration des erfahrungsorientierten Lernens</a:t>
            </a:r>
          </a:p>
        </p:txBody>
      </p:sp>
      <p:sp>
        <p:nvSpPr>
          <p:cNvPr id="8" name="Freeform 8"/>
          <p:cNvSpPr/>
          <p:nvPr/>
        </p:nvSpPr>
        <p:spPr>
          <a:xfrm>
            <a:off x="806920" y="2728655"/>
            <a:ext cx="16683904" cy="1123293"/>
          </a:xfrm>
          <a:custGeom>
            <a:avLst/>
            <a:gdLst/>
            <a:ahLst/>
            <a:cxnLst/>
            <a:rect l="l" t="t" r="r" b="b"/>
            <a:pathLst>
              <a:path w="16683904" h="1123293">
                <a:moveTo>
                  <a:pt x="0" y="0"/>
                </a:moveTo>
                <a:lnTo>
                  <a:pt x="16683904" y="0"/>
                </a:lnTo>
                <a:lnTo>
                  <a:pt x="16683904" y="1123293"/>
                </a:lnTo>
                <a:lnTo>
                  <a:pt x="0" y="112329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1166774" y="2910068"/>
            <a:ext cx="760476" cy="760476"/>
            <a:chOff x="0" y="0"/>
            <a:chExt cx="1013968" cy="101396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11" name="Group 11"/>
          <p:cNvGrpSpPr/>
          <p:nvPr/>
        </p:nvGrpSpPr>
        <p:grpSpPr>
          <a:xfrm>
            <a:off x="1364494" y="3107788"/>
            <a:ext cx="364998" cy="364998"/>
            <a:chOff x="0" y="0"/>
            <a:chExt cx="486664" cy="486664"/>
          </a:xfrm>
        </p:grpSpPr>
        <p:sp>
          <p:nvSpPr>
            <p:cNvPr id="12" name="Freeform 12" descr="/home/claude/work/icons/edit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</p:grpSp>
      <p:grpSp>
        <p:nvGrpSpPr>
          <p:cNvPr id="13" name="Group 13"/>
          <p:cNvGrpSpPr/>
          <p:nvPr/>
        </p:nvGrpSpPr>
        <p:grpSpPr>
          <a:xfrm>
            <a:off x="2476300" y="2745343"/>
            <a:ext cx="13995768" cy="1089898"/>
            <a:chOff x="0" y="0"/>
            <a:chExt cx="18661024" cy="1453198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8660999" cy="1453261"/>
            </a:xfrm>
            <a:custGeom>
              <a:avLst/>
              <a:gdLst/>
              <a:ahLst/>
              <a:cxnLst/>
              <a:rect l="l" t="t" r="r" b="b"/>
              <a:pathLst>
                <a:path w="18660999" h="1453261">
                  <a:moveTo>
                    <a:pt x="0" y="0"/>
                  </a:moveTo>
                  <a:lnTo>
                    <a:pt x="18660999" y="0"/>
                  </a:lnTo>
                  <a:lnTo>
                    <a:pt x="18660999" y="1453261"/>
                  </a:lnTo>
                  <a:lnTo>
                    <a:pt x="0" y="145326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031" b="-200027"/>
              </a:stretch>
            </a:blipFill>
          </p:spPr>
        </p:sp>
      </p:grpSp>
      <p:grpSp>
        <p:nvGrpSpPr>
          <p:cNvPr id="15" name="Group 15"/>
          <p:cNvGrpSpPr/>
          <p:nvPr/>
        </p:nvGrpSpPr>
        <p:grpSpPr>
          <a:xfrm>
            <a:off x="2476300" y="2709624"/>
            <a:ext cx="13995768" cy="1125617"/>
            <a:chOff x="0" y="0"/>
            <a:chExt cx="18661024" cy="1500822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8661024" cy="1500822"/>
            </a:xfrm>
            <a:custGeom>
              <a:avLst/>
              <a:gdLst/>
              <a:ahLst/>
              <a:cxnLst/>
              <a:rect l="l" t="t" r="r" b="b"/>
              <a:pathLst>
                <a:path w="18661024" h="1500822">
                  <a:moveTo>
                    <a:pt x="0" y="0"/>
                  </a:moveTo>
                  <a:lnTo>
                    <a:pt x="18661024" y="0"/>
                  </a:lnTo>
                  <a:lnTo>
                    <a:pt x="18661024" y="1500822"/>
                  </a:lnTo>
                  <a:lnTo>
                    <a:pt x="0" y="150082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92274" b="-192274"/>
              </a:stretch>
            </a:blipFill>
          </p:spPr>
        </p:sp>
        <p:sp>
          <p:nvSpPr>
            <p:cNvPr id="17" name="TextBox 17"/>
            <p:cNvSpPr txBox="1"/>
            <p:nvPr/>
          </p:nvSpPr>
          <p:spPr>
            <a:xfrm>
              <a:off x="0" y="-47625"/>
              <a:ext cx="18661024" cy="15484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Lehrende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können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praxisnahe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Serviceprojekte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direkt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in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Kursaufgaben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und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Lernaktivitäten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einbinden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.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806920" y="4120553"/>
            <a:ext cx="16683904" cy="1123293"/>
          </a:xfrm>
          <a:custGeom>
            <a:avLst/>
            <a:gdLst/>
            <a:ahLst/>
            <a:cxnLst/>
            <a:rect l="l" t="t" r="r" b="b"/>
            <a:pathLst>
              <a:path w="16683904" h="1123293">
                <a:moveTo>
                  <a:pt x="0" y="0"/>
                </a:moveTo>
                <a:lnTo>
                  <a:pt x="16683904" y="0"/>
                </a:lnTo>
                <a:lnTo>
                  <a:pt x="16683904" y="1123293"/>
                </a:lnTo>
                <a:lnTo>
                  <a:pt x="0" y="112329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19" name="Group 19"/>
          <p:cNvGrpSpPr/>
          <p:nvPr/>
        </p:nvGrpSpPr>
        <p:grpSpPr>
          <a:xfrm>
            <a:off x="1166774" y="4301957"/>
            <a:ext cx="760476" cy="760476"/>
            <a:chOff x="0" y="0"/>
            <a:chExt cx="1013968" cy="1013968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21" name="Group 21"/>
          <p:cNvGrpSpPr/>
          <p:nvPr/>
        </p:nvGrpSpPr>
        <p:grpSpPr>
          <a:xfrm>
            <a:off x="1364494" y="4499677"/>
            <a:ext cx="364998" cy="364998"/>
            <a:chOff x="0" y="0"/>
            <a:chExt cx="486664" cy="486664"/>
          </a:xfrm>
        </p:grpSpPr>
        <p:sp>
          <p:nvSpPr>
            <p:cNvPr id="22" name="Freeform 22" descr="/home/claude/work/icons/tool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</p:sp>
      </p:grpSp>
      <p:grpSp>
        <p:nvGrpSpPr>
          <p:cNvPr id="23" name="Group 23"/>
          <p:cNvGrpSpPr/>
          <p:nvPr/>
        </p:nvGrpSpPr>
        <p:grpSpPr>
          <a:xfrm>
            <a:off x="2476300" y="4137231"/>
            <a:ext cx="13995768" cy="1089898"/>
            <a:chOff x="0" y="0"/>
            <a:chExt cx="18661024" cy="1453198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8660999" cy="1453261"/>
            </a:xfrm>
            <a:custGeom>
              <a:avLst/>
              <a:gdLst/>
              <a:ahLst/>
              <a:cxnLst/>
              <a:rect l="l" t="t" r="r" b="b"/>
              <a:pathLst>
                <a:path w="18660999" h="1453261">
                  <a:moveTo>
                    <a:pt x="0" y="0"/>
                  </a:moveTo>
                  <a:lnTo>
                    <a:pt x="18660999" y="0"/>
                  </a:lnTo>
                  <a:lnTo>
                    <a:pt x="18660999" y="1453261"/>
                  </a:lnTo>
                  <a:lnTo>
                    <a:pt x="0" y="145326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031" b="-200027"/>
              </a:stretch>
            </a:blipFill>
          </p:spPr>
        </p:sp>
      </p:grpSp>
      <p:grpSp>
        <p:nvGrpSpPr>
          <p:cNvPr id="25" name="Group 25"/>
          <p:cNvGrpSpPr/>
          <p:nvPr/>
        </p:nvGrpSpPr>
        <p:grpSpPr>
          <a:xfrm>
            <a:off x="2476300" y="4101513"/>
            <a:ext cx="13995768" cy="1125617"/>
            <a:chOff x="0" y="0"/>
            <a:chExt cx="18661024" cy="1500822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8661024" cy="1500822"/>
            </a:xfrm>
            <a:custGeom>
              <a:avLst/>
              <a:gdLst/>
              <a:ahLst/>
              <a:cxnLst/>
              <a:rect l="l" t="t" r="r" b="b"/>
              <a:pathLst>
                <a:path w="18661024" h="1500822">
                  <a:moveTo>
                    <a:pt x="0" y="0"/>
                  </a:moveTo>
                  <a:lnTo>
                    <a:pt x="18661024" y="0"/>
                  </a:lnTo>
                  <a:lnTo>
                    <a:pt x="18661024" y="1500822"/>
                  </a:lnTo>
                  <a:lnTo>
                    <a:pt x="0" y="150082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92274" b="-192274"/>
              </a:stretch>
            </a:blipFill>
          </p:spPr>
        </p:sp>
        <p:sp>
          <p:nvSpPr>
            <p:cNvPr id="27" name="TextBox 27"/>
            <p:cNvSpPr txBox="1"/>
            <p:nvPr/>
          </p:nvSpPr>
          <p:spPr>
            <a:xfrm>
              <a:off x="0" y="-47625"/>
              <a:ext cx="18661024" cy="15484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Die Studierenden wenden Theorien und fachspezifische Konzepte auf authentische Herausforderungen an, denen Organisationen oder Gemeinschaften gegenüberstehen.</a:t>
              </a:r>
            </a:p>
          </p:txBody>
        </p:sp>
      </p:grpSp>
      <p:sp>
        <p:nvSpPr>
          <p:cNvPr id="28" name="Freeform 28"/>
          <p:cNvSpPr/>
          <p:nvPr/>
        </p:nvSpPr>
        <p:spPr>
          <a:xfrm>
            <a:off x="806920" y="5512441"/>
            <a:ext cx="16683904" cy="1123293"/>
          </a:xfrm>
          <a:custGeom>
            <a:avLst/>
            <a:gdLst/>
            <a:ahLst/>
            <a:cxnLst/>
            <a:rect l="l" t="t" r="r" b="b"/>
            <a:pathLst>
              <a:path w="16683904" h="1123293">
                <a:moveTo>
                  <a:pt x="0" y="0"/>
                </a:moveTo>
                <a:lnTo>
                  <a:pt x="16683904" y="0"/>
                </a:lnTo>
                <a:lnTo>
                  <a:pt x="16683904" y="1123293"/>
                </a:lnTo>
                <a:lnTo>
                  <a:pt x="0" y="112329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29" name="Group 29"/>
          <p:cNvGrpSpPr/>
          <p:nvPr/>
        </p:nvGrpSpPr>
        <p:grpSpPr>
          <a:xfrm>
            <a:off x="1166774" y="5693845"/>
            <a:ext cx="760476" cy="760476"/>
            <a:chOff x="0" y="0"/>
            <a:chExt cx="1013968" cy="1013968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31" name="Group 31"/>
          <p:cNvGrpSpPr/>
          <p:nvPr/>
        </p:nvGrpSpPr>
        <p:grpSpPr>
          <a:xfrm>
            <a:off x="1364494" y="5891565"/>
            <a:ext cx="364998" cy="364998"/>
            <a:chOff x="0" y="0"/>
            <a:chExt cx="486664" cy="486664"/>
          </a:xfrm>
        </p:grpSpPr>
        <p:sp>
          <p:nvSpPr>
            <p:cNvPr id="32" name="Freeform 32" descr="/home/claude/work/icons/link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</p:sp>
      </p:grpSp>
      <p:grpSp>
        <p:nvGrpSpPr>
          <p:cNvPr id="33" name="Group 33"/>
          <p:cNvGrpSpPr/>
          <p:nvPr/>
        </p:nvGrpSpPr>
        <p:grpSpPr>
          <a:xfrm>
            <a:off x="2476300" y="5529120"/>
            <a:ext cx="13995768" cy="1089898"/>
            <a:chOff x="0" y="0"/>
            <a:chExt cx="18661024" cy="1453198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8660999" cy="1453261"/>
            </a:xfrm>
            <a:custGeom>
              <a:avLst/>
              <a:gdLst/>
              <a:ahLst/>
              <a:cxnLst/>
              <a:rect l="l" t="t" r="r" b="b"/>
              <a:pathLst>
                <a:path w="18660999" h="1453261">
                  <a:moveTo>
                    <a:pt x="0" y="0"/>
                  </a:moveTo>
                  <a:lnTo>
                    <a:pt x="18660999" y="0"/>
                  </a:lnTo>
                  <a:lnTo>
                    <a:pt x="18660999" y="1453261"/>
                  </a:lnTo>
                  <a:lnTo>
                    <a:pt x="0" y="145326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031" b="-200027"/>
              </a:stretch>
            </a:blipFill>
          </p:spPr>
        </p:sp>
      </p:grpSp>
      <p:grpSp>
        <p:nvGrpSpPr>
          <p:cNvPr id="35" name="Group 35"/>
          <p:cNvGrpSpPr/>
          <p:nvPr/>
        </p:nvGrpSpPr>
        <p:grpSpPr>
          <a:xfrm>
            <a:off x="2476300" y="5493401"/>
            <a:ext cx="13995768" cy="1125617"/>
            <a:chOff x="0" y="0"/>
            <a:chExt cx="18661024" cy="1500822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8661024" cy="1500822"/>
            </a:xfrm>
            <a:custGeom>
              <a:avLst/>
              <a:gdLst/>
              <a:ahLst/>
              <a:cxnLst/>
              <a:rect l="l" t="t" r="r" b="b"/>
              <a:pathLst>
                <a:path w="18661024" h="1500822">
                  <a:moveTo>
                    <a:pt x="0" y="0"/>
                  </a:moveTo>
                  <a:lnTo>
                    <a:pt x="18661024" y="0"/>
                  </a:lnTo>
                  <a:lnTo>
                    <a:pt x="18661024" y="1500822"/>
                  </a:lnTo>
                  <a:lnTo>
                    <a:pt x="0" y="150082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92274" b="-192274"/>
              </a:stretch>
            </a:blipFill>
          </p:spPr>
        </p:sp>
        <p:sp>
          <p:nvSpPr>
            <p:cNvPr id="37" name="TextBox 37"/>
            <p:cNvSpPr txBox="1"/>
            <p:nvPr/>
          </p:nvSpPr>
          <p:spPr>
            <a:xfrm>
              <a:off x="0" y="-47625"/>
              <a:ext cx="18661024" cy="15484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CSL hilft dabei, die Kluft zwischen theoretischem Lernen und praktischer Anwendung zu überbrücken.</a:t>
              </a:r>
            </a:p>
          </p:txBody>
        </p:sp>
      </p:grpSp>
      <p:sp>
        <p:nvSpPr>
          <p:cNvPr id="38" name="Freeform 38"/>
          <p:cNvSpPr/>
          <p:nvPr/>
        </p:nvSpPr>
        <p:spPr>
          <a:xfrm>
            <a:off x="806920" y="6904330"/>
            <a:ext cx="16683904" cy="1123293"/>
          </a:xfrm>
          <a:custGeom>
            <a:avLst/>
            <a:gdLst/>
            <a:ahLst/>
            <a:cxnLst/>
            <a:rect l="l" t="t" r="r" b="b"/>
            <a:pathLst>
              <a:path w="16683904" h="1123293">
                <a:moveTo>
                  <a:pt x="0" y="0"/>
                </a:moveTo>
                <a:lnTo>
                  <a:pt x="16683904" y="0"/>
                </a:lnTo>
                <a:lnTo>
                  <a:pt x="16683904" y="1123292"/>
                </a:lnTo>
                <a:lnTo>
                  <a:pt x="0" y="112329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39" name="Group 39"/>
          <p:cNvGrpSpPr/>
          <p:nvPr/>
        </p:nvGrpSpPr>
        <p:grpSpPr>
          <a:xfrm>
            <a:off x="1166774" y="7085733"/>
            <a:ext cx="760476" cy="760476"/>
            <a:chOff x="0" y="0"/>
            <a:chExt cx="1013968" cy="1013968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41" name="Group 41"/>
          <p:cNvGrpSpPr/>
          <p:nvPr/>
        </p:nvGrpSpPr>
        <p:grpSpPr>
          <a:xfrm>
            <a:off x="1364494" y="7283453"/>
            <a:ext cx="364998" cy="364998"/>
            <a:chOff x="0" y="0"/>
            <a:chExt cx="486664" cy="486664"/>
          </a:xfrm>
        </p:grpSpPr>
        <p:sp>
          <p:nvSpPr>
            <p:cNvPr id="42" name="Freeform 42" descr="/home/claude/work/icons/compass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</p:sp>
      </p:grpSp>
      <p:grpSp>
        <p:nvGrpSpPr>
          <p:cNvPr id="43" name="Group 43"/>
          <p:cNvGrpSpPr/>
          <p:nvPr/>
        </p:nvGrpSpPr>
        <p:grpSpPr>
          <a:xfrm>
            <a:off x="2476300" y="6921017"/>
            <a:ext cx="13995768" cy="1089898"/>
            <a:chOff x="0" y="0"/>
            <a:chExt cx="18661024" cy="1453198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18660999" cy="1453261"/>
            </a:xfrm>
            <a:custGeom>
              <a:avLst/>
              <a:gdLst/>
              <a:ahLst/>
              <a:cxnLst/>
              <a:rect l="l" t="t" r="r" b="b"/>
              <a:pathLst>
                <a:path w="18660999" h="1453261">
                  <a:moveTo>
                    <a:pt x="0" y="0"/>
                  </a:moveTo>
                  <a:lnTo>
                    <a:pt x="18660999" y="0"/>
                  </a:lnTo>
                  <a:lnTo>
                    <a:pt x="18660999" y="1453261"/>
                  </a:lnTo>
                  <a:lnTo>
                    <a:pt x="0" y="145326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031" b="-200027"/>
              </a:stretch>
            </a:blipFill>
          </p:spPr>
        </p:sp>
      </p:grpSp>
      <p:grpSp>
        <p:nvGrpSpPr>
          <p:cNvPr id="45" name="Group 45"/>
          <p:cNvGrpSpPr/>
          <p:nvPr/>
        </p:nvGrpSpPr>
        <p:grpSpPr>
          <a:xfrm>
            <a:off x="2476300" y="6885299"/>
            <a:ext cx="13995768" cy="1125617"/>
            <a:chOff x="0" y="0"/>
            <a:chExt cx="18661024" cy="1500822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18661024" cy="1500822"/>
            </a:xfrm>
            <a:custGeom>
              <a:avLst/>
              <a:gdLst/>
              <a:ahLst/>
              <a:cxnLst/>
              <a:rect l="l" t="t" r="r" b="b"/>
              <a:pathLst>
                <a:path w="18661024" h="1500822">
                  <a:moveTo>
                    <a:pt x="0" y="0"/>
                  </a:moveTo>
                  <a:lnTo>
                    <a:pt x="18661024" y="0"/>
                  </a:lnTo>
                  <a:lnTo>
                    <a:pt x="18661024" y="1500822"/>
                  </a:lnTo>
                  <a:lnTo>
                    <a:pt x="0" y="150082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92274" b="-192274"/>
              </a:stretch>
            </a:blipFill>
          </p:spPr>
        </p:sp>
        <p:sp>
          <p:nvSpPr>
            <p:cNvPr id="47" name="TextBox 47"/>
            <p:cNvSpPr txBox="1"/>
            <p:nvPr/>
          </p:nvSpPr>
          <p:spPr>
            <a:xfrm>
              <a:off x="0" y="-47625"/>
              <a:ext cx="18661024" cy="15484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Das Instrumentarium kann als Leitfaden für die Projektauswahl, die Gestaltung von Aktivitäten und die Ausrichtung auf Lernziele dienen.</a:t>
              </a:r>
            </a:p>
          </p:txBody>
        </p:sp>
      </p:grpSp>
      <p:sp>
        <p:nvSpPr>
          <p:cNvPr id="48" name="Freeform 48"/>
          <p:cNvSpPr/>
          <p:nvPr/>
        </p:nvSpPr>
        <p:spPr>
          <a:xfrm>
            <a:off x="806920" y="8296218"/>
            <a:ext cx="16683904" cy="1123293"/>
          </a:xfrm>
          <a:custGeom>
            <a:avLst/>
            <a:gdLst/>
            <a:ahLst/>
            <a:cxnLst/>
            <a:rect l="l" t="t" r="r" b="b"/>
            <a:pathLst>
              <a:path w="16683904" h="1123293">
                <a:moveTo>
                  <a:pt x="0" y="0"/>
                </a:moveTo>
                <a:lnTo>
                  <a:pt x="16683904" y="0"/>
                </a:lnTo>
                <a:lnTo>
                  <a:pt x="16683904" y="1123293"/>
                </a:lnTo>
                <a:lnTo>
                  <a:pt x="0" y="112329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49" name="Group 49"/>
          <p:cNvGrpSpPr/>
          <p:nvPr/>
        </p:nvGrpSpPr>
        <p:grpSpPr>
          <a:xfrm>
            <a:off x="1166774" y="8477621"/>
            <a:ext cx="760476" cy="760476"/>
            <a:chOff x="0" y="0"/>
            <a:chExt cx="1013968" cy="1013968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51" name="Group 51"/>
          <p:cNvGrpSpPr/>
          <p:nvPr/>
        </p:nvGrpSpPr>
        <p:grpSpPr>
          <a:xfrm>
            <a:off x="1364494" y="8675341"/>
            <a:ext cx="364998" cy="364998"/>
            <a:chOff x="0" y="0"/>
            <a:chExt cx="486664" cy="486664"/>
          </a:xfrm>
        </p:grpSpPr>
        <p:sp>
          <p:nvSpPr>
            <p:cNvPr id="52" name="Freeform 52" descr="/home/claude/work/icons/trend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/>
              </a:stretch>
            </a:blipFill>
          </p:spPr>
        </p:sp>
      </p:grpSp>
      <p:grpSp>
        <p:nvGrpSpPr>
          <p:cNvPr id="53" name="Group 53"/>
          <p:cNvGrpSpPr/>
          <p:nvPr/>
        </p:nvGrpSpPr>
        <p:grpSpPr>
          <a:xfrm>
            <a:off x="2476300" y="8312906"/>
            <a:ext cx="13995768" cy="1089898"/>
            <a:chOff x="0" y="0"/>
            <a:chExt cx="18661024" cy="1453198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18660999" cy="1453261"/>
            </a:xfrm>
            <a:custGeom>
              <a:avLst/>
              <a:gdLst/>
              <a:ahLst/>
              <a:cxnLst/>
              <a:rect l="l" t="t" r="r" b="b"/>
              <a:pathLst>
                <a:path w="18660999" h="1453261">
                  <a:moveTo>
                    <a:pt x="0" y="0"/>
                  </a:moveTo>
                  <a:lnTo>
                    <a:pt x="18660999" y="0"/>
                  </a:lnTo>
                  <a:lnTo>
                    <a:pt x="18660999" y="1453261"/>
                  </a:lnTo>
                  <a:lnTo>
                    <a:pt x="0" y="145326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031" b="-200027"/>
              </a:stretch>
            </a:blipFill>
          </p:spPr>
        </p:sp>
      </p:grpSp>
      <p:grpSp>
        <p:nvGrpSpPr>
          <p:cNvPr id="55" name="Group 55"/>
          <p:cNvGrpSpPr/>
          <p:nvPr/>
        </p:nvGrpSpPr>
        <p:grpSpPr>
          <a:xfrm>
            <a:off x="2476300" y="8277187"/>
            <a:ext cx="13995768" cy="1125617"/>
            <a:chOff x="0" y="0"/>
            <a:chExt cx="18661024" cy="1500822"/>
          </a:xfrm>
        </p:grpSpPr>
        <p:sp>
          <p:nvSpPr>
            <p:cNvPr id="56" name="Freeform 56"/>
            <p:cNvSpPr/>
            <p:nvPr/>
          </p:nvSpPr>
          <p:spPr>
            <a:xfrm>
              <a:off x="0" y="0"/>
              <a:ext cx="18661024" cy="1500822"/>
            </a:xfrm>
            <a:custGeom>
              <a:avLst/>
              <a:gdLst/>
              <a:ahLst/>
              <a:cxnLst/>
              <a:rect l="l" t="t" r="r" b="b"/>
              <a:pathLst>
                <a:path w="18661024" h="1500822">
                  <a:moveTo>
                    <a:pt x="0" y="0"/>
                  </a:moveTo>
                  <a:lnTo>
                    <a:pt x="18661024" y="0"/>
                  </a:lnTo>
                  <a:lnTo>
                    <a:pt x="18661024" y="1500822"/>
                  </a:lnTo>
                  <a:lnTo>
                    <a:pt x="0" y="150082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92274" b="-192274"/>
              </a:stretch>
            </a:blipFill>
          </p:spPr>
        </p:sp>
        <p:sp>
          <p:nvSpPr>
            <p:cNvPr id="57" name="TextBox 57"/>
            <p:cNvSpPr txBox="1"/>
            <p:nvPr/>
          </p:nvSpPr>
          <p:spPr>
            <a:xfrm>
              <a:off x="0" y="-47625"/>
              <a:ext cx="18661024" cy="15484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Das Ergebnis ist eine stärkere Verbindung zwischen Kursinhalten, Kompetenzentwicklung und externen Auswirkungen.</a:t>
              </a: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52" cy="585724"/>
            </a:xfrm>
            <a:custGeom>
              <a:avLst/>
              <a:gdLst/>
              <a:ahLst/>
              <a:cxnLst/>
              <a:rect l="l" t="t" r="r" b="b"/>
              <a:pathLst>
                <a:path w="22145752" h="585724">
                  <a:moveTo>
                    <a:pt x="0" y="0"/>
                  </a:moveTo>
                  <a:lnTo>
                    <a:pt x="22145752" y="0"/>
                  </a:lnTo>
                  <a:lnTo>
                    <a:pt x="22145752" y="585724"/>
                  </a:lnTo>
                  <a:lnTo>
                    <a:pt x="0" y="58572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86205" b="-686199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823608" y="602856"/>
            <a:ext cx="16609333" cy="467830"/>
            <a:chOff x="0" y="0"/>
            <a:chExt cx="22145777" cy="62377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145777" cy="623774"/>
            </a:xfrm>
            <a:custGeom>
              <a:avLst/>
              <a:gdLst/>
              <a:ahLst/>
              <a:cxnLst/>
              <a:rect l="l" t="t" r="r" b="b"/>
              <a:pathLst>
                <a:path w="22145777" h="623774">
                  <a:moveTo>
                    <a:pt x="0" y="0"/>
                  </a:moveTo>
                  <a:lnTo>
                    <a:pt x="22145777" y="0"/>
                  </a:lnTo>
                  <a:lnTo>
                    <a:pt x="22145777" y="623774"/>
                  </a:lnTo>
                  <a:lnTo>
                    <a:pt x="0" y="62377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41775" b="-641775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2145777" cy="6618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250"/>
                </a:lnSpc>
              </a:pPr>
              <a:r>
                <a:rPr lang="en-US" sz="1875" b="1" spc="30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1.2 ZWECK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823608" y="937336"/>
            <a:ext cx="16609333" cy="7525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102"/>
              </a:lnSpc>
            </a:pPr>
            <a:r>
              <a:rPr lang="en-US" sz="4503" b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Strukturierte Reflexion zur Karriereentwicklung</a:t>
            </a:r>
          </a:p>
        </p:txBody>
      </p:sp>
      <p:sp>
        <p:nvSpPr>
          <p:cNvPr id="8" name="Freeform 8"/>
          <p:cNvSpPr/>
          <p:nvPr/>
        </p:nvSpPr>
        <p:spPr>
          <a:xfrm>
            <a:off x="806920" y="2728655"/>
            <a:ext cx="16683904" cy="1123293"/>
          </a:xfrm>
          <a:custGeom>
            <a:avLst/>
            <a:gdLst/>
            <a:ahLst/>
            <a:cxnLst/>
            <a:rect l="l" t="t" r="r" b="b"/>
            <a:pathLst>
              <a:path w="16683904" h="1123293">
                <a:moveTo>
                  <a:pt x="0" y="0"/>
                </a:moveTo>
                <a:lnTo>
                  <a:pt x="16683904" y="0"/>
                </a:lnTo>
                <a:lnTo>
                  <a:pt x="16683904" y="1123293"/>
                </a:lnTo>
                <a:lnTo>
                  <a:pt x="0" y="112329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1166774" y="2910068"/>
            <a:ext cx="760476" cy="760476"/>
            <a:chOff x="0" y="0"/>
            <a:chExt cx="1013968" cy="101396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11" name="Group 11"/>
          <p:cNvGrpSpPr/>
          <p:nvPr/>
        </p:nvGrpSpPr>
        <p:grpSpPr>
          <a:xfrm>
            <a:off x="1364494" y="3107788"/>
            <a:ext cx="364998" cy="364998"/>
            <a:chOff x="0" y="0"/>
            <a:chExt cx="486664" cy="486664"/>
          </a:xfrm>
        </p:grpSpPr>
        <p:sp>
          <p:nvSpPr>
            <p:cNvPr id="12" name="Freeform 12" descr="/home/claude/work/icons/eye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</p:grpSp>
      <p:grpSp>
        <p:nvGrpSpPr>
          <p:cNvPr id="13" name="Group 13"/>
          <p:cNvGrpSpPr/>
          <p:nvPr/>
        </p:nvGrpSpPr>
        <p:grpSpPr>
          <a:xfrm>
            <a:off x="2476300" y="2745343"/>
            <a:ext cx="13995768" cy="1089898"/>
            <a:chOff x="0" y="0"/>
            <a:chExt cx="18661024" cy="1453198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8660999" cy="1453261"/>
            </a:xfrm>
            <a:custGeom>
              <a:avLst/>
              <a:gdLst/>
              <a:ahLst/>
              <a:cxnLst/>
              <a:rect l="l" t="t" r="r" b="b"/>
              <a:pathLst>
                <a:path w="18660999" h="1453261">
                  <a:moveTo>
                    <a:pt x="0" y="0"/>
                  </a:moveTo>
                  <a:lnTo>
                    <a:pt x="18660999" y="0"/>
                  </a:lnTo>
                  <a:lnTo>
                    <a:pt x="18660999" y="1453261"/>
                  </a:lnTo>
                  <a:lnTo>
                    <a:pt x="0" y="145326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031" b="-200027"/>
              </a:stretch>
            </a:blipFill>
          </p:spPr>
        </p:sp>
      </p:grpSp>
      <p:grpSp>
        <p:nvGrpSpPr>
          <p:cNvPr id="15" name="Group 15"/>
          <p:cNvGrpSpPr/>
          <p:nvPr/>
        </p:nvGrpSpPr>
        <p:grpSpPr>
          <a:xfrm>
            <a:off x="2476300" y="2709624"/>
            <a:ext cx="13995768" cy="1125617"/>
            <a:chOff x="0" y="0"/>
            <a:chExt cx="18661024" cy="1500822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8661024" cy="1500822"/>
            </a:xfrm>
            <a:custGeom>
              <a:avLst/>
              <a:gdLst/>
              <a:ahLst/>
              <a:cxnLst/>
              <a:rect l="l" t="t" r="r" b="b"/>
              <a:pathLst>
                <a:path w="18661024" h="1500822">
                  <a:moveTo>
                    <a:pt x="0" y="0"/>
                  </a:moveTo>
                  <a:lnTo>
                    <a:pt x="18661024" y="0"/>
                  </a:lnTo>
                  <a:lnTo>
                    <a:pt x="18661024" y="1500822"/>
                  </a:lnTo>
                  <a:lnTo>
                    <a:pt x="0" y="150082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92274" b="-192274"/>
              </a:stretch>
            </a:blipFill>
          </p:spPr>
        </p:sp>
        <p:sp>
          <p:nvSpPr>
            <p:cNvPr id="17" name="TextBox 17"/>
            <p:cNvSpPr txBox="1"/>
            <p:nvPr/>
          </p:nvSpPr>
          <p:spPr>
            <a:xfrm>
              <a:off x="0" y="-47625"/>
              <a:ext cx="18661024" cy="15484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Reflexion hilft Studierenden dabei, soziale Erfahrungen mit akademischem Lernen und Karrierezielen zu verknüpfen.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806920" y="4120553"/>
            <a:ext cx="16683904" cy="1123293"/>
          </a:xfrm>
          <a:custGeom>
            <a:avLst/>
            <a:gdLst/>
            <a:ahLst/>
            <a:cxnLst/>
            <a:rect l="l" t="t" r="r" b="b"/>
            <a:pathLst>
              <a:path w="16683904" h="1123293">
                <a:moveTo>
                  <a:pt x="0" y="0"/>
                </a:moveTo>
                <a:lnTo>
                  <a:pt x="16683904" y="0"/>
                </a:lnTo>
                <a:lnTo>
                  <a:pt x="16683904" y="1123293"/>
                </a:lnTo>
                <a:lnTo>
                  <a:pt x="0" y="112329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19" name="Group 19"/>
          <p:cNvGrpSpPr/>
          <p:nvPr/>
        </p:nvGrpSpPr>
        <p:grpSpPr>
          <a:xfrm>
            <a:off x="1166774" y="4301957"/>
            <a:ext cx="760476" cy="760476"/>
            <a:chOff x="0" y="0"/>
            <a:chExt cx="1013968" cy="1013968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21" name="Group 21"/>
          <p:cNvGrpSpPr/>
          <p:nvPr/>
        </p:nvGrpSpPr>
        <p:grpSpPr>
          <a:xfrm>
            <a:off x="1364494" y="4499677"/>
            <a:ext cx="364998" cy="364998"/>
            <a:chOff x="0" y="0"/>
            <a:chExt cx="486664" cy="486664"/>
          </a:xfrm>
        </p:grpSpPr>
        <p:sp>
          <p:nvSpPr>
            <p:cNvPr id="22" name="Freeform 22" descr="/home/claude/work/icons/chat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</p:sp>
      </p:grpSp>
      <p:grpSp>
        <p:nvGrpSpPr>
          <p:cNvPr id="23" name="Group 23"/>
          <p:cNvGrpSpPr/>
          <p:nvPr/>
        </p:nvGrpSpPr>
        <p:grpSpPr>
          <a:xfrm>
            <a:off x="2476300" y="4137231"/>
            <a:ext cx="13995768" cy="1089898"/>
            <a:chOff x="0" y="0"/>
            <a:chExt cx="18661024" cy="1453198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8660999" cy="1453261"/>
            </a:xfrm>
            <a:custGeom>
              <a:avLst/>
              <a:gdLst/>
              <a:ahLst/>
              <a:cxnLst/>
              <a:rect l="l" t="t" r="r" b="b"/>
              <a:pathLst>
                <a:path w="18660999" h="1453261">
                  <a:moveTo>
                    <a:pt x="0" y="0"/>
                  </a:moveTo>
                  <a:lnTo>
                    <a:pt x="18660999" y="0"/>
                  </a:lnTo>
                  <a:lnTo>
                    <a:pt x="18660999" y="1453261"/>
                  </a:lnTo>
                  <a:lnTo>
                    <a:pt x="0" y="145326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031" b="-200027"/>
              </a:stretch>
            </a:blipFill>
          </p:spPr>
        </p:sp>
      </p:grpSp>
      <p:grpSp>
        <p:nvGrpSpPr>
          <p:cNvPr id="25" name="Group 25"/>
          <p:cNvGrpSpPr/>
          <p:nvPr/>
        </p:nvGrpSpPr>
        <p:grpSpPr>
          <a:xfrm>
            <a:off x="2476300" y="4101513"/>
            <a:ext cx="13995768" cy="1125617"/>
            <a:chOff x="0" y="0"/>
            <a:chExt cx="18661024" cy="1500822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8661024" cy="1500822"/>
            </a:xfrm>
            <a:custGeom>
              <a:avLst/>
              <a:gdLst/>
              <a:ahLst/>
              <a:cxnLst/>
              <a:rect l="l" t="t" r="r" b="b"/>
              <a:pathLst>
                <a:path w="18661024" h="1500822">
                  <a:moveTo>
                    <a:pt x="0" y="0"/>
                  </a:moveTo>
                  <a:lnTo>
                    <a:pt x="18661024" y="0"/>
                  </a:lnTo>
                  <a:lnTo>
                    <a:pt x="18661024" y="1500822"/>
                  </a:lnTo>
                  <a:lnTo>
                    <a:pt x="0" y="150082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92274" b="-192274"/>
              </a:stretch>
            </a:blipFill>
          </p:spPr>
        </p:sp>
        <p:sp>
          <p:nvSpPr>
            <p:cNvPr id="27" name="TextBox 27"/>
            <p:cNvSpPr txBox="1"/>
            <p:nvPr/>
          </p:nvSpPr>
          <p:spPr>
            <a:xfrm>
              <a:off x="0" y="-47625"/>
              <a:ext cx="18661024" cy="15484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Lehrende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können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Anregungen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,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Tagebücher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,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angeleitete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Diskussionen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und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Feedbackrunden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nutzen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.</a:t>
              </a:r>
            </a:p>
          </p:txBody>
        </p:sp>
      </p:grpSp>
      <p:sp>
        <p:nvSpPr>
          <p:cNvPr id="28" name="Freeform 28"/>
          <p:cNvSpPr/>
          <p:nvPr/>
        </p:nvSpPr>
        <p:spPr>
          <a:xfrm>
            <a:off x="806920" y="5512441"/>
            <a:ext cx="16683904" cy="1123293"/>
          </a:xfrm>
          <a:custGeom>
            <a:avLst/>
            <a:gdLst/>
            <a:ahLst/>
            <a:cxnLst/>
            <a:rect l="l" t="t" r="r" b="b"/>
            <a:pathLst>
              <a:path w="16683904" h="1123293">
                <a:moveTo>
                  <a:pt x="0" y="0"/>
                </a:moveTo>
                <a:lnTo>
                  <a:pt x="16683904" y="0"/>
                </a:lnTo>
                <a:lnTo>
                  <a:pt x="16683904" y="1123293"/>
                </a:lnTo>
                <a:lnTo>
                  <a:pt x="0" y="112329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29" name="Group 29"/>
          <p:cNvGrpSpPr/>
          <p:nvPr/>
        </p:nvGrpSpPr>
        <p:grpSpPr>
          <a:xfrm>
            <a:off x="1166774" y="5693845"/>
            <a:ext cx="760476" cy="760476"/>
            <a:chOff x="0" y="0"/>
            <a:chExt cx="1013968" cy="1013968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31" name="Group 31"/>
          <p:cNvGrpSpPr/>
          <p:nvPr/>
        </p:nvGrpSpPr>
        <p:grpSpPr>
          <a:xfrm>
            <a:off x="1364494" y="5891565"/>
            <a:ext cx="364998" cy="364998"/>
            <a:chOff x="0" y="0"/>
            <a:chExt cx="486664" cy="486664"/>
          </a:xfrm>
        </p:grpSpPr>
        <p:sp>
          <p:nvSpPr>
            <p:cNvPr id="32" name="Freeform 32" descr="/home/claude/work/icons/search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</p:sp>
      </p:grpSp>
      <p:grpSp>
        <p:nvGrpSpPr>
          <p:cNvPr id="33" name="Group 33"/>
          <p:cNvGrpSpPr/>
          <p:nvPr/>
        </p:nvGrpSpPr>
        <p:grpSpPr>
          <a:xfrm>
            <a:off x="2476300" y="5529120"/>
            <a:ext cx="13995768" cy="1089898"/>
            <a:chOff x="0" y="0"/>
            <a:chExt cx="18661024" cy="1453198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8660999" cy="1453261"/>
            </a:xfrm>
            <a:custGeom>
              <a:avLst/>
              <a:gdLst/>
              <a:ahLst/>
              <a:cxnLst/>
              <a:rect l="l" t="t" r="r" b="b"/>
              <a:pathLst>
                <a:path w="18660999" h="1453261">
                  <a:moveTo>
                    <a:pt x="0" y="0"/>
                  </a:moveTo>
                  <a:lnTo>
                    <a:pt x="18660999" y="0"/>
                  </a:lnTo>
                  <a:lnTo>
                    <a:pt x="18660999" y="1453261"/>
                  </a:lnTo>
                  <a:lnTo>
                    <a:pt x="0" y="145326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031" b="-200027"/>
              </a:stretch>
            </a:blipFill>
          </p:spPr>
        </p:sp>
      </p:grpSp>
      <p:grpSp>
        <p:nvGrpSpPr>
          <p:cNvPr id="35" name="Group 35"/>
          <p:cNvGrpSpPr/>
          <p:nvPr/>
        </p:nvGrpSpPr>
        <p:grpSpPr>
          <a:xfrm>
            <a:off x="2476300" y="5493401"/>
            <a:ext cx="13995768" cy="1125617"/>
            <a:chOff x="0" y="0"/>
            <a:chExt cx="18661024" cy="1500822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8661024" cy="1500822"/>
            </a:xfrm>
            <a:custGeom>
              <a:avLst/>
              <a:gdLst/>
              <a:ahLst/>
              <a:cxnLst/>
              <a:rect l="l" t="t" r="r" b="b"/>
              <a:pathLst>
                <a:path w="18661024" h="1500822">
                  <a:moveTo>
                    <a:pt x="0" y="0"/>
                  </a:moveTo>
                  <a:lnTo>
                    <a:pt x="18661024" y="0"/>
                  </a:lnTo>
                  <a:lnTo>
                    <a:pt x="18661024" y="1500822"/>
                  </a:lnTo>
                  <a:lnTo>
                    <a:pt x="0" y="150082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92274" b="-192274"/>
              </a:stretch>
            </a:blipFill>
          </p:spPr>
        </p:sp>
        <p:sp>
          <p:nvSpPr>
            <p:cNvPr id="37" name="TextBox 37"/>
            <p:cNvSpPr txBox="1"/>
            <p:nvPr/>
          </p:nvSpPr>
          <p:spPr>
            <a:xfrm>
              <a:off x="0" y="-47625"/>
              <a:ext cx="18661024" cy="15484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Die Studierenden analysieren kritisch ihre Stärken, Schwächen, beruflichen Interessen und Entwicklungsbereiche.</a:t>
              </a:r>
            </a:p>
          </p:txBody>
        </p:sp>
      </p:grpSp>
      <p:sp>
        <p:nvSpPr>
          <p:cNvPr id="38" name="Freeform 38"/>
          <p:cNvSpPr/>
          <p:nvPr/>
        </p:nvSpPr>
        <p:spPr>
          <a:xfrm>
            <a:off x="806920" y="6904330"/>
            <a:ext cx="16683904" cy="1123293"/>
          </a:xfrm>
          <a:custGeom>
            <a:avLst/>
            <a:gdLst/>
            <a:ahLst/>
            <a:cxnLst/>
            <a:rect l="l" t="t" r="r" b="b"/>
            <a:pathLst>
              <a:path w="16683904" h="1123293">
                <a:moveTo>
                  <a:pt x="0" y="0"/>
                </a:moveTo>
                <a:lnTo>
                  <a:pt x="16683904" y="0"/>
                </a:lnTo>
                <a:lnTo>
                  <a:pt x="16683904" y="1123292"/>
                </a:lnTo>
                <a:lnTo>
                  <a:pt x="0" y="112329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39" name="Group 39"/>
          <p:cNvGrpSpPr/>
          <p:nvPr/>
        </p:nvGrpSpPr>
        <p:grpSpPr>
          <a:xfrm>
            <a:off x="1166774" y="7085733"/>
            <a:ext cx="760476" cy="760476"/>
            <a:chOff x="0" y="0"/>
            <a:chExt cx="1013968" cy="1013968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41" name="Group 41"/>
          <p:cNvGrpSpPr/>
          <p:nvPr/>
        </p:nvGrpSpPr>
        <p:grpSpPr>
          <a:xfrm>
            <a:off x="1364494" y="7283453"/>
            <a:ext cx="364998" cy="364998"/>
            <a:chOff x="0" y="0"/>
            <a:chExt cx="486664" cy="486664"/>
          </a:xfrm>
        </p:grpSpPr>
        <p:sp>
          <p:nvSpPr>
            <p:cNvPr id="42" name="Freeform 42" descr="/home/claude/work/icons/bulb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</p:sp>
      </p:grpSp>
      <p:grpSp>
        <p:nvGrpSpPr>
          <p:cNvPr id="43" name="Group 43"/>
          <p:cNvGrpSpPr/>
          <p:nvPr/>
        </p:nvGrpSpPr>
        <p:grpSpPr>
          <a:xfrm>
            <a:off x="2476300" y="6921017"/>
            <a:ext cx="13995768" cy="1089898"/>
            <a:chOff x="0" y="0"/>
            <a:chExt cx="18661024" cy="1453198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18660999" cy="1453261"/>
            </a:xfrm>
            <a:custGeom>
              <a:avLst/>
              <a:gdLst/>
              <a:ahLst/>
              <a:cxnLst/>
              <a:rect l="l" t="t" r="r" b="b"/>
              <a:pathLst>
                <a:path w="18660999" h="1453261">
                  <a:moveTo>
                    <a:pt x="0" y="0"/>
                  </a:moveTo>
                  <a:lnTo>
                    <a:pt x="18660999" y="0"/>
                  </a:lnTo>
                  <a:lnTo>
                    <a:pt x="18660999" y="1453261"/>
                  </a:lnTo>
                  <a:lnTo>
                    <a:pt x="0" y="145326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031" b="-200027"/>
              </a:stretch>
            </a:blipFill>
          </p:spPr>
        </p:sp>
      </p:grpSp>
      <p:grpSp>
        <p:nvGrpSpPr>
          <p:cNvPr id="45" name="Group 45"/>
          <p:cNvGrpSpPr/>
          <p:nvPr/>
        </p:nvGrpSpPr>
        <p:grpSpPr>
          <a:xfrm>
            <a:off x="2476300" y="6885299"/>
            <a:ext cx="13995768" cy="1125617"/>
            <a:chOff x="0" y="0"/>
            <a:chExt cx="18661024" cy="1500822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18661024" cy="1500822"/>
            </a:xfrm>
            <a:custGeom>
              <a:avLst/>
              <a:gdLst/>
              <a:ahLst/>
              <a:cxnLst/>
              <a:rect l="l" t="t" r="r" b="b"/>
              <a:pathLst>
                <a:path w="18661024" h="1500822">
                  <a:moveTo>
                    <a:pt x="0" y="0"/>
                  </a:moveTo>
                  <a:lnTo>
                    <a:pt x="18661024" y="0"/>
                  </a:lnTo>
                  <a:lnTo>
                    <a:pt x="18661024" y="1500822"/>
                  </a:lnTo>
                  <a:lnTo>
                    <a:pt x="0" y="150082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92274" b="-192274"/>
              </a:stretch>
            </a:blipFill>
          </p:spPr>
        </p:sp>
        <p:sp>
          <p:nvSpPr>
            <p:cNvPr id="47" name="TextBox 47"/>
            <p:cNvSpPr txBox="1"/>
            <p:nvPr/>
          </p:nvSpPr>
          <p:spPr>
            <a:xfrm>
              <a:off x="0" y="-47625"/>
              <a:ext cx="18661024" cy="15484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Strukturierte Reflexion fördert Selbstwahrnehmung, Metakognition und Karriereentscheidungen.</a:t>
              </a:r>
            </a:p>
          </p:txBody>
        </p:sp>
      </p:grpSp>
      <p:sp>
        <p:nvSpPr>
          <p:cNvPr id="48" name="Freeform 48"/>
          <p:cNvSpPr/>
          <p:nvPr/>
        </p:nvSpPr>
        <p:spPr>
          <a:xfrm>
            <a:off x="806920" y="8296218"/>
            <a:ext cx="16683904" cy="1123293"/>
          </a:xfrm>
          <a:custGeom>
            <a:avLst/>
            <a:gdLst/>
            <a:ahLst/>
            <a:cxnLst/>
            <a:rect l="l" t="t" r="r" b="b"/>
            <a:pathLst>
              <a:path w="16683904" h="1123293">
                <a:moveTo>
                  <a:pt x="0" y="0"/>
                </a:moveTo>
                <a:lnTo>
                  <a:pt x="16683904" y="0"/>
                </a:lnTo>
                <a:lnTo>
                  <a:pt x="16683904" y="1123293"/>
                </a:lnTo>
                <a:lnTo>
                  <a:pt x="0" y="112329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49" name="Group 49"/>
          <p:cNvGrpSpPr/>
          <p:nvPr/>
        </p:nvGrpSpPr>
        <p:grpSpPr>
          <a:xfrm>
            <a:off x="1166774" y="8477621"/>
            <a:ext cx="760476" cy="760476"/>
            <a:chOff x="0" y="0"/>
            <a:chExt cx="1013968" cy="1013968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51" name="Group 51"/>
          <p:cNvGrpSpPr/>
          <p:nvPr/>
        </p:nvGrpSpPr>
        <p:grpSpPr>
          <a:xfrm>
            <a:off x="1364494" y="8675341"/>
            <a:ext cx="364998" cy="364998"/>
            <a:chOff x="0" y="0"/>
            <a:chExt cx="486664" cy="486664"/>
          </a:xfrm>
        </p:grpSpPr>
        <p:sp>
          <p:nvSpPr>
            <p:cNvPr id="52" name="Freeform 52" descr="/home/claude/work/icons/award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/>
              </a:stretch>
            </a:blipFill>
          </p:spPr>
        </p:sp>
      </p:grpSp>
      <p:grpSp>
        <p:nvGrpSpPr>
          <p:cNvPr id="53" name="Group 53"/>
          <p:cNvGrpSpPr/>
          <p:nvPr/>
        </p:nvGrpSpPr>
        <p:grpSpPr>
          <a:xfrm>
            <a:off x="2476300" y="8312906"/>
            <a:ext cx="13995768" cy="1089898"/>
            <a:chOff x="0" y="0"/>
            <a:chExt cx="18661024" cy="1453198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18660999" cy="1453261"/>
            </a:xfrm>
            <a:custGeom>
              <a:avLst/>
              <a:gdLst/>
              <a:ahLst/>
              <a:cxnLst/>
              <a:rect l="l" t="t" r="r" b="b"/>
              <a:pathLst>
                <a:path w="18660999" h="1453261">
                  <a:moveTo>
                    <a:pt x="0" y="0"/>
                  </a:moveTo>
                  <a:lnTo>
                    <a:pt x="18660999" y="0"/>
                  </a:lnTo>
                  <a:lnTo>
                    <a:pt x="18660999" y="1453261"/>
                  </a:lnTo>
                  <a:lnTo>
                    <a:pt x="0" y="145326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031" b="-200027"/>
              </a:stretch>
            </a:blipFill>
          </p:spPr>
        </p:sp>
      </p:grpSp>
      <p:grpSp>
        <p:nvGrpSpPr>
          <p:cNvPr id="55" name="Group 55"/>
          <p:cNvGrpSpPr/>
          <p:nvPr/>
        </p:nvGrpSpPr>
        <p:grpSpPr>
          <a:xfrm>
            <a:off x="2476300" y="8277187"/>
            <a:ext cx="13995768" cy="1125617"/>
            <a:chOff x="0" y="0"/>
            <a:chExt cx="18661024" cy="1500822"/>
          </a:xfrm>
        </p:grpSpPr>
        <p:sp>
          <p:nvSpPr>
            <p:cNvPr id="56" name="Freeform 56"/>
            <p:cNvSpPr/>
            <p:nvPr/>
          </p:nvSpPr>
          <p:spPr>
            <a:xfrm>
              <a:off x="0" y="0"/>
              <a:ext cx="18661024" cy="1500822"/>
            </a:xfrm>
            <a:custGeom>
              <a:avLst/>
              <a:gdLst/>
              <a:ahLst/>
              <a:cxnLst/>
              <a:rect l="l" t="t" r="r" b="b"/>
              <a:pathLst>
                <a:path w="18661024" h="1500822">
                  <a:moveTo>
                    <a:pt x="0" y="0"/>
                  </a:moveTo>
                  <a:lnTo>
                    <a:pt x="18661024" y="0"/>
                  </a:lnTo>
                  <a:lnTo>
                    <a:pt x="18661024" y="1500822"/>
                  </a:lnTo>
                  <a:lnTo>
                    <a:pt x="0" y="150082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92274" b="-192274"/>
              </a:stretch>
            </a:blipFill>
          </p:spPr>
        </p:sp>
        <p:sp>
          <p:nvSpPr>
            <p:cNvPr id="57" name="TextBox 57"/>
            <p:cNvSpPr txBox="1"/>
            <p:nvPr/>
          </p:nvSpPr>
          <p:spPr>
            <a:xfrm>
              <a:off x="0" y="-47625"/>
              <a:ext cx="18661024" cy="15484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Es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hilft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den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Studierenden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auch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dabei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,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Erfahrungen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in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Kompetenznachweise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umzuwandeln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.</a:t>
              </a: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52" cy="585724"/>
            </a:xfrm>
            <a:custGeom>
              <a:avLst/>
              <a:gdLst/>
              <a:ahLst/>
              <a:cxnLst/>
              <a:rect l="l" t="t" r="r" b="b"/>
              <a:pathLst>
                <a:path w="22145752" h="585724">
                  <a:moveTo>
                    <a:pt x="0" y="0"/>
                  </a:moveTo>
                  <a:lnTo>
                    <a:pt x="22145752" y="0"/>
                  </a:lnTo>
                  <a:lnTo>
                    <a:pt x="22145752" y="585724"/>
                  </a:lnTo>
                  <a:lnTo>
                    <a:pt x="0" y="58572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86205" b="-686199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823608" y="602856"/>
            <a:ext cx="16609333" cy="467830"/>
            <a:chOff x="0" y="0"/>
            <a:chExt cx="22145777" cy="62377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145777" cy="623774"/>
            </a:xfrm>
            <a:custGeom>
              <a:avLst/>
              <a:gdLst/>
              <a:ahLst/>
              <a:cxnLst/>
              <a:rect l="l" t="t" r="r" b="b"/>
              <a:pathLst>
                <a:path w="22145777" h="623774">
                  <a:moveTo>
                    <a:pt x="0" y="0"/>
                  </a:moveTo>
                  <a:lnTo>
                    <a:pt x="22145777" y="0"/>
                  </a:lnTo>
                  <a:lnTo>
                    <a:pt x="22145777" y="623774"/>
                  </a:lnTo>
                  <a:lnTo>
                    <a:pt x="0" y="62377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41775" b="-641775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2145777" cy="6618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250"/>
                </a:lnSpc>
              </a:pPr>
              <a:r>
                <a:rPr lang="en-US" sz="1875" b="1" spc="30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1.2 ZWECK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823608" y="937336"/>
            <a:ext cx="16609333" cy="7525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102"/>
              </a:lnSpc>
            </a:pPr>
            <a:r>
              <a:rPr lang="en-US" sz="4503" b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Problemlösungs- und Fachkompetenzen</a:t>
            </a:r>
          </a:p>
        </p:txBody>
      </p:sp>
      <p:sp>
        <p:nvSpPr>
          <p:cNvPr id="8" name="Freeform 8"/>
          <p:cNvSpPr/>
          <p:nvPr/>
        </p:nvSpPr>
        <p:spPr>
          <a:xfrm>
            <a:off x="806920" y="2728655"/>
            <a:ext cx="16683904" cy="1123293"/>
          </a:xfrm>
          <a:custGeom>
            <a:avLst/>
            <a:gdLst/>
            <a:ahLst/>
            <a:cxnLst/>
            <a:rect l="l" t="t" r="r" b="b"/>
            <a:pathLst>
              <a:path w="16683904" h="1123293">
                <a:moveTo>
                  <a:pt x="0" y="0"/>
                </a:moveTo>
                <a:lnTo>
                  <a:pt x="16683904" y="0"/>
                </a:lnTo>
                <a:lnTo>
                  <a:pt x="16683904" y="1123293"/>
                </a:lnTo>
                <a:lnTo>
                  <a:pt x="0" y="112329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1166774" y="2910068"/>
            <a:ext cx="760476" cy="760476"/>
            <a:chOff x="0" y="0"/>
            <a:chExt cx="1013968" cy="101396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11" name="Group 11"/>
          <p:cNvGrpSpPr/>
          <p:nvPr/>
        </p:nvGrpSpPr>
        <p:grpSpPr>
          <a:xfrm>
            <a:off x="1364494" y="3107788"/>
            <a:ext cx="364998" cy="364998"/>
            <a:chOff x="0" y="0"/>
            <a:chExt cx="486664" cy="486664"/>
          </a:xfrm>
        </p:grpSpPr>
        <p:sp>
          <p:nvSpPr>
            <p:cNvPr id="12" name="Freeform 12" descr="/home/claude/work/icons/puzzle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</p:grpSp>
      <p:grpSp>
        <p:nvGrpSpPr>
          <p:cNvPr id="13" name="Group 13"/>
          <p:cNvGrpSpPr/>
          <p:nvPr/>
        </p:nvGrpSpPr>
        <p:grpSpPr>
          <a:xfrm>
            <a:off x="2476300" y="2745343"/>
            <a:ext cx="13995768" cy="1089898"/>
            <a:chOff x="0" y="0"/>
            <a:chExt cx="18661024" cy="1453198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8660999" cy="1453261"/>
            </a:xfrm>
            <a:custGeom>
              <a:avLst/>
              <a:gdLst/>
              <a:ahLst/>
              <a:cxnLst/>
              <a:rect l="l" t="t" r="r" b="b"/>
              <a:pathLst>
                <a:path w="18660999" h="1453261">
                  <a:moveTo>
                    <a:pt x="0" y="0"/>
                  </a:moveTo>
                  <a:lnTo>
                    <a:pt x="18660999" y="0"/>
                  </a:lnTo>
                  <a:lnTo>
                    <a:pt x="18660999" y="1453261"/>
                  </a:lnTo>
                  <a:lnTo>
                    <a:pt x="0" y="145326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031" b="-200027"/>
              </a:stretch>
            </a:blipFill>
          </p:spPr>
        </p:sp>
      </p:grpSp>
      <p:grpSp>
        <p:nvGrpSpPr>
          <p:cNvPr id="15" name="Group 15"/>
          <p:cNvGrpSpPr/>
          <p:nvPr/>
        </p:nvGrpSpPr>
        <p:grpSpPr>
          <a:xfrm>
            <a:off x="2476300" y="2709624"/>
            <a:ext cx="13995768" cy="1125617"/>
            <a:chOff x="0" y="0"/>
            <a:chExt cx="18661024" cy="1500822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8661024" cy="1500822"/>
            </a:xfrm>
            <a:custGeom>
              <a:avLst/>
              <a:gdLst/>
              <a:ahLst/>
              <a:cxnLst/>
              <a:rect l="l" t="t" r="r" b="b"/>
              <a:pathLst>
                <a:path w="18661024" h="1500822">
                  <a:moveTo>
                    <a:pt x="0" y="0"/>
                  </a:moveTo>
                  <a:lnTo>
                    <a:pt x="18661024" y="0"/>
                  </a:lnTo>
                  <a:lnTo>
                    <a:pt x="18661024" y="1500822"/>
                  </a:lnTo>
                  <a:lnTo>
                    <a:pt x="0" y="150082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92274" b="-192274"/>
              </a:stretch>
            </a:blipFill>
          </p:spPr>
        </p:sp>
        <p:sp>
          <p:nvSpPr>
            <p:cNvPr id="17" name="TextBox 17"/>
            <p:cNvSpPr txBox="1"/>
            <p:nvPr/>
          </p:nvSpPr>
          <p:spPr>
            <a:xfrm>
              <a:off x="0" y="-47625"/>
              <a:ext cx="18661024" cy="15484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CSL-Projekte beinhalten oft komplexe, unstrukturierte Probleme, die denen ähneln, mit denen Studierende in ihrer beruflichen Laufbahn konfrontiert werden können.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806920" y="4120553"/>
            <a:ext cx="16683904" cy="1123293"/>
          </a:xfrm>
          <a:custGeom>
            <a:avLst/>
            <a:gdLst/>
            <a:ahLst/>
            <a:cxnLst/>
            <a:rect l="l" t="t" r="r" b="b"/>
            <a:pathLst>
              <a:path w="16683904" h="1123293">
                <a:moveTo>
                  <a:pt x="0" y="0"/>
                </a:moveTo>
                <a:lnTo>
                  <a:pt x="16683904" y="0"/>
                </a:lnTo>
                <a:lnTo>
                  <a:pt x="16683904" y="1123293"/>
                </a:lnTo>
                <a:lnTo>
                  <a:pt x="0" y="112329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19" name="Group 19"/>
          <p:cNvGrpSpPr/>
          <p:nvPr/>
        </p:nvGrpSpPr>
        <p:grpSpPr>
          <a:xfrm>
            <a:off x="1166774" y="4301957"/>
            <a:ext cx="760476" cy="760476"/>
            <a:chOff x="0" y="0"/>
            <a:chExt cx="1013968" cy="1013968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21" name="Group 21"/>
          <p:cNvGrpSpPr/>
          <p:nvPr/>
        </p:nvGrpSpPr>
        <p:grpSpPr>
          <a:xfrm>
            <a:off x="1364494" y="4499677"/>
            <a:ext cx="364998" cy="364998"/>
            <a:chOff x="0" y="0"/>
            <a:chExt cx="486664" cy="486664"/>
          </a:xfrm>
        </p:grpSpPr>
        <p:sp>
          <p:nvSpPr>
            <p:cNvPr id="22" name="Freeform 22" descr="/home/claude/work/icons/bulb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</p:sp>
      </p:grpSp>
      <p:grpSp>
        <p:nvGrpSpPr>
          <p:cNvPr id="23" name="Group 23"/>
          <p:cNvGrpSpPr/>
          <p:nvPr/>
        </p:nvGrpSpPr>
        <p:grpSpPr>
          <a:xfrm>
            <a:off x="2476300" y="4137231"/>
            <a:ext cx="13995768" cy="1089898"/>
            <a:chOff x="0" y="0"/>
            <a:chExt cx="18661024" cy="1453198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8660999" cy="1453261"/>
            </a:xfrm>
            <a:custGeom>
              <a:avLst/>
              <a:gdLst/>
              <a:ahLst/>
              <a:cxnLst/>
              <a:rect l="l" t="t" r="r" b="b"/>
              <a:pathLst>
                <a:path w="18660999" h="1453261">
                  <a:moveTo>
                    <a:pt x="0" y="0"/>
                  </a:moveTo>
                  <a:lnTo>
                    <a:pt x="18660999" y="0"/>
                  </a:lnTo>
                  <a:lnTo>
                    <a:pt x="18660999" y="1453261"/>
                  </a:lnTo>
                  <a:lnTo>
                    <a:pt x="0" y="145326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031" b="-200027"/>
              </a:stretch>
            </a:blipFill>
          </p:spPr>
        </p:sp>
      </p:grpSp>
      <p:grpSp>
        <p:nvGrpSpPr>
          <p:cNvPr id="25" name="Group 25"/>
          <p:cNvGrpSpPr/>
          <p:nvPr/>
        </p:nvGrpSpPr>
        <p:grpSpPr>
          <a:xfrm>
            <a:off x="2476300" y="4101513"/>
            <a:ext cx="13995768" cy="1125617"/>
            <a:chOff x="0" y="0"/>
            <a:chExt cx="18661024" cy="1500822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8661024" cy="1500822"/>
            </a:xfrm>
            <a:custGeom>
              <a:avLst/>
              <a:gdLst/>
              <a:ahLst/>
              <a:cxnLst/>
              <a:rect l="l" t="t" r="r" b="b"/>
              <a:pathLst>
                <a:path w="18661024" h="1500822">
                  <a:moveTo>
                    <a:pt x="0" y="0"/>
                  </a:moveTo>
                  <a:lnTo>
                    <a:pt x="18661024" y="0"/>
                  </a:lnTo>
                  <a:lnTo>
                    <a:pt x="18661024" y="1500822"/>
                  </a:lnTo>
                  <a:lnTo>
                    <a:pt x="0" y="150082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92274" b="-192274"/>
              </a:stretch>
            </a:blipFill>
          </p:spPr>
        </p:sp>
        <p:sp>
          <p:nvSpPr>
            <p:cNvPr id="27" name="TextBox 27"/>
            <p:cNvSpPr txBox="1"/>
            <p:nvPr/>
          </p:nvSpPr>
          <p:spPr>
            <a:xfrm>
              <a:off x="0" y="-47625"/>
              <a:ext cx="18661024" cy="15484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Die Studierenden entwickeln Fähigkeiten zum kritischen Denken, zur Kreativität, zum analytischen Schlussfolgern und zur Lösungsentwicklung.</a:t>
              </a:r>
            </a:p>
          </p:txBody>
        </p:sp>
      </p:grpSp>
      <p:sp>
        <p:nvSpPr>
          <p:cNvPr id="28" name="Freeform 28"/>
          <p:cNvSpPr/>
          <p:nvPr/>
        </p:nvSpPr>
        <p:spPr>
          <a:xfrm>
            <a:off x="806920" y="5512441"/>
            <a:ext cx="16683904" cy="1123293"/>
          </a:xfrm>
          <a:custGeom>
            <a:avLst/>
            <a:gdLst/>
            <a:ahLst/>
            <a:cxnLst/>
            <a:rect l="l" t="t" r="r" b="b"/>
            <a:pathLst>
              <a:path w="16683904" h="1123293">
                <a:moveTo>
                  <a:pt x="0" y="0"/>
                </a:moveTo>
                <a:lnTo>
                  <a:pt x="16683904" y="0"/>
                </a:lnTo>
                <a:lnTo>
                  <a:pt x="16683904" y="1123293"/>
                </a:lnTo>
                <a:lnTo>
                  <a:pt x="0" y="112329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29" name="Group 29"/>
          <p:cNvGrpSpPr/>
          <p:nvPr/>
        </p:nvGrpSpPr>
        <p:grpSpPr>
          <a:xfrm>
            <a:off x="1166774" y="5693845"/>
            <a:ext cx="760476" cy="760476"/>
            <a:chOff x="0" y="0"/>
            <a:chExt cx="1013968" cy="1013968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31" name="Group 31"/>
          <p:cNvGrpSpPr/>
          <p:nvPr/>
        </p:nvGrpSpPr>
        <p:grpSpPr>
          <a:xfrm>
            <a:off x="1364494" y="5891565"/>
            <a:ext cx="364998" cy="364998"/>
            <a:chOff x="0" y="0"/>
            <a:chExt cx="486664" cy="486664"/>
          </a:xfrm>
        </p:grpSpPr>
        <p:sp>
          <p:nvSpPr>
            <p:cNvPr id="32" name="Freeform 32" descr="/home/claude/work/icons/tool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</p:sp>
      </p:grpSp>
      <p:grpSp>
        <p:nvGrpSpPr>
          <p:cNvPr id="33" name="Group 33"/>
          <p:cNvGrpSpPr/>
          <p:nvPr/>
        </p:nvGrpSpPr>
        <p:grpSpPr>
          <a:xfrm>
            <a:off x="2476300" y="5529120"/>
            <a:ext cx="13995768" cy="1089898"/>
            <a:chOff x="0" y="0"/>
            <a:chExt cx="18661024" cy="1453198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8660999" cy="1453261"/>
            </a:xfrm>
            <a:custGeom>
              <a:avLst/>
              <a:gdLst/>
              <a:ahLst/>
              <a:cxnLst/>
              <a:rect l="l" t="t" r="r" b="b"/>
              <a:pathLst>
                <a:path w="18660999" h="1453261">
                  <a:moveTo>
                    <a:pt x="0" y="0"/>
                  </a:moveTo>
                  <a:lnTo>
                    <a:pt x="18660999" y="0"/>
                  </a:lnTo>
                  <a:lnTo>
                    <a:pt x="18660999" y="1453261"/>
                  </a:lnTo>
                  <a:lnTo>
                    <a:pt x="0" y="145326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031" b="-200027"/>
              </a:stretch>
            </a:blipFill>
          </p:spPr>
        </p:sp>
      </p:grpSp>
      <p:grpSp>
        <p:nvGrpSpPr>
          <p:cNvPr id="35" name="Group 35"/>
          <p:cNvGrpSpPr/>
          <p:nvPr/>
        </p:nvGrpSpPr>
        <p:grpSpPr>
          <a:xfrm>
            <a:off x="2476300" y="5493401"/>
            <a:ext cx="13995768" cy="1125617"/>
            <a:chOff x="0" y="0"/>
            <a:chExt cx="18661024" cy="1500822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8661024" cy="1500822"/>
            </a:xfrm>
            <a:custGeom>
              <a:avLst/>
              <a:gdLst/>
              <a:ahLst/>
              <a:cxnLst/>
              <a:rect l="l" t="t" r="r" b="b"/>
              <a:pathLst>
                <a:path w="18661024" h="1500822">
                  <a:moveTo>
                    <a:pt x="0" y="0"/>
                  </a:moveTo>
                  <a:lnTo>
                    <a:pt x="18661024" y="0"/>
                  </a:lnTo>
                  <a:lnTo>
                    <a:pt x="18661024" y="1500822"/>
                  </a:lnTo>
                  <a:lnTo>
                    <a:pt x="0" y="150082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92274" b="-192274"/>
              </a:stretch>
            </a:blipFill>
          </p:spPr>
        </p:sp>
        <p:sp>
          <p:nvSpPr>
            <p:cNvPr id="37" name="TextBox 37"/>
            <p:cNvSpPr txBox="1"/>
            <p:nvPr/>
          </p:nvSpPr>
          <p:spPr>
            <a:xfrm>
              <a:off x="0" y="-47625"/>
              <a:ext cx="18661024" cy="15484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CSL fördert außerdem technische, fachspezifische Fähigkeiten sowie übertragbare Soft Skills.</a:t>
              </a:r>
            </a:p>
          </p:txBody>
        </p:sp>
      </p:grpSp>
      <p:sp>
        <p:nvSpPr>
          <p:cNvPr id="38" name="Freeform 38"/>
          <p:cNvSpPr/>
          <p:nvPr/>
        </p:nvSpPr>
        <p:spPr>
          <a:xfrm>
            <a:off x="806920" y="6904330"/>
            <a:ext cx="16683904" cy="1123293"/>
          </a:xfrm>
          <a:custGeom>
            <a:avLst/>
            <a:gdLst/>
            <a:ahLst/>
            <a:cxnLst/>
            <a:rect l="l" t="t" r="r" b="b"/>
            <a:pathLst>
              <a:path w="16683904" h="1123293">
                <a:moveTo>
                  <a:pt x="0" y="0"/>
                </a:moveTo>
                <a:lnTo>
                  <a:pt x="16683904" y="0"/>
                </a:lnTo>
                <a:lnTo>
                  <a:pt x="16683904" y="1123292"/>
                </a:lnTo>
                <a:lnTo>
                  <a:pt x="0" y="112329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39" name="Group 39"/>
          <p:cNvGrpSpPr/>
          <p:nvPr/>
        </p:nvGrpSpPr>
        <p:grpSpPr>
          <a:xfrm>
            <a:off x="1166774" y="7085733"/>
            <a:ext cx="760476" cy="760476"/>
            <a:chOff x="0" y="0"/>
            <a:chExt cx="1013968" cy="1013968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41" name="Group 41"/>
          <p:cNvGrpSpPr/>
          <p:nvPr/>
        </p:nvGrpSpPr>
        <p:grpSpPr>
          <a:xfrm>
            <a:off x="1364494" y="7283453"/>
            <a:ext cx="364998" cy="364998"/>
            <a:chOff x="0" y="0"/>
            <a:chExt cx="486664" cy="486664"/>
          </a:xfrm>
        </p:grpSpPr>
        <p:sp>
          <p:nvSpPr>
            <p:cNvPr id="42" name="Freeform 42" descr="/home/claude/work/icons/chat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</p:sp>
      </p:grpSp>
      <p:grpSp>
        <p:nvGrpSpPr>
          <p:cNvPr id="43" name="Group 43"/>
          <p:cNvGrpSpPr/>
          <p:nvPr/>
        </p:nvGrpSpPr>
        <p:grpSpPr>
          <a:xfrm>
            <a:off x="2476300" y="6921017"/>
            <a:ext cx="13995768" cy="1089898"/>
            <a:chOff x="0" y="0"/>
            <a:chExt cx="18661024" cy="1453198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18660999" cy="1453261"/>
            </a:xfrm>
            <a:custGeom>
              <a:avLst/>
              <a:gdLst/>
              <a:ahLst/>
              <a:cxnLst/>
              <a:rect l="l" t="t" r="r" b="b"/>
              <a:pathLst>
                <a:path w="18660999" h="1453261">
                  <a:moveTo>
                    <a:pt x="0" y="0"/>
                  </a:moveTo>
                  <a:lnTo>
                    <a:pt x="18660999" y="0"/>
                  </a:lnTo>
                  <a:lnTo>
                    <a:pt x="18660999" y="1453261"/>
                  </a:lnTo>
                  <a:lnTo>
                    <a:pt x="0" y="145326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031" b="-200027"/>
              </a:stretch>
            </a:blipFill>
          </p:spPr>
        </p:sp>
      </p:grpSp>
      <p:grpSp>
        <p:nvGrpSpPr>
          <p:cNvPr id="45" name="Group 45"/>
          <p:cNvGrpSpPr/>
          <p:nvPr/>
        </p:nvGrpSpPr>
        <p:grpSpPr>
          <a:xfrm>
            <a:off x="2476300" y="6885299"/>
            <a:ext cx="13995768" cy="1125617"/>
            <a:chOff x="0" y="0"/>
            <a:chExt cx="18661024" cy="1500822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18661024" cy="1500822"/>
            </a:xfrm>
            <a:custGeom>
              <a:avLst/>
              <a:gdLst/>
              <a:ahLst/>
              <a:cxnLst/>
              <a:rect l="l" t="t" r="r" b="b"/>
              <a:pathLst>
                <a:path w="18661024" h="1500822">
                  <a:moveTo>
                    <a:pt x="0" y="0"/>
                  </a:moveTo>
                  <a:lnTo>
                    <a:pt x="18661024" y="0"/>
                  </a:lnTo>
                  <a:lnTo>
                    <a:pt x="18661024" y="1500822"/>
                  </a:lnTo>
                  <a:lnTo>
                    <a:pt x="0" y="150082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92274" b="-192274"/>
              </a:stretch>
            </a:blipFill>
          </p:spPr>
        </p:sp>
        <p:sp>
          <p:nvSpPr>
            <p:cNvPr id="47" name="TextBox 47"/>
            <p:cNvSpPr txBox="1"/>
            <p:nvPr/>
          </p:nvSpPr>
          <p:spPr>
            <a:xfrm>
              <a:off x="0" y="-47625"/>
              <a:ext cx="18661024" cy="15484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Relevante Soft Skills sind Kommunikationsfähigkeit, Teamfähigkeit, Anpassungsfähigkeit, Führungsqualitäten und Projektmanagement.</a:t>
              </a:r>
            </a:p>
          </p:txBody>
        </p:sp>
      </p:grpSp>
      <p:sp>
        <p:nvSpPr>
          <p:cNvPr id="48" name="Freeform 48"/>
          <p:cNvSpPr/>
          <p:nvPr/>
        </p:nvSpPr>
        <p:spPr>
          <a:xfrm>
            <a:off x="806920" y="8296218"/>
            <a:ext cx="16683904" cy="1123293"/>
          </a:xfrm>
          <a:custGeom>
            <a:avLst/>
            <a:gdLst/>
            <a:ahLst/>
            <a:cxnLst/>
            <a:rect l="l" t="t" r="r" b="b"/>
            <a:pathLst>
              <a:path w="16683904" h="1123293">
                <a:moveTo>
                  <a:pt x="0" y="0"/>
                </a:moveTo>
                <a:lnTo>
                  <a:pt x="16683904" y="0"/>
                </a:lnTo>
                <a:lnTo>
                  <a:pt x="16683904" y="1123293"/>
                </a:lnTo>
                <a:lnTo>
                  <a:pt x="0" y="112329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49" name="Group 49"/>
          <p:cNvGrpSpPr/>
          <p:nvPr/>
        </p:nvGrpSpPr>
        <p:grpSpPr>
          <a:xfrm>
            <a:off x="1166774" y="8477621"/>
            <a:ext cx="760476" cy="760476"/>
            <a:chOff x="0" y="0"/>
            <a:chExt cx="1013968" cy="1013968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51" name="Group 51"/>
          <p:cNvGrpSpPr/>
          <p:nvPr/>
        </p:nvGrpSpPr>
        <p:grpSpPr>
          <a:xfrm>
            <a:off x="1364494" y="8675341"/>
            <a:ext cx="364998" cy="364998"/>
            <a:chOff x="0" y="0"/>
            <a:chExt cx="486664" cy="486664"/>
          </a:xfrm>
        </p:grpSpPr>
        <p:sp>
          <p:nvSpPr>
            <p:cNvPr id="52" name="Freeform 52" descr="/home/claude/work/icons/check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/>
              </a:stretch>
            </a:blipFill>
          </p:spPr>
        </p:sp>
      </p:grpSp>
      <p:grpSp>
        <p:nvGrpSpPr>
          <p:cNvPr id="53" name="Group 53"/>
          <p:cNvGrpSpPr/>
          <p:nvPr/>
        </p:nvGrpSpPr>
        <p:grpSpPr>
          <a:xfrm>
            <a:off x="2476300" y="8312906"/>
            <a:ext cx="13995768" cy="1089898"/>
            <a:chOff x="0" y="0"/>
            <a:chExt cx="18661024" cy="1453198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18660999" cy="1453261"/>
            </a:xfrm>
            <a:custGeom>
              <a:avLst/>
              <a:gdLst/>
              <a:ahLst/>
              <a:cxnLst/>
              <a:rect l="l" t="t" r="r" b="b"/>
              <a:pathLst>
                <a:path w="18660999" h="1453261">
                  <a:moveTo>
                    <a:pt x="0" y="0"/>
                  </a:moveTo>
                  <a:lnTo>
                    <a:pt x="18660999" y="0"/>
                  </a:lnTo>
                  <a:lnTo>
                    <a:pt x="18660999" y="1453261"/>
                  </a:lnTo>
                  <a:lnTo>
                    <a:pt x="0" y="145326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031" b="-200027"/>
              </a:stretch>
            </a:blipFill>
          </p:spPr>
        </p:sp>
      </p:grpSp>
      <p:grpSp>
        <p:nvGrpSpPr>
          <p:cNvPr id="55" name="Group 55"/>
          <p:cNvGrpSpPr/>
          <p:nvPr/>
        </p:nvGrpSpPr>
        <p:grpSpPr>
          <a:xfrm>
            <a:off x="2476300" y="8277187"/>
            <a:ext cx="13995768" cy="1125617"/>
            <a:chOff x="0" y="0"/>
            <a:chExt cx="18661024" cy="1500822"/>
          </a:xfrm>
        </p:grpSpPr>
        <p:sp>
          <p:nvSpPr>
            <p:cNvPr id="56" name="Freeform 56"/>
            <p:cNvSpPr/>
            <p:nvPr/>
          </p:nvSpPr>
          <p:spPr>
            <a:xfrm>
              <a:off x="0" y="0"/>
              <a:ext cx="18661024" cy="1500822"/>
            </a:xfrm>
            <a:custGeom>
              <a:avLst/>
              <a:gdLst/>
              <a:ahLst/>
              <a:cxnLst/>
              <a:rect l="l" t="t" r="r" b="b"/>
              <a:pathLst>
                <a:path w="18661024" h="1500822">
                  <a:moveTo>
                    <a:pt x="0" y="0"/>
                  </a:moveTo>
                  <a:lnTo>
                    <a:pt x="18661024" y="0"/>
                  </a:lnTo>
                  <a:lnTo>
                    <a:pt x="18661024" y="1500822"/>
                  </a:lnTo>
                  <a:lnTo>
                    <a:pt x="0" y="150082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92274" b="-192274"/>
              </a:stretch>
            </a:blipFill>
          </p:spPr>
        </p:sp>
        <p:sp>
          <p:nvSpPr>
            <p:cNvPr id="57" name="TextBox 57"/>
            <p:cNvSpPr txBox="1"/>
            <p:nvPr/>
          </p:nvSpPr>
          <p:spPr>
            <a:xfrm>
              <a:off x="0" y="-47625"/>
              <a:ext cx="18661024" cy="15484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Lehrende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können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Studierende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beurteilen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,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indem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sie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sowohl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die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Lernprozesse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als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auch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den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praktischen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Nutzen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der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vorgeschlagenen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Lösungen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betrachten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.</a:t>
              </a:r>
            </a:p>
          </p:txBody>
        </p:sp>
      </p:grpSp>
      <p:sp>
        <p:nvSpPr>
          <p:cNvPr id="58" name="Freeform 58"/>
          <p:cNvSpPr/>
          <p:nvPr/>
        </p:nvSpPr>
        <p:spPr>
          <a:xfrm>
            <a:off x="15841161" y="479393"/>
            <a:ext cx="3284982" cy="1182595"/>
          </a:xfrm>
          <a:custGeom>
            <a:avLst/>
            <a:gdLst/>
            <a:ahLst/>
            <a:cxnLst/>
            <a:rect l="l" t="t" r="r" b="b"/>
            <a:pathLst>
              <a:path w="3284982" h="1182595">
                <a:moveTo>
                  <a:pt x="0" y="0"/>
                </a:moveTo>
                <a:lnTo>
                  <a:pt x="3284982" y="0"/>
                </a:lnTo>
                <a:lnTo>
                  <a:pt x="3284982" y="1182596"/>
                </a:lnTo>
                <a:lnTo>
                  <a:pt x="0" y="1182596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t="-322" b="-321"/>
            </a:stretch>
          </a:blipFill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52" cy="585724"/>
            </a:xfrm>
            <a:custGeom>
              <a:avLst/>
              <a:gdLst/>
              <a:ahLst/>
              <a:cxnLst/>
              <a:rect l="l" t="t" r="r" b="b"/>
              <a:pathLst>
                <a:path w="22145752" h="585724">
                  <a:moveTo>
                    <a:pt x="0" y="0"/>
                  </a:moveTo>
                  <a:lnTo>
                    <a:pt x="22145752" y="0"/>
                  </a:lnTo>
                  <a:lnTo>
                    <a:pt x="22145752" y="585724"/>
                  </a:lnTo>
                  <a:lnTo>
                    <a:pt x="0" y="58572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86205" b="-686199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823608" y="602856"/>
            <a:ext cx="16609333" cy="467830"/>
            <a:chOff x="0" y="0"/>
            <a:chExt cx="22145777" cy="62377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145777" cy="623774"/>
            </a:xfrm>
            <a:custGeom>
              <a:avLst/>
              <a:gdLst/>
              <a:ahLst/>
              <a:cxnLst/>
              <a:rect l="l" t="t" r="r" b="b"/>
              <a:pathLst>
                <a:path w="22145777" h="623774">
                  <a:moveTo>
                    <a:pt x="0" y="0"/>
                  </a:moveTo>
                  <a:lnTo>
                    <a:pt x="22145777" y="0"/>
                  </a:lnTo>
                  <a:lnTo>
                    <a:pt x="22145777" y="623774"/>
                  </a:lnTo>
                  <a:lnTo>
                    <a:pt x="0" y="62377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41775" b="-641775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2145777" cy="6618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250"/>
                </a:lnSpc>
              </a:pPr>
              <a:r>
                <a:rPr lang="en-US" sz="1875" b="1" spc="30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1.2 ZWECK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823608" y="937336"/>
            <a:ext cx="16609333" cy="7525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102"/>
              </a:lnSpc>
            </a:pPr>
            <a:r>
              <a:rPr lang="en-US" sz="4503" b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Netzwerke, Engagement, Anpassungsfähigkeit und Karriereplanung</a:t>
            </a:r>
          </a:p>
        </p:txBody>
      </p:sp>
      <p:sp>
        <p:nvSpPr>
          <p:cNvPr id="8" name="Freeform 8"/>
          <p:cNvSpPr/>
          <p:nvPr/>
        </p:nvSpPr>
        <p:spPr>
          <a:xfrm>
            <a:off x="806920" y="2728655"/>
            <a:ext cx="16683904" cy="1123293"/>
          </a:xfrm>
          <a:custGeom>
            <a:avLst/>
            <a:gdLst/>
            <a:ahLst/>
            <a:cxnLst/>
            <a:rect l="l" t="t" r="r" b="b"/>
            <a:pathLst>
              <a:path w="16683904" h="1123293">
                <a:moveTo>
                  <a:pt x="0" y="0"/>
                </a:moveTo>
                <a:lnTo>
                  <a:pt x="16683904" y="0"/>
                </a:lnTo>
                <a:lnTo>
                  <a:pt x="16683904" y="1123293"/>
                </a:lnTo>
                <a:lnTo>
                  <a:pt x="0" y="112329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1166774" y="2910068"/>
            <a:ext cx="760476" cy="760476"/>
            <a:chOff x="0" y="0"/>
            <a:chExt cx="1013968" cy="101396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11" name="Group 11"/>
          <p:cNvGrpSpPr/>
          <p:nvPr/>
        </p:nvGrpSpPr>
        <p:grpSpPr>
          <a:xfrm>
            <a:off x="1364494" y="3107788"/>
            <a:ext cx="364998" cy="364998"/>
            <a:chOff x="0" y="0"/>
            <a:chExt cx="486664" cy="486664"/>
          </a:xfrm>
        </p:grpSpPr>
        <p:sp>
          <p:nvSpPr>
            <p:cNvPr id="12" name="Freeform 12" descr="/home/claude/work/icons/network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</p:grpSp>
      <p:grpSp>
        <p:nvGrpSpPr>
          <p:cNvPr id="13" name="Group 13"/>
          <p:cNvGrpSpPr/>
          <p:nvPr/>
        </p:nvGrpSpPr>
        <p:grpSpPr>
          <a:xfrm>
            <a:off x="2476300" y="2745343"/>
            <a:ext cx="13995768" cy="1089898"/>
            <a:chOff x="0" y="0"/>
            <a:chExt cx="18661024" cy="1453198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8660999" cy="1453261"/>
            </a:xfrm>
            <a:custGeom>
              <a:avLst/>
              <a:gdLst/>
              <a:ahLst/>
              <a:cxnLst/>
              <a:rect l="l" t="t" r="r" b="b"/>
              <a:pathLst>
                <a:path w="18660999" h="1453261">
                  <a:moveTo>
                    <a:pt x="0" y="0"/>
                  </a:moveTo>
                  <a:lnTo>
                    <a:pt x="18660999" y="0"/>
                  </a:lnTo>
                  <a:lnTo>
                    <a:pt x="18660999" y="1453261"/>
                  </a:lnTo>
                  <a:lnTo>
                    <a:pt x="0" y="145326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031" b="-200027"/>
              </a:stretch>
            </a:blipFill>
          </p:spPr>
        </p:sp>
      </p:grpSp>
      <p:grpSp>
        <p:nvGrpSpPr>
          <p:cNvPr id="15" name="Group 15"/>
          <p:cNvGrpSpPr/>
          <p:nvPr/>
        </p:nvGrpSpPr>
        <p:grpSpPr>
          <a:xfrm>
            <a:off x="2476300" y="2709624"/>
            <a:ext cx="13995768" cy="1125617"/>
            <a:chOff x="0" y="0"/>
            <a:chExt cx="18661024" cy="1500822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8661024" cy="1500822"/>
            </a:xfrm>
            <a:custGeom>
              <a:avLst/>
              <a:gdLst/>
              <a:ahLst/>
              <a:cxnLst/>
              <a:rect l="l" t="t" r="r" b="b"/>
              <a:pathLst>
                <a:path w="18661024" h="1500822">
                  <a:moveTo>
                    <a:pt x="0" y="0"/>
                  </a:moveTo>
                  <a:lnTo>
                    <a:pt x="18661024" y="0"/>
                  </a:lnTo>
                  <a:lnTo>
                    <a:pt x="18661024" y="1500822"/>
                  </a:lnTo>
                  <a:lnTo>
                    <a:pt x="0" y="150082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92274" b="-192274"/>
              </a:stretch>
            </a:blipFill>
          </p:spPr>
        </p:sp>
        <p:sp>
          <p:nvSpPr>
            <p:cNvPr id="17" name="TextBox 17"/>
            <p:cNvSpPr txBox="1"/>
            <p:nvPr/>
          </p:nvSpPr>
          <p:spPr>
            <a:xfrm>
              <a:off x="0" y="-47625"/>
              <a:ext cx="18661024" cy="15484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CSL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schafft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Möglichkeiten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für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Studierende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,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professionelle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Beziehungen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zu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Organisationen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,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Unternehmen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und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Akteur:innen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der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Zivilgesellschaft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aufzubauen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.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806920" y="4120553"/>
            <a:ext cx="16683904" cy="1123293"/>
          </a:xfrm>
          <a:custGeom>
            <a:avLst/>
            <a:gdLst/>
            <a:ahLst/>
            <a:cxnLst/>
            <a:rect l="l" t="t" r="r" b="b"/>
            <a:pathLst>
              <a:path w="16683904" h="1123293">
                <a:moveTo>
                  <a:pt x="0" y="0"/>
                </a:moveTo>
                <a:lnTo>
                  <a:pt x="16683904" y="0"/>
                </a:lnTo>
                <a:lnTo>
                  <a:pt x="16683904" y="1123293"/>
                </a:lnTo>
                <a:lnTo>
                  <a:pt x="0" y="112329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19" name="Group 19"/>
          <p:cNvGrpSpPr/>
          <p:nvPr/>
        </p:nvGrpSpPr>
        <p:grpSpPr>
          <a:xfrm>
            <a:off x="1166774" y="4301957"/>
            <a:ext cx="760476" cy="760476"/>
            <a:chOff x="0" y="0"/>
            <a:chExt cx="1013968" cy="1013968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21" name="Group 21"/>
          <p:cNvGrpSpPr/>
          <p:nvPr/>
        </p:nvGrpSpPr>
        <p:grpSpPr>
          <a:xfrm>
            <a:off x="1364494" y="4499677"/>
            <a:ext cx="364998" cy="364998"/>
            <a:chOff x="0" y="0"/>
            <a:chExt cx="486664" cy="486664"/>
          </a:xfrm>
        </p:grpSpPr>
        <p:sp>
          <p:nvSpPr>
            <p:cNvPr id="22" name="Freeform 22" descr="/home/claude/work/icons/activity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</p:sp>
      </p:grpSp>
      <p:grpSp>
        <p:nvGrpSpPr>
          <p:cNvPr id="23" name="Group 23"/>
          <p:cNvGrpSpPr/>
          <p:nvPr/>
        </p:nvGrpSpPr>
        <p:grpSpPr>
          <a:xfrm>
            <a:off x="2476300" y="4137231"/>
            <a:ext cx="13995768" cy="1089898"/>
            <a:chOff x="0" y="0"/>
            <a:chExt cx="18661024" cy="1453198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8660999" cy="1453261"/>
            </a:xfrm>
            <a:custGeom>
              <a:avLst/>
              <a:gdLst/>
              <a:ahLst/>
              <a:cxnLst/>
              <a:rect l="l" t="t" r="r" b="b"/>
              <a:pathLst>
                <a:path w="18660999" h="1453261">
                  <a:moveTo>
                    <a:pt x="0" y="0"/>
                  </a:moveTo>
                  <a:lnTo>
                    <a:pt x="18660999" y="0"/>
                  </a:lnTo>
                  <a:lnTo>
                    <a:pt x="18660999" y="1453261"/>
                  </a:lnTo>
                  <a:lnTo>
                    <a:pt x="0" y="145326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031" b="-200027"/>
              </a:stretch>
            </a:blipFill>
          </p:spPr>
        </p:sp>
      </p:grpSp>
      <p:grpSp>
        <p:nvGrpSpPr>
          <p:cNvPr id="25" name="Group 25"/>
          <p:cNvGrpSpPr/>
          <p:nvPr/>
        </p:nvGrpSpPr>
        <p:grpSpPr>
          <a:xfrm>
            <a:off x="2476300" y="4101513"/>
            <a:ext cx="13995768" cy="1125617"/>
            <a:chOff x="0" y="0"/>
            <a:chExt cx="18661024" cy="1500822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8661024" cy="1500822"/>
            </a:xfrm>
            <a:custGeom>
              <a:avLst/>
              <a:gdLst/>
              <a:ahLst/>
              <a:cxnLst/>
              <a:rect l="l" t="t" r="r" b="b"/>
              <a:pathLst>
                <a:path w="18661024" h="1500822">
                  <a:moveTo>
                    <a:pt x="0" y="0"/>
                  </a:moveTo>
                  <a:lnTo>
                    <a:pt x="18661024" y="0"/>
                  </a:lnTo>
                  <a:lnTo>
                    <a:pt x="18661024" y="1500822"/>
                  </a:lnTo>
                  <a:lnTo>
                    <a:pt x="0" y="150082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92274" b="-192274"/>
              </a:stretch>
            </a:blipFill>
          </p:spPr>
        </p:sp>
        <p:sp>
          <p:nvSpPr>
            <p:cNvPr id="27" name="TextBox 27"/>
            <p:cNvSpPr txBox="1"/>
            <p:nvPr/>
          </p:nvSpPr>
          <p:spPr>
            <a:xfrm>
              <a:off x="0" y="-47625"/>
              <a:ext cx="18661024" cy="15484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Die Praxisrelevanz von CSL kann die Motivation, die Anwesenheit und das Engagement der Studierenden für das Lernen steigern.</a:t>
              </a:r>
            </a:p>
          </p:txBody>
        </p:sp>
      </p:grpSp>
      <p:sp>
        <p:nvSpPr>
          <p:cNvPr id="28" name="Freeform 28"/>
          <p:cNvSpPr/>
          <p:nvPr/>
        </p:nvSpPr>
        <p:spPr>
          <a:xfrm>
            <a:off x="806920" y="5512441"/>
            <a:ext cx="16683904" cy="1123293"/>
          </a:xfrm>
          <a:custGeom>
            <a:avLst/>
            <a:gdLst/>
            <a:ahLst/>
            <a:cxnLst/>
            <a:rect l="l" t="t" r="r" b="b"/>
            <a:pathLst>
              <a:path w="16683904" h="1123293">
                <a:moveTo>
                  <a:pt x="0" y="0"/>
                </a:moveTo>
                <a:lnTo>
                  <a:pt x="16683904" y="0"/>
                </a:lnTo>
                <a:lnTo>
                  <a:pt x="16683904" y="1123293"/>
                </a:lnTo>
                <a:lnTo>
                  <a:pt x="0" y="112329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29" name="Group 29"/>
          <p:cNvGrpSpPr/>
          <p:nvPr/>
        </p:nvGrpSpPr>
        <p:grpSpPr>
          <a:xfrm>
            <a:off x="1166774" y="5693845"/>
            <a:ext cx="760476" cy="760476"/>
            <a:chOff x="0" y="0"/>
            <a:chExt cx="1013968" cy="1013968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31" name="Group 31"/>
          <p:cNvGrpSpPr/>
          <p:nvPr/>
        </p:nvGrpSpPr>
        <p:grpSpPr>
          <a:xfrm>
            <a:off x="1364494" y="5891565"/>
            <a:ext cx="364998" cy="364998"/>
            <a:chOff x="0" y="0"/>
            <a:chExt cx="486664" cy="486664"/>
          </a:xfrm>
        </p:grpSpPr>
        <p:sp>
          <p:nvSpPr>
            <p:cNvPr id="32" name="Freeform 32" descr="/home/claude/work/icons/wind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</p:sp>
      </p:grpSp>
      <p:grpSp>
        <p:nvGrpSpPr>
          <p:cNvPr id="33" name="Group 33"/>
          <p:cNvGrpSpPr/>
          <p:nvPr/>
        </p:nvGrpSpPr>
        <p:grpSpPr>
          <a:xfrm>
            <a:off x="2476300" y="5529120"/>
            <a:ext cx="13995768" cy="1089898"/>
            <a:chOff x="0" y="0"/>
            <a:chExt cx="18661024" cy="1453198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8660999" cy="1453261"/>
            </a:xfrm>
            <a:custGeom>
              <a:avLst/>
              <a:gdLst/>
              <a:ahLst/>
              <a:cxnLst/>
              <a:rect l="l" t="t" r="r" b="b"/>
              <a:pathLst>
                <a:path w="18660999" h="1453261">
                  <a:moveTo>
                    <a:pt x="0" y="0"/>
                  </a:moveTo>
                  <a:lnTo>
                    <a:pt x="18660999" y="0"/>
                  </a:lnTo>
                  <a:lnTo>
                    <a:pt x="18660999" y="1453261"/>
                  </a:lnTo>
                  <a:lnTo>
                    <a:pt x="0" y="145326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031" b="-200027"/>
              </a:stretch>
            </a:blipFill>
          </p:spPr>
        </p:sp>
      </p:grpSp>
      <p:grpSp>
        <p:nvGrpSpPr>
          <p:cNvPr id="35" name="Group 35"/>
          <p:cNvGrpSpPr/>
          <p:nvPr/>
        </p:nvGrpSpPr>
        <p:grpSpPr>
          <a:xfrm>
            <a:off x="2476300" y="5493401"/>
            <a:ext cx="13995768" cy="1125617"/>
            <a:chOff x="0" y="0"/>
            <a:chExt cx="18661024" cy="1500822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8661024" cy="1500822"/>
            </a:xfrm>
            <a:custGeom>
              <a:avLst/>
              <a:gdLst/>
              <a:ahLst/>
              <a:cxnLst/>
              <a:rect l="l" t="t" r="r" b="b"/>
              <a:pathLst>
                <a:path w="18661024" h="1500822">
                  <a:moveTo>
                    <a:pt x="0" y="0"/>
                  </a:moveTo>
                  <a:lnTo>
                    <a:pt x="18661024" y="0"/>
                  </a:lnTo>
                  <a:lnTo>
                    <a:pt x="18661024" y="1500822"/>
                  </a:lnTo>
                  <a:lnTo>
                    <a:pt x="0" y="150082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92274" b="-192274"/>
              </a:stretch>
            </a:blipFill>
          </p:spPr>
        </p:sp>
        <p:sp>
          <p:nvSpPr>
            <p:cNvPr id="37" name="TextBox 37"/>
            <p:cNvSpPr txBox="1"/>
            <p:nvPr/>
          </p:nvSpPr>
          <p:spPr>
            <a:xfrm>
              <a:off x="0" y="-47625"/>
              <a:ext cx="18661024" cy="15484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Die Auseinandersetzung mit unterschiedlichen Arbeitsumgebungen hilft Studierenden, Flexibilität, Belastbarkeit und Einfallsreichtum zu entwickeln.</a:t>
              </a:r>
            </a:p>
          </p:txBody>
        </p:sp>
      </p:grpSp>
      <p:sp>
        <p:nvSpPr>
          <p:cNvPr id="38" name="Freeform 38"/>
          <p:cNvSpPr/>
          <p:nvPr/>
        </p:nvSpPr>
        <p:spPr>
          <a:xfrm>
            <a:off x="806920" y="6904330"/>
            <a:ext cx="16683904" cy="1123293"/>
          </a:xfrm>
          <a:custGeom>
            <a:avLst/>
            <a:gdLst/>
            <a:ahLst/>
            <a:cxnLst/>
            <a:rect l="l" t="t" r="r" b="b"/>
            <a:pathLst>
              <a:path w="16683904" h="1123293">
                <a:moveTo>
                  <a:pt x="0" y="0"/>
                </a:moveTo>
                <a:lnTo>
                  <a:pt x="16683904" y="0"/>
                </a:lnTo>
                <a:lnTo>
                  <a:pt x="16683904" y="1123292"/>
                </a:lnTo>
                <a:lnTo>
                  <a:pt x="0" y="112329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39" name="Group 39"/>
          <p:cNvGrpSpPr/>
          <p:nvPr/>
        </p:nvGrpSpPr>
        <p:grpSpPr>
          <a:xfrm>
            <a:off x="1166774" y="7085733"/>
            <a:ext cx="760476" cy="760476"/>
            <a:chOff x="0" y="0"/>
            <a:chExt cx="1013968" cy="1013968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41" name="Group 41"/>
          <p:cNvGrpSpPr/>
          <p:nvPr/>
        </p:nvGrpSpPr>
        <p:grpSpPr>
          <a:xfrm>
            <a:off x="1364494" y="7283453"/>
            <a:ext cx="364998" cy="364998"/>
            <a:chOff x="0" y="0"/>
            <a:chExt cx="486664" cy="486664"/>
          </a:xfrm>
        </p:grpSpPr>
        <p:sp>
          <p:nvSpPr>
            <p:cNvPr id="42" name="Freeform 42" descr="/home/claude/work/icons/compass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</p:sp>
      </p:grpSp>
      <p:grpSp>
        <p:nvGrpSpPr>
          <p:cNvPr id="43" name="Group 43"/>
          <p:cNvGrpSpPr/>
          <p:nvPr/>
        </p:nvGrpSpPr>
        <p:grpSpPr>
          <a:xfrm>
            <a:off x="2476300" y="6921017"/>
            <a:ext cx="13995768" cy="1089898"/>
            <a:chOff x="0" y="0"/>
            <a:chExt cx="18661024" cy="1453198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18660999" cy="1453261"/>
            </a:xfrm>
            <a:custGeom>
              <a:avLst/>
              <a:gdLst/>
              <a:ahLst/>
              <a:cxnLst/>
              <a:rect l="l" t="t" r="r" b="b"/>
              <a:pathLst>
                <a:path w="18660999" h="1453261">
                  <a:moveTo>
                    <a:pt x="0" y="0"/>
                  </a:moveTo>
                  <a:lnTo>
                    <a:pt x="18660999" y="0"/>
                  </a:lnTo>
                  <a:lnTo>
                    <a:pt x="18660999" y="1453261"/>
                  </a:lnTo>
                  <a:lnTo>
                    <a:pt x="0" y="145326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031" b="-200027"/>
              </a:stretch>
            </a:blipFill>
          </p:spPr>
        </p:sp>
      </p:grpSp>
      <p:grpSp>
        <p:nvGrpSpPr>
          <p:cNvPr id="45" name="Group 45"/>
          <p:cNvGrpSpPr/>
          <p:nvPr/>
        </p:nvGrpSpPr>
        <p:grpSpPr>
          <a:xfrm>
            <a:off x="2476300" y="6885299"/>
            <a:ext cx="13995768" cy="1125617"/>
            <a:chOff x="0" y="0"/>
            <a:chExt cx="18661024" cy="1500822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18661024" cy="1500822"/>
            </a:xfrm>
            <a:custGeom>
              <a:avLst/>
              <a:gdLst/>
              <a:ahLst/>
              <a:cxnLst/>
              <a:rect l="l" t="t" r="r" b="b"/>
              <a:pathLst>
                <a:path w="18661024" h="1500822">
                  <a:moveTo>
                    <a:pt x="0" y="0"/>
                  </a:moveTo>
                  <a:lnTo>
                    <a:pt x="18661024" y="0"/>
                  </a:lnTo>
                  <a:lnTo>
                    <a:pt x="18661024" y="1500822"/>
                  </a:lnTo>
                  <a:lnTo>
                    <a:pt x="0" y="150082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92274" b="-192274"/>
              </a:stretch>
            </a:blipFill>
          </p:spPr>
        </p:sp>
        <p:sp>
          <p:nvSpPr>
            <p:cNvPr id="47" name="TextBox 47"/>
            <p:cNvSpPr txBox="1"/>
            <p:nvPr/>
          </p:nvSpPr>
          <p:spPr>
            <a:xfrm>
              <a:off x="0" y="-47625"/>
              <a:ext cx="18661024" cy="15484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Aktivitäten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zur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Berufsorientierung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helfen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Studierenden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,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ihre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beruflichen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Interessen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und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mögliche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Karrierewege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zu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klären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.</a:t>
              </a:r>
            </a:p>
          </p:txBody>
        </p:sp>
      </p:grpSp>
      <p:sp>
        <p:nvSpPr>
          <p:cNvPr id="48" name="Freeform 48"/>
          <p:cNvSpPr/>
          <p:nvPr/>
        </p:nvSpPr>
        <p:spPr>
          <a:xfrm>
            <a:off x="806920" y="8296218"/>
            <a:ext cx="16683904" cy="1123293"/>
          </a:xfrm>
          <a:custGeom>
            <a:avLst/>
            <a:gdLst/>
            <a:ahLst/>
            <a:cxnLst/>
            <a:rect l="l" t="t" r="r" b="b"/>
            <a:pathLst>
              <a:path w="16683904" h="1123293">
                <a:moveTo>
                  <a:pt x="0" y="0"/>
                </a:moveTo>
                <a:lnTo>
                  <a:pt x="16683904" y="0"/>
                </a:lnTo>
                <a:lnTo>
                  <a:pt x="16683904" y="1123293"/>
                </a:lnTo>
                <a:lnTo>
                  <a:pt x="0" y="112329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49" name="Group 49"/>
          <p:cNvGrpSpPr/>
          <p:nvPr/>
        </p:nvGrpSpPr>
        <p:grpSpPr>
          <a:xfrm>
            <a:off x="1166774" y="8477621"/>
            <a:ext cx="760476" cy="760476"/>
            <a:chOff x="0" y="0"/>
            <a:chExt cx="1013968" cy="1013968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51" name="Group 51"/>
          <p:cNvGrpSpPr/>
          <p:nvPr/>
        </p:nvGrpSpPr>
        <p:grpSpPr>
          <a:xfrm>
            <a:off x="1364494" y="8675341"/>
            <a:ext cx="364998" cy="364998"/>
            <a:chOff x="0" y="0"/>
            <a:chExt cx="486664" cy="486664"/>
          </a:xfrm>
        </p:grpSpPr>
        <p:sp>
          <p:nvSpPr>
            <p:cNvPr id="52" name="Freeform 52" descr="/home/claude/work/icons/arrow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/>
              </a:stretch>
            </a:blipFill>
          </p:spPr>
        </p:sp>
      </p:grpSp>
      <p:grpSp>
        <p:nvGrpSpPr>
          <p:cNvPr id="53" name="Group 53"/>
          <p:cNvGrpSpPr/>
          <p:nvPr/>
        </p:nvGrpSpPr>
        <p:grpSpPr>
          <a:xfrm>
            <a:off x="2476300" y="8312906"/>
            <a:ext cx="13995768" cy="1089898"/>
            <a:chOff x="0" y="0"/>
            <a:chExt cx="18661024" cy="1453198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18660999" cy="1453261"/>
            </a:xfrm>
            <a:custGeom>
              <a:avLst/>
              <a:gdLst/>
              <a:ahLst/>
              <a:cxnLst/>
              <a:rect l="l" t="t" r="r" b="b"/>
              <a:pathLst>
                <a:path w="18660999" h="1453261">
                  <a:moveTo>
                    <a:pt x="0" y="0"/>
                  </a:moveTo>
                  <a:lnTo>
                    <a:pt x="18660999" y="0"/>
                  </a:lnTo>
                  <a:lnTo>
                    <a:pt x="18660999" y="1453261"/>
                  </a:lnTo>
                  <a:lnTo>
                    <a:pt x="0" y="145326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031" b="-200027"/>
              </a:stretch>
            </a:blipFill>
          </p:spPr>
        </p:sp>
      </p:grpSp>
      <p:grpSp>
        <p:nvGrpSpPr>
          <p:cNvPr id="55" name="Group 55"/>
          <p:cNvGrpSpPr/>
          <p:nvPr/>
        </p:nvGrpSpPr>
        <p:grpSpPr>
          <a:xfrm>
            <a:off x="2476300" y="8277187"/>
            <a:ext cx="13995768" cy="1125617"/>
            <a:chOff x="0" y="0"/>
            <a:chExt cx="18661024" cy="1500822"/>
          </a:xfrm>
        </p:grpSpPr>
        <p:sp>
          <p:nvSpPr>
            <p:cNvPr id="56" name="Freeform 56"/>
            <p:cNvSpPr/>
            <p:nvPr/>
          </p:nvSpPr>
          <p:spPr>
            <a:xfrm>
              <a:off x="0" y="0"/>
              <a:ext cx="18661024" cy="1500822"/>
            </a:xfrm>
            <a:custGeom>
              <a:avLst/>
              <a:gdLst/>
              <a:ahLst/>
              <a:cxnLst/>
              <a:rect l="l" t="t" r="r" b="b"/>
              <a:pathLst>
                <a:path w="18661024" h="1500822">
                  <a:moveTo>
                    <a:pt x="0" y="0"/>
                  </a:moveTo>
                  <a:lnTo>
                    <a:pt x="18661024" y="0"/>
                  </a:lnTo>
                  <a:lnTo>
                    <a:pt x="18661024" y="1500822"/>
                  </a:lnTo>
                  <a:lnTo>
                    <a:pt x="0" y="150082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92274" b="-192274"/>
              </a:stretch>
            </a:blipFill>
          </p:spPr>
        </p:sp>
        <p:sp>
          <p:nvSpPr>
            <p:cNvPr id="57" name="TextBox 57"/>
            <p:cNvSpPr txBox="1"/>
            <p:nvPr/>
          </p:nvSpPr>
          <p:spPr>
            <a:xfrm>
              <a:off x="0" y="-47625"/>
              <a:ext cx="18661024" cy="15484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Diese Erfahrungen stärken die Fähigkeit der Studierenden, den Übergang in die Berufstätigkeit zu meistern.</a:t>
              </a: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5F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52" cy="585724"/>
            </a:xfrm>
            <a:custGeom>
              <a:avLst/>
              <a:gdLst/>
              <a:ahLst/>
              <a:cxnLst/>
              <a:rect l="l" t="t" r="r" b="b"/>
              <a:pathLst>
                <a:path w="22145752" h="585724">
                  <a:moveTo>
                    <a:pt x="0" y="0"/>
                  </a:moveTo>
                  <a:lnTo>
                    <a:pt x="22145752" y="0"/>
                  </a:lnTo>
                  <a:lnTo>
                    <a:pt x="22145752" y="585724"/>
                  </a:lnTo>
                  <a:lnTo>
                    <a:pt x="0" y="58572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86205" b="-686199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823608" y="602856"/>
            <a:ext cx="16609333" cy="467830"/>
            <a:chOff x="0" y="0"/>
            <a:chExt cx="22145777" cy="62377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145777" cy="623774"/>
            </a:xfrm>
            <a:custGeom>
              <a:avLst/>
              <a:gdLst/>
              <a:ahLst/>
              <a:cxnLst/>
              <a:rect l="l" t="t" r="r" b="b"/>
              <a:pathLst>
                <a:path w="22145777" h="623774">
                  <a:moveTo>
                    <a:pt x="0" y="0"/>
                  </a:moveTo>
                  <a:lnTo>
                    <a:pt x="22145777" y="0"/>
                  </a:lnTo>
                  <a:lnTo>
                    <a:pt x="22145777" y="623774"/>
                  </a:lnTo>
                  <a:lnTo>
                    <a:pt x="0" y="62377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41775" b="-641775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2145777" cy="6618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250"/>
                </a:lnSpc>
              </a:pPr>
              <a:r>
                <a:rPr lang="en-US" sz="1875" b="1" spc="30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1.2 ZWECK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823608" y="937336"/>
            <a:ext cx="16609333" cy="7525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102"/>
              </a:lnSpc>
            </a:pPr>
            <a:r>
              <a:rPr lang="en-US" sz="4503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Institutionelle und gesellschaftliche Vorteile</a:t>
            </a:r>
          </a:p>
        </p:txBody>
      </p:sp>
      <p:sp>
        <p:nvSpPr>
          <p:cNvPr id="8" name="Freeform 8"/>
          <p:cNvSpPr/>
          <p:nvPr/>
        </p:nvSpPr>
        <p:spPr>
          <a:xfrm>
            <a:off x="806920" y="2728655"/>
            <a:ext cx="16683904" cy="1123293"/>
          </a:xfrm>
          <a:custGeom>
            <a:avLst/>
            <a:gdLst/>
            <a:ahLst/>
            <a:cxnLst/>
            <a:rect l="l" t="t" r="r" b="b"/>
            <a:pathLst>
              <a:path w="16683904" h="1123293">
                <a:moveTo>
                  <a:pt x="0" y="0"/>
                </a:moveTo>
                <a:lnTo>
                  <a:pt x="16683904" y="0"/>
                </a:lnTo>
                <a:lnTo>
                  <a:pt x="16683904" y="1123293"/>
                </a:lnTo>
                <a:lnTo>
                  <a:pt x="0" y="112329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1166774" y="2910068"/>
            <a:ext cx="760476" cy="760476"/>
            <a:chOff x="0" y="0"/>
            <a:chExt cx="1013968" cy="101396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11" name="Group 11"/>
          <p:cNvGrpSpPr/>
          <p:nvPr/>
        </p:nvGrpSpPr>
        <p:grpSpPr>
          <a:xfrm>
            <a:off x="1364494" y="3107788"/>
            <a:ext cx="364998" cy="364998"/>
            <a:chOff x="0" y="0"/>
            <a:chExt cx="486664" cy="486664"/>
          </a:xfrm>
        </p:grpSpPr>
        <p:sp>
          <p:nvSpPr>
            <p:cNvPr id="12" name="Freeform 12" descr="/home/claude/work/icons/building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</p:grpSp>
      <p:grpSp>
        <p:nvGrpSpPr>
          <p:cNvPr id="13" name="Group 13"/>
          <p:cNvGrpSpPr/>
          <p:nvPr/>
        </p:nvGrpSpPr>
        <p:grpSpPr>
          <a:xfrm>
            <a:off x="2476300" y="2745343"/>
            <a:ext cx="13995768" cy="1089898"/>
            <a:chOff x="0" y="0"/>
            <a:chExt cx="18661024" cy="1453198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8660999" cy="1453261"/>
            </a:xfrm>
            <a:custGeom>
              <a:avLst/>
              <a:gdLst/>
              <a:ahLst/>
              <a:cxnLst/>
              <a:rect l="l" t="t" r="r" b="b"/>
              <a:pathLst>
                <a:path w="18660999" h="1453261">
                  <a:moveTo>
                    <a:pt x="0" y="0"/>
                  </a:moveTo>
                  <a:lnTo>
                    <a:pt x="18660999" y="0"/>
                  </a:lnTo>
                  <a:lnTo>
                    <a:pt x="18660999" y="1453261"/>
                  </a:lnTo>
                  <a:lnTo>
                    <a:pt x="0" y="145326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031" b="-200027"/>
              </a:stretch>
            </a:blipFill>
          </p:spPr>
        </p:sp>
      </p:grpSp>
      <p:grpSp>
        <p:nvGrpSpPr>
          <p:cNvPr id="15" name="Group 15"/>
          <p:cNvGrpSpPr/>
          <p:nvPr/>
        </p:nvGrpSpPr>
        <p:grpSpPr>
          <a:xfrm>
            <a:off x="2476300" y="2709624"/>
            <a:ext cx="13995768" cy="1125617"/>
            <a:chOff x="0" y="0"/>
            <a:chExt cx="18661024" cy="1500822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8661024" cy="1500822"/>
            </a:xfrm>
            <a:custGeom>
              <a:avLst/>
              <a:gdLst/>
              <a:ahLst/>
              <a:cxnLst/>
              <a:rect l="l" t="t" r="r" b="b"/>
              <a:pathLst>
                <a:path w="18661024" h="1500822">
                  <a:moveTo>
                    <a:pt x="0" y="0"/>
                  </a:moveTo>
                  <a:lnTo>
                    <a:pt x="18661024" y="0"/>
                  </a:lnTo>
                  <a:lnTo>
                    <a:pt x="18661024" y="1500822"/>
                  </a:lnTo>
                  <a:lnTo>
                    <a:pt x="0" y="150082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92274" b="-192274"/>
              </a:stretch>
            </a:blipFill>
          </p:spPr>
        </p:sp>
        <p:sp>
          <p:nvSpPr>
            <p:cNvPr id="17" name="TextBox 17"/>
            <p:cNvSpPr txBox="1"/>
            <p:nvPr/>
          </p:nvSpPr>
          <p:spPr>
            <a:xfrm>
              <a:off x="0" y="-47625"/>
              <a:ext cx="18661024" cy="15484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Für Institutionen kann CSL die Partnerschaften mit der Gemeinschaft stärken und den institutionellen Ruf verbessern.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806920" y="4120553"/>
            <a:ext cx="16683904" cy="1123293"/>
          </a:xfrm>
          <a:custGeom>
            <a:avLst/>
            <a:gdLst/>
            <a:ahLst/>
            <a:cxnLst/>
            <a:rect l="l" t="t" r="r" b="b"/>
            <a:pathLst>
              <a:path w="16683904" h="1123293">
                <a:moveTo>
                  <a:pt x="0" y="0"/>
                </a:moveTo>
                <a:lnTo>
                  <a:pt x="16683904" y="0"/>
                </a:lnTo>
                <a:lnTo>
                  <a:pt x="16683904" y="1123293"/>
                </a:lnTo>
                <a:lnTo>
                  <a:pt x="0" y="112329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19" name="Group 19"/>
          <p:cNvGrpSpPr/>
          <p:nvPr/>
        </p:nvGrpSpPr>
        <p:grpSpPr>
          <a:xfrm>
            <a:off x="1166774" y="4301957"/>
            <a:ext cx="760476" cy="760476"/>
            <a:chOff x="0" y="0"/>
            <a:chExt cx="1013968" cy="1013968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21" name="Group 21"/>
          <p:cNvGrpSpPr/>
          <p:nvPr/>
        </p:nvGrpSpPr>
        <p:grpSpPr>
          <a:xfrm>
            <a:off x="1364494" y="4499677"/>
            <a:ext cx="364998" cy="364998"/>
            <a:chOff x="0" y="0"/>
            <a:chExt cx="486664" cy="486664"/>
          </a:xfrm>
        </p:grpSpPr>
        <p:sp>
          <p:nvSpPr>
            <p:cNvPr id="22" name="Freeform 22" descr="/home/claude/work/icons/map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</p:sp>
      </p:grpSp>
      <p:grpSp>
        <p:nvGrpSpPr>
          <p:cNvPr id="23" name="Group 23"/>
          <p:cNvGrpSpPr/>
          <p:nvPr/>
        </p:nvGrpSpPr>
        <p:grpSpPr>
          <a:xfrm>
            <a:off x="2476300" y="4137231"/>
            <a:ext cx="13995768" cy="1089898"/>
            <a:chOff x="0" y="0"/>
            <a:chExt cx="18661024" cy="1453198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8660999" cy="1453261"/>
            </a:xfrm>
            <a:custGeom>
              <a:avLst/>
              <a:gdLst/>
              <a:ahLst/>
              <a:cxnLst/>
              <a:rect l="l" t="t" r="r" b="b"/>
              <a:pathLst>
                <a:path w="18660999" h="1453261">
                  <a:moveTo>
                    <a:pt x="0" y="0"/>
                  </a:moveTo>
                  <a:lnTo>
                    <a:pt x="18660999" y="0"/>
                  </a:lnTo>
                  <a:lnTo>
                    <a:pt x="18660999" y="1453261"/>
                  </a:lnTo>
                  <a:lnTo>
                    <a:pt x="0" y="145326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031" b="-200027"/>
              </a:stretch>
            </a:blipFill>
          </p:spPr>
        </p:sp>
      </p:grpSp>
      <p:grpSp>
        <p:nvGrpSpPr>
          <p:cNvPr id="25" name="Group 25"/>
          <p:cNvGrpSpPr/>
          <p:nvPr/>
        </p:nvGrpSpPr>
        <p:grpSpPr>
          <a:xfrm>
            <a:off x="2476300" y="4101513"/>
            <a:ext cx="13995768" cy="1125617"/>
            <a:chOff x="0" y="0"/>
            <a:chExt cx="18661024" cy="1500822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8661024" cy="1500822"/>
            </a:xfrm>
            <a:custGeom>
              <a:avLst/>
              <a:gdLst/>
              <a:ahLst/>
              <a:cxnLst/>
              <a:rect l="l" t="t" r="r" b="b"/>
              <a:pathLst>
                <a:path w="18661024" h="1500822">
                  <a:moveTo>
                    <a:pt x="0" y="0"/>
                  </a:moveTo>
                  <a:lnTo>
                    <a:pt x="18661024" y="0"/>
                  </a:lnTo>
                  <a:lnTo>
                    <a:pt x="18661024" y="1500822"/>
                  </a:lnTo>
                  <a:lnTo>
                    <a:pt x="0" y="150082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92274" b="-192274"/>
              </a:stretch>
            </a:blipFill>
          </p:spPr>
        </p:sp>
        <p:sp>
          <p:nvSpPr>
            <p:cNvPr id="27" name="TextBox 27"/>
            <p:cNvSpPr txBox="1"/>
            <p:nvPr/>
          </p:nvSpPr>
          <p:spPr>
            <a:xfrm>
              <a:off x="0" y="-47625"/>
              <a:ext cx="18661024" cy="15484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CSL kann Lehre, Strategien zur Förderung der Beschäftigungsfähigkeit und institutionelles Engagement mit den lokalen und regionalen Entwicklungsbedürfnissen in Einklang bringen.</a:t>
              </a:r>
            </a:p>
          </p:txBody>
        </p:sp>
      </p:grpSp>
      <p:sp>
        <p:nvSpPr>
          <p:cNvPr id="28" name="Freeform 28"/>
          <p:cNvSpPr/>
          <p:nvPr/>
        </p:nvSpPr>
        <p:spPr>
          <a:xfrm>
            <a:off x="806920" y="5512441"/>
            <a:ext cx="16683904" cy="1123293"/>
          </a:xfrm>
          <a:custGeom>
            <a:avLst/>
            <a:gdLst/>
            <a:ahLst/>
            <a:cxnLst/>
            <a:rect l="l" t="t" r="r" b="b"/>
            <a:pathLst>
              <a:path w="16683904" h="1123293">
                <a:moveTo>
                  <a:pt x="0" y="0"/>
                </a:moveTo>
                <a:lnTo>
                  <a:pt x="16683904" y="0"/>
                </a:lnTo>
                <a:lnTo>
                  <a:pt x="16683904" y="1123293"/>
                </a:lnTo>
                <a:lnTo>
                  <a:pt x="0" y="112329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29" name="Group 29"/>
          <p:cNvGrpSpPr/>
          <p:nvPr/>
        </p:nvGrpSpPr>
        <p:grpSpPr>
          <a:xfrm>
            <a:off x="1166774" y="5693845"/>
            <a:ext cx="760476" cy="760476"/>
            <a:chOff x="0" y="0"/>
            <a:chExt cx="1013968" cy="1013968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31" name="Group 31"/>
          <p:cNvGrpSpPr/>
          <p:nvPr/>
        </p:nvGrpSpPr>
        <p:grpSpPr>
          <a:xfrm>
            <a:off x="1364494" y="5891565"/>
            <a:ext cx="364998" cy="364998"/>
            <a:chOff x="0" y="0"/>
            <a:chExt cx="486664" cy="486664"/>
          </a:xfrm>
        </p:grpSpPr>
        <p:sp>
          <p:nvSpPr>
            <p:cNvPr id="32" name="Freeform 32" descr="/home/claude/work/icons/heart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</p:sp>
      </p:grpSp>
      <p:grpSp>
        <p:nvGrpSpPr>
          <p:cNvPr id="33" name="Group 33"/>
          <p:cNvGrpSpPr/>
          <p:nvPr/>
        </p:nvGrpSpPr>
        <p:grpSpPr>
          <a:xfrm>
            <a:off x="2476300" y="5529120"/>
            <a:ext cx="13995768" cy="1089898"/>
            <a:chOff x="0" y="0"/>
            <a:chExt cx="18661024" cy="1453198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8660999" cy="1453261"/>
            </a:xfrm>
            <a:custGeom>
              <a:avLst/>
              <a:gdLst/>
              <a:ahLst/>
              <a:cxnLst/>
              <a:rect l="l" t="t" r="r" b="b"/>
              <a:pathLst>
                <a:path w="18660999" h="1453261">
                  <a:moveTo>
                    <a:pt x="0" y="0"/>
                  </a:moveTo>
                  <a:lnTo>
                    <a:pt x="18660999" y="0"/>
                  </a:lnTo>
                  <a:lnTo>
                    <a:pt x="18660999" y="1453261"/>
                  </a:lnTo>
                  <a:lnTo>
                    <a:pt x="0" y="145326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031" b="-200027"/>
              </a:stretch>
            </a:blipFill>
          </p:spPr>
        </p:sp>
      </p:grpSp>
      <p:grpSp>
        <p:nvGrpSpPr>
          <p:cNvPr id="35" name="Group 35"/>
          <p:cNvGrpSpPr/>
          <p:nvPr/>
        </p:nvGrpSpPr>
        <p:grpSpPr>
          <a:xfrm>
            <a:off x="2476300" y="5493401"/>
            <a:ext cx="13995768" cy="1125617"/>
            <a:chOff x="0" y="0"/>
            <a:chExt cx="18661024" cy="1500822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8661024" cy="1500822"/>
            </a:xfrm>
            <a:custGeom>
              <a:avLst/>
              <a:gdLst/>
              <a:ahLst/>
              <a:cxnLst/>
              <a:rect l="l" t="t" r="r" b="b"/>
              <a:pathLst>
                <a:path w="18661024" h="1500822">
                  <a:moveTo>
                    <a:pt x="0" y="0"/>
                  </a:moveTo>
                  <a:lnTo>
                    <a:pt x="18661024" y="0"/>
                  </a:lnTo>
                  <a:lnTo>
                    <a:pt x="18661024" y="1500822"/>
                  </a:lnTo>
                  <a:lnTo>
                    <a:pt x="0" y="150082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92274" b="-192274"/>
              </a:stretch>
            </a:blipFill>
          </p:spPr>
        </p:sp>
        <p:sp>
          <p:nvSpPr>
            <p:cNvPr id="37" name="TextBox 37"/>
            <p:cNvSpPr txBox="1"/>
            <p:nvPr/>
          </p:nvSpPr>
          <p:spPr>
            <a:xfrm>
              <a:off x="0" y="-47625"/>
              <a:ext cx="18661024" cy="15484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Für die Gesellschaft fördert CSL staatsbürgerliche Verantwortung und bereitet Studierende darauf vor, sozial verantwortliche Fachkräfte zu werden.</a:t>
              </a:r>
            </a:p>
          </p:txBody>
        </p:sp>
      </p:grpSp>
      <p:sp>
        <p:nvSpPr>
          <p:cNvPr id="38" name="Freeform 38"/>
          <p:cNvSpPr/>
          <p:nvPr/>
        </p:nvSpPr>
        <p:spPr>
          <a:xfrm>
            <a:off x="806920" y="6904330"/>
            <a:ext cx="16683904" cy="1123293"/>
          </a:xfrm>
          <a:custGeom>
            <a:avLst/>
            <a:gdLst/>
            <a:ahLst/>
            <a:cxnLst/>
            <a:rect l="l" t="t" r="r" b="b"/>
            <a:pathLst>
              <a:path w="16683904" h="1123293">
                <a:moveTo>
                  <a:pt x="0" y="0"/>
                </a:moveTo>
                <a:lnTo>
                  <a:pt x="16683904" y="0"/>
                </a:lnTo>
                <a:lnTo>
                  <a:pt x="16683904" y="1123292"/>
                </a:lnTo>
                <a:lnTo>
                  <a:pt x="0" y="112329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39" name="Group 39"/>
          <p:cNvGrpSpPr/>
          <p:nvPr/>
        </p:nvGrpSpPr>
        <p:grpSpPr>
          <a:xfrm>
            <a:off x="1166774" y="7085733"/>
            <a:ext cx="760476" cy="760476"/>
            <a:chOff x="0" y="0"/>
            <a:chExt cx="1013968" cy="1013968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41" name="Group 41"/>
          <p:cNvGrpSpPr/>
          <p:nvPr/>
        </p:nvGrpSpPr>
        <p:grpSpPr>
          <a:xfrm>
            <a:off x="1364494" y="7283453"/>
            <a:ext cx="364998" cy="364998"/>
            <a:chOff x="0" y="0"/>
            <a:chExt cx="486664" cy="486664"/>
          </a:xfrm>
        </p:grpSpPr>
        <p:sp>
          <p:nvSpPr>
            <p:cNvPr id="42" name="Freeform 42" descr="/home/claude/work/icons/globe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</p:sp>
      </p:grpSp>
      <p:grpSp>
        <p:nvGrpSpPr>
          <p:cNvPr id="43" name="Group 43"/>
          <p:cNvGrpSpPr/>
          <p:nvPr/>
        </p:nvGrpSpPr>
        <p:grpSpPr>
          <a:xfrm>
            <a:off x="2476300" y="6921017"/>
            <a:ext cx="13995768" cy="1089898"/>
            <a:chOff x="0" y="0"/>
            <a:chExt cx="18661024" cy="1453198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18660999" cy="1453261"/>
            </a:xfrm>
            <a:custGeom>
              <a:avLst/>
              <a:gdLst/>
              <a:ahLst/>
              <a:cxnLst/>
              <a:rect l="l" t="t" r="r" b="b"/>
              <a:pathLst>
                <a:path w="18660999" h="1453261">
                  <a:moveTo>
                    <a:pt x="0" y="0"/>
                  </a:moveTo>
                  <a:lnTo>
                    <a:pt x="18660999" y="0"/>
                  </a:lnTo>
                  <a:lnTo>
                    <a:pt x="18660999" y="1453261"/>
                  </a:lnTo>
                  <a:lnTo>
                    <a:pt x="0" y="145326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031" b="-200027"/>
              </a:stretch>
            </a:blipFill>
          </p:spPr>
        </p:sp>
      </p:grpSp>
      <p:grpSp>
        <p:nvGrpSpPr>
          <p:cNvPr id="45" name="Group 45"/>
          <p:cNvGrpSpPr/>
          <p:nvPr/>
        </p:nvGrpSpPr>
        <p:grpSpPr>
          <a:xfrm>
            <a:off x="2476300" y="6885299"/>
            <a:ext cx="13995768" cy="1125617"/>
            <a:chOff x="0" y="0"/>
            <a:chExt cx="18661024" cy="1500822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18661024" cy="1500822"/>
            </a:xfrm>
            <a:custGeom>
              <a:avLst/>
              <a:gdLst/>
              <a:ahLst/>
              <a:cxnLst/>
              <a:rect l="l" t="t" r="r" b="b"/>
              <a:pathLst>
                <a:path w="18661024" h="1500822">
                  <a:moveTo>
                    <a:pt x="0" y="0"/>
                  </a:moveTo>
                  <a:lnTo>
                    <a:pt x="18661024" y="0"/>
                  </a:lnTo>
                  <a:lnTo>
                    <a:pt x="18661024" y="1500822"/>
                  </a:lnTo>
                  <a:lnTo>
                    <a:pt x="0" y="150082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92274" b="-192274"/>
              </a:stretch>
            </a:blipFill>
          </p:spPr>
        </p:sp>
        <p:sp>
          <p:nvSpPr>
            <p:cNvPr id="47" name="TextBox 47"/>
            <p:cNvSpPr txBox="1"/>
            <p:nvPr/>
          </p:nvSpPr>
          <p:spPr>
            <a:xfrm>
              <a:off x="0" y="-47625"/>
              <a:ext cx="18661024" cy="15484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Projekte können sich mit realen Problemen wie Nachhaltigkeit, Gesundheit, Bildung, Inklusion und wirtschaftlicher Entwicklung befassen.</a:t>
              </a:r>
            </a:p>
          </p:txBody>
        </p:sp>
      </p:grpSp>
      <p:sp>
        <p:nvSpPr>
          <p:cNvPr id="48" name="Freeform 48"/>
          <p:cNvSpPr/>
          <p:nvPr/>
        </p:nvSpPr>
        <p:spPr>
          <a:xfrm>
            <a:off x="806920" y="8296218"/>
            <a:ext cx="16683904" cy="1123293"/>
          </a:xfrm>
          <a:custGeom>
            <a:avLst/>
            <a:gdLst/>
            <a:ahLst/>
            <a:cxnLst/>
            <a:rect l="l" t="t" r="r" b="b"/>
            <a:pathLst>
              <a:path w="16683904" h="1123293">
                <a:moveTo>
                  <a:pt x="0" y="0"/>
                </a:moveTo>
                <a:lnTo>
                  <a:pt x="16683904" y="0"/>
                </a:lnTo>
                <a:lnTo>
                  <a:pt x="16683904" y="1123293"/>
                </a:lnTo>
                <a:lnTo>
                  <a:pt x="0" y="112329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49" name="Group 49"/>
          <p:cNvGrpSpPr/>
          <p:nvPr/>
        </p:nvGrpSpPr>
        <p:grpSpPr>
          <a:xfrm>
            <a:off x="1166774" y="8477621"/>
            <a:ext cx="760476" cy="760476"/>
            <a:chOff x="0" y="0"/>
            <a:chExt cx="1013968" cy="1013968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51" name="Group 51"/>
          <p:cNvGrpSpPr/>
          <p:nvPr/>
        </p:nvGrpSpPr>
        <p:grpSpPr>
          <a:xfrm>
            <a:off x="1364494" y="8675341"/>
            <a:ext cx="364998" cy="364998"/>
            <a:chOff x="0" y="0"/>
            <a:chExt cx="486664" cy="486664"/>
          </a:xfrm>
        </p:grpSpPr>
        <p:sp>
          <p:nvSpPr>
            <p:cNvPr id="52" name="Freeform 52" descr="/home/claude/work/icons/star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/>
              </a:stretch>
            </a:blipFill>
          </p:spPr>
        </p:sp>
      </p:grpSp>
      <p:grpSp>
        <p:nvGrpSpPr>
          <p:cNvPr id="53" name="Group 53"/>
          <p:cNvGrpSpPr/>
          <p:nvPr/>
        </p:nvGrpSpPr>
        <p:grpSpPr>
          <a:xfrm>
            <a:off x="2476300" y="8312906"/>
            <a:ext cx="13995768" cy="1089898"/>
            <a:chOff x="0" y="0"/>
            <a:chExt cx="18661024" cy="1453198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18660999" cy="1453261"/>
            </a:xfrm>
            <a:custGeom>
              <a:avLst/>
              <a:gdLst/>
              <a:ahLst/>
              <a:cxnLst/>
              <a:rect l="l" t="t" r="r" b="b"/>
              <a:pathLst>
                <a:path w="18660999" h="1453261">
                  <a:moveTo>
                    <a:pt x="0" y="0"/>
                  </a:moveTo>
                  <a:lnTo>
                    <a:pt x="18660999" y="0"/>
                  </a:lnTo>
                  <a:lnTo>
                    <a:pt x="18660999" y="1453261"/>
                  </a:lnTo>
                  <a:lnTo>
                    <a:pt x="0" y="145326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031" b="-200027"/>
              </a:stretch>
            </a:blipFill>
          </p:spPr>
        </p:sp>
      </p:grpSp>
      <p:grpSp>
        <p:nvGrpSpPr>
          <p:cNvPr id="55" name="Group 55"/>
          <p:cNvGrpSpPr/>
          <p:nvPr/>
        </p:nvGrpSpPr>
        <p:grpSpPr>
          <a:xfrm>
            <a:off x="2476300" y="8277187"/>
            <a:ext cx="13995768" cy="1125617"/>
            <a:chOff x="0" y="0"/>
            <a:chExt cx="18661024" cy="1500822"/>
          </a:xfrm>
        </p:grpSpPr>
        <p:sp>
          <p:nvSpPr>
            <p:cNvPr id="56" name="Freeform 56"/>
            <p:cNvSpPr/>
            <p:nvPr/>
          </p:nvSpPr>
          <p:spPr>
            <a:xfrm>
              <a:off x="0" y="0"/>
              <a:ext cx="18661024" cy="1500822"/>
            </a:xfrm>
            <a:custGeom>
              <a:avLst/>
              <a:gdLst/>
              <a:ahLst/>
              <a:cxnLst/>
              <a:rect l="l" t="t" r="r" b="b"/>
              <a:pathLst>
                <a:path w="18661024" h="1500822">
                  <a:moveTo>
                    <a:pt x="0" y="0"/>
                  </a:moveTo>
                  <a:lnTo>
                    <a:pt x="18661024" y="0"/>
                  </a:lnTo>
                  <a:lnTo>
                    <a:pt x="18661024" y="1500822"/>
                  </a:lnTo>
                  <a:lnTo>
                    <a:pt x="0" y="150082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92274" b="-192274"/>
              </a:stretch>
            </a:blipFill>
          </p:spPr>
        </p:sp>
        <p:sp>
          <p:nvSpPr>
            <p:cNvPr id="57" name="TextBox 57"/>
            <p:cNvSpPr txBox="1"/>
            <p:nvPr/>
          </p:nvSpPr>
          <p:spPr>
            <a:xfrm>
              <a:off x="0" y="-47625"/>
              <a:ext cx="18661024" cy="15484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CSL vereint daher akademischen Wert, beruflichen Wert und öffentlichen Wert.</a:t>
              </a: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7069264" cy="10295001"/>
            <a:chOff x="0" y="0"/>
            <a:chExt cx="9425686" cy="1372666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425686" cy="13726668"/>
            </a:xfrm>
            <a:custGeom>
              <a:avLst/>
              <a:gdLst/>
              <a:ahLst/>
              <a:cxnLst/>
              <a:rect l="l" t="t" r="r" b="b"/>
              <a:pathLst>
                <a:path w="9425686" h="13726668">
                  <a:moveTo>
                    <a:pt x="0" y="0"/>
                  </a:moveTo>
                  <a:lnTo>
                    <a:pt x="9425686" y="0"/>
                  </a:lnTo>
                  <a:lnTo>
                    <a:pt x="9425686" y="13726668"/>
                  </a:lnTo>
                  <a:lnTo>
                    <a:pt x="0" y="13726668"/>
                  </a:ln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4" name="Group 4"/>
          <p:cNvGrpSpPr/>
          <p:nvPr/>
        </p:nvGrpSpPr>
        <p:grpSpPr>
          <a:xfrm rot="-720000">
            <a:off x="-3019873" y="6314294"/>
            <a:ext cx="8236077" cy="6863429"/>
            <a:chOff x="0" y="0"/>
            <a:chExt cx="10981436" cy="9151239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0981437" cy="9151239"/>
            </a:xfrm>
            <a:custGeom>
              <a:avLst/>
              <a:gdLst/>
              <a:ahLst/>
              <a:cxnLst/>
              <a:rect l="l" t="t" r="r" b="b"/>
              <a:pathLst>
                <a:path w="10981437" h="9151239">
                  <a:moveTo>
                    <a:pt x="0" y="732155"/>
                  </a:moveTo>
                  <a:cubicBezTo>
                    <a:pt x="0" y="327787"/>
                    <a:pt x="327787" y="0"/>
                    <a:pt x="732155" y="0"/>
                  </a:cubicBezTo>
                  <a:lnTo>
                    <a:pt x="10249281" y="0"/>
                  </a:lnTo>
                  <a:cubicBezTo>
                    <a:pt x="10653650" y="0"/>
                    <a:pt x="10981437" y="327787"/>
                    <a:pt x="10981437" y="732155"/>
                  </a:cubicBezTo>
                  <a:lnTo>
                    <a:pt x="10981437" y="8419084"/>
                  </a:lnTo>
                  <a:cubicBezTo>
                    <a:pt x="10981437" y="8823452"/>
                    <a:pt x="10653650" y="9151239"/>
                    <a:pt x="10249281" y="9151239"/>
                  </a:cubicBezTo>
                  <a:lnTo>
                    <a:pt x="732155" y="9151239"/>
                  </a:lnTo>
                  <a:cubicBezTo>
                    <a:pt x="327787" y="9151112"/>
                    <a:pt x="0" y="8823325"/>
                    <a:pt x="0" y="8419084"/>
                  </a:cubicBezTo>
                  <a:close/>
                </a:path>
              </a:pathLst>
            </a:custGeom>
            <a:solidFill>
              <a:srgbClr val="0A5F80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823608" y="1578569"/>
            <a:ext cx="5765225" cy="480431"/>
            <a:chOff x="0" y="0"/>
            <a:chExt cx="7686967" cy="64057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7686929" cy="640588"/>
            </a:xfrm>
            <a:custGeom>
              <a:avLst/>
              <a:gdLst/>
              <a:ahLst/>
              <a:cxnLst/>
              <a:rect l="l" t="t" r="r" b="b"/>
              <a:pathLst>
                <a:path w="7686929" h="640588">
                  <a:moveTo>
                    <a:pt x="0" y="0"/>
                  </a:moveTo>
                  <a:lnTo>
                    <a:pt x="7686929" y="0"/>
                  </a:lnTo>
                  <a:lnTo>
                    <a:pt x="7686929" y="640588"/>
                  </a:lnTo>
                  <a:lnTo>
                    <a:pt x="0" y="64058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83655" b="-183653"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>
            <a:off x="823608" y="1542850"/>
            <a:ext cx="5765225" cy="516150"/>
            <a:chOff x="0" y="0"/>
            <a:chExt cx="7686967" cy="6882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7686966" cy="688199"/>
            </a:xfrm>
            <a:custGeom>
              <a:avLst/>
              <a:gdLst/>
              <a:ahLst/>
              <a:cxnLst/>
              <a:rect l="l" t="t" r="r" b="b"/>
              <a:pathLst>
                <a:path w="7686966" h="688199">
                  <a:moveTo>
                    <a:pt x="0" y="0"/>
                  </a:moveTo>
                  <a:lnTo>
                    <a:pt x="7686966" y="0"/>
                  </a:lnTo>
                  <a:lnTo>
                    <a:pt x="7686966" y="688199"/>
                  </a:lnTo>
                  <a:lnTo>
                    <a:pt x="0" y="68819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67641" b="-167641"/>
              </a:stretch>
            </a:blipFill>
          </p:spPr>
        </p:sp>
        <p:sp>
          <p:nvSpPr>
            <p:cNvPr id="10" name="TextBox 10"/>
            <p:cNvSpPr txBox="1"/>
            <p:nvPr/>
          </p:nvSpPr>
          <p:spPr>
            <a:xfrm>
              <a:off x="0" y="-47625"/>
              <a:ext cx="7686967" cy="73582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341"/>
                </a:lnSpc>
              </a:pPr>
              <a:r>
                <a:rPr lang="en-US" sz="1950" b="1" spc="299">
                  <a:solidFill>
                    <a:srgbClr val="BFE2EE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KAPITEL 1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713794" y="2059010"/>
            <a:ext cx="6039755" cy="2333539"/>
            <a:chOff x="0" y="0"/>
            <a:chExt cx="8053006" cy="3111386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053070" cy="3111373"/>
            </a:xfrm>
            <a:custGeom>
              <a:avLst/>
              <a:gdLst/>
              <a:ahLst/>
              <a:cxnLst/>
              <a:rect l="l" t="t" r="r" b="b"/>
              <a:pathLst>
                <a:path w="8053070" h="3111373">
                  <a:moveTo>
                    <a:pt x="0" y="0"/>
                  </a:moveTo>
                  <a:lnTo>
                    <a:pt x="8053070" y="0"/>
                  </a:lnTo>
                  <a:lnTo>
                    <a:pt x="8053070" y="3111373"/>
                  </a:lnTo>
                  <a:lnTo>
                    <a:pt x="0" y="311137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396" b="-397"/>
              </a:stretch>
            </a:blipFill>
          </p:spPr>
        </p:sp>
      </p:grpSp>
      <p:grpSp>
        <p:nvGrpSpPr>
          <p:cNvPr id="13" name="Group 13"/>
          <p:cNvGrpSpPr/>
          <p:nvPr/>
        </p:nvGrpSpPr>
        <p:grpSpPr>
          <a:xfrm>
            <a:off x="713794" y="1844697"/>
            <a:ext cx="6039755" cy="2901222"/>
            <a:chOff x="0" y="0"/>
            <a:chExt cx="8053006" cy="3868296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053007" cy="3868296"/>
            </a:xfrm>
            <a:custGeom>
              <a:avLst/>
              <a:gdLst/>
              <a:ahLst/>
              <a:cxnLst/>
              <a:rect l="l" t="t" r="r" b="b"/>
              <a:pathLst>
                <a:path w="8053007" h="3868296">
                  <a:moveTo>
                    <a:pt x="0" y="0"/>
                  </a:moveTo>
                  <a:lnTo>
                    <a:pt x="8053007" y="0"/>
                  </a:lnTo>
                  <a:lnTo>
                    <a:pt x="8053007" y="3868296"/>
                  </a:lnTo>
                  <a:lnTo>
                    <a:pt x="0" y="386829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4124" r="-4124" b="12180"/>
              </a:stretch>
            </a:blipFill>
          </p:spPr>
        </p:sp>
        <p:sp>
          <p:nvSpPr>
            <p:cNvPr id="15" name="TextBox 15"/>
            <p:cNvSpPr txBox="1"/>
            <p:nvPr/>
          </p:nvSpPr>
          <p:spPr>
            <a:xfrm>
              <a:off x="0" y="-285750"/>
              <a:ext cx="8053006" cy="415404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7293"/>
                </a:lnSpc>
              </a:pPr>
              <a:r>
                <a:rPr lang="en-US" sz="14411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1.3</a:t>
              </a:r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823608" y="4346886"/>
            <a:ext cx="5696588" cy="18555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653"/>
              </a:lnSpc>
            </a:pPr>
            <a:r>
              <a:rPr lang="en-US" sz="4053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Angleichung an EU-Resolutionen und CMS-Rahmenwerke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7892863" y="1413853"/>
            <a:ext cx="851059" cy="850964"/>
            <a:chOff x="0" y="0"/>
            <a:chExt cx="1134745" cy="1134618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134745" cy="1134618"/>
            </a:xfrm>
            <a:custGeom>
              <a:avLst/>
              <a:gdLst/>
              <a:ahLst/>
              <a:cxnLst/>
              <a:rect l="l" t="t" r="r" b="b"/>
              <a:pathLst>
                <a:path w="1134745" h="1134618">
                  <a:moveTo>
                    <a:pt x="0" y="567309"/>
                  </a:moveTo>
                  <a:cubicBezTo>
                    <a:pt x="0" y="254000"/>
                    <a:pt x="254000" y="0"/>
                    <a:pt x="567309" y="0"/>
                  </a:cubicBezTo>
                  <a:cubicBezTo>
                    <a:pt x="880618" y="0"/>
                    <a:pt x="1134745" y="254000"/>
                    <a:pt x="1134745" y="567309"/>
                  </a:cubicBezTo>
                  <a:cubicBezTo>
                    <a:pt x="1134745" y="880618"/>
                    <a:pt x="880745" y="1134618"/>
                    <a:pt x="567436" y="1134618"/>
                  </a:cubicBezTo>
                  <a:cubicBezTo>
                    <a:pt x="254127" y="1134618"/>
                    <a:pt x="0" y="880745"/>
                    <a:pt x="0" y="567309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19" name="Group 19"/>
          <p:cNvGrpSpPr/>
          <p:nvPr/>
        </p:nvGrpSpPr>
        <p:grpSpPr>
          <a:xfrm>
            <a:off x="8114138" y="1635128"/>
            <a:ext cx="408527" cy="408527"/>
            <a:chOff x="0" y="0"/>
            <a:chExt cx="544703" cy="544703"/>
          </a:xfrm>
        </p:grpSpPr>
        <p:sp>
          <p:nvSpPr>
            <p:cNvPr id="20" name="Freeform 20" descr="/home/claude/work/icons/flag_w.png"/>
            <p:cNvSpPr/>
            <p:nvPr/>
          </p:nvSpPr>
          <p:spPr>
            <a:xfrm>
              <a:off x="0" y="0"/>
              <a:ext cx="544703" cy="544703"/>
            </a:xfrm>
            <a:custGeom>
              <a:avLst/>
              <a:gdLst/>
              <a:ahLst/>
              <a:cxnLst/>
              <a:rect l="l" t="t" r="r" b="b"/>
              <a:pathLst>
                <a:path w="544703" h="544703">
                  <a:moveTo>
                    <a:pt x="0" y="0"/>
                  </a:moveTo>
                  <a:lnTo>
                    <a:pt x="544703" y="0"/>
                  </a:lnTo>
                  <a:lnTo>
                    <a:pt x="544703" y="544703"/>
                  </a:lnTo>
                  <a:lnTo>
                    <a:pt x="0" y="5447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  <p:grpSp>
        <p:nvGrpSpPr>
          <p:cNvPr id="21" name="Group 21"/>
          <p:cNvGrpSpPr/>
          <p:nvPr/>
        </p:nvGrpSpPr>
        <p:grpSpPr>
          <a:xfrm>
            <a:off x="9059637" y="960872"/>
            <a:ext cx="8441931" cy="1757020"/>
            <a:chOff x="0" y="0"/>
            <a:chExt cx="11255908" cy="2342693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1255883" cy="2342642"/>
            </a:xfrm>
            <a:custGeom>
              <a:avLst/>
              <a:gdLst/>
              <a:ahLst/>
              <a:cxnLst/>
              <a:rect l="l" t="t" r="r" b="b"/>
              <a:pathLst>
                <a:path w="11255883" h="2342642">
                  <a:moveTo>
                    <a:pt x="0" y="0"/>
                  </a:moveTo>
                  <a:lnTo>
                    <a:pt x="11255883" y="0"/>
                  </a:lnTo>
                  <a:lnTo>
                    <a:pt x="11255883" y="2342642"/>
                  </a:lnTo>
                  <a:lnTo>
                    <a:pt x="0" y="234264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43555" b="-43557"/>
              </a:stretch>
            </a:blipFill>
          </p:spPr>
        </p:sp>
      </p:grpSp>
      <p:grpSp>
        <p:nvGrpSpPr>
          <p:cNvPr id="23" name="Group 23"/>
          <p:cNvGrpSpPr/>
          <p:nvPr/>
        </p:nvGrpSpPr>
        <p:grpSpPr>
          <a:xfrm>
            <a:off x="9059637" y="925154"/>
            <a:ext cx="8441931" cy="1792739"/>
            <a:chOff x="0" y="0"/>
            <a:chExt cx="11255908" cy="2390318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1255908" cy="2390319"/>
            </a:xfrm>
            <a:custGeom>
              <a:avLst/>
              <a:gdLst/>
              <a:ahLst/>
              <a:cxnLst/>
              <a:rect l="l" t="t" r="r" b="b"/>
              <a:pathLst>
                <a:path w="11255908" h="2390319">
                  <a:moveTo>
                    <a:pt x="0" y="0"/>
                  </a:moveTo>
                  <a:lnTo>
                    <a:pt x="11255908" y="0"/>
                  </a:lnTo>
                  <a:lnTo>
                    <a:pt x="11255908" y="2390319"/>
                  </a:lnTo>
                  <a:lnTo>
                    <a:pt x="0" y="239031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1754" b="-41754"/>
              </a:stretch>
            </a:blipFill>
          </p:spPr>
        </p:sp>
        <p:sp>
          <p:nvSpPr>
            <p:cNvPr id="25" name="TextBox 25"/>
            <p:cNvSpPr txBox="1"/>
            <p:nvPr/>
          </p:nvSpPr>
          <p:spPr>
            <a:xfrm>
              <a:off x="0" y="-47625"/>
              <a:ext cx="11255908" cy="243794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CSL steht im Einklang mit den europäischen Zielen in den Bereichen Kompetenzentwicklung, lebenslanges Lernen, Beschäftigungsfähigkeit und soziale Inklusion.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7892863" y="3170872"/>
            <a:ext cx="851059" cy="850964"/>
            <a:chOff x="0" y="0"/>
            <a:chExt cx="1134745" cy="1134618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134745" cy="1134618"/>
            </a:xfrm>
            <a:custGeom>
              <a:avLst/>
              <a:gdLst/>
              <a:ahLst/>
              <a:cxnLst/>
              <a:rect l="l" t="t" r="r" b="b"/>
              <a:pathLst>
                <a:path w="1134745" h="1134618">
                  <a:moveTo>
                    <a:pt x="0" y="567309"/>
                  </a:moveTo>
                  <a:cubicBezTo>
                    <a:pt x="0" y="254000"/>
                    <a:pt x="254000" y="0"/>
                    <a:pt x="567309" y="0"/>
                  </a:cubicBezTo>
                  <a:cubicBezTo>
                    <a:pt x="880618" y="0"/>
                    <a:pt x="1134745" y="254000"/>
                    <a:pt x="1134745" y="567309"/>
                  </a:cubicBezTo>
                  <a:cubicBezTo>
                    <a:pt x="1134745" y="880618"/>
                    <a:pt x="880745" y="1134618"/>
                    <a:pt x="567436" y="1134618"/>
                  </a:cubicBezTo>
                  <a:cubicBezTo>
                    <a:pt x="254127" y="1134618"/>
                    <a:pt x="0" y="880745"/>
                    <a:pt x="0" y="567309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28" name="Group 28"/>
          <p:cNvGrpSpPr/>
          <p:nvPr/>
        </p:nvGrpSpPr>
        <p:grpSpPr>
          <a:xfrm>
            <a:off x="8114138" y="3392148"/>
            <a:ext cx="408527" cy="408527"/>
            <a:chOff x="0" y="0"/>
            <a:chExt cx="544703" cy="544703"/>
          </a:xfrm>
        </p:grpSpPr>
        <p:sp>
          <p:nvSpPr>
            <p:cNvPr id="29" name="Freeform 29" descr="/home/claude/work/icons/link_w.png"/>
            <p:cNvSpPr/>
            <p:nvPr/>
          </p:nvSpPr>
          <p:spPr>
            <a:xfrm>
              <a:off x="0" y="0"/>
              <a:ext cx="544703" cy="544703"/>
            </a:xfrm>
            <a:custGeom>
              <a:avLst/>
              <a:gdLst/>
              <a:ahLst/>
              <a:cxnLst/>
              <a:rect l="l" t="t" r="r" b="b"/>
              <a:pathLst>
                <a:path w="544703" h="544703">
                  <a:moveTo>
                    <a:pt x="0" y="0"/>
                  </a:moveTo>
                  <a:lnTo>
                    <a:pt x="544703" y="0"/>
                  </a:lnTo>
                  <a:lnTo>
                    <a:pt x="544703" y="544703"/>
                  </a:lnTo>
                  <a:lnTo>
                    <a:pt x="0" y="5447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</p:grpSp>
      <p:grpSp>
        <p:nvGrpSpPr>
          <p:cNvPr id="30" name="Group 30"/>
          <p:cNvGrpSpPr/>
          <p:nvPr/>
        </p:nvGrpSpPr>
        <p:grpSpPr>
          <a:xfrm>
            <a:off x="9059637" y="2717892"/>
            <a:ext cx="8441931" cy="1757020"/>
            <a:chOff x="0" y="0"/>
            <a:chExt cx="11255908" cy="2342693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1255883" cy="2342642"/>
            </a:xfrm>
            <a:custGeom>
              <a:avLst/>
              <a:gdLst/>
              <a:ahLst/>
              <a:cxnLst/>
              <a:rect l="l" t="t" r="r" b="b"/>
              <a:pathLst>
                <a:path w="11255883" h="2342642">
                  <a:moveTo>
                    <a:pt x="0" y="0"/>
                  </a:moveTo>
                  <a:lnTo>
                    <a:pt x="11255883" y="0"/>
                  </a:lnTo>
                  <a:lnTo>
                    <a:pt x="11255883" y="2342642"/>
                  </a:lnTo>
                  <a:lnTo>
                    <a:pt x="0" y="234264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43555" b="-43557"/>
              </a:stretch>
            </a:blipFill>
          </p:spPr>
        </p:sp>
      </p:grpSp>
      <p:grpSp>
        <p:nvGrpSpPr>
          <p:cNvPr id="32" name="Group 32"/>
          <p:cNvGrpSpPr/>
          <p:nvPr/>
        </p:nvGrpSpPr>
        <p:grpSpPr>
          <a:xfrm>
            <a:off x="9059637" y="2682173"/>
            <a:ext cx="8441931" cy="1792739"/>
            <a:chOff x="0" y="0"/>
            <a:chExt cx="11255908" cy="2390318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11255908" cy="2390319"/>
            </a:xfrm>
            <a:custGeom>
              <a:avLst/>
              <a:gdLst/>
              <a:ahLst/>
              <a:cxnLst/>
              <a:rect l="l" t="t" r="r" b="b"/>
              <a:pathLst>
                <a:path w="11255908" h="2390319">
                  <a:moveTo>
                    <a:pt x="0" y="0"/>
                  </a:moveTo>
                  <a:lnTo>
                    <a:pt x="11255908" y="0"/>
                  </a:lnTo>
                  <a:lnTo>
                    <a:pt x="11255908" y="2390319"/>
                  </a:lnTo>
                  <a:lnTo>
                    <a:pt x="0" y="239031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1754" b="-41754"/>
              </a:stretch>
            </a:blipFill>
          </p:spPr>
        </p:sp>
        <p:sp>
          <p:nvSpPr>
            <p:cNvPr id="34" name="TextBox 34"/>
            <p:cNvSpPr txBox="1"/>
            <p:nvPr/>
          </p:nvSpPr>
          <p:spPr>
            <a:xfrm>
              <a:off x="0" y="-47625"/>
              <a:ext cx="11255908" cy="243794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Es unterstützt die Berufsvorbereitung, indem es akademisches Lernen mit authentischen beruflichen und gesellschaftlichen Kontexten verknüpft.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7892863" y="4927892"/>
            <a:ext cx="851059" cy="850964"/>
            <a:chOff x="0" y="0"/>
            <a:chExt cx="1134745" cy="1134618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134745" cy="1134618"/>
            </a:xfrm>
            <a:custGeom>
              <a:avLst/>
              <a:gdLst/>
              <a:ahLst/>
              <a:cxnLst/>
              <a:rect l="l" t="t" r="r" b="b"/>
              <a:pathLst>
                <a:path w="1134745" h="1134618">
                  <a:moveTo>
                    <a:pt x="0" y="567309"/>
                  </a:moveTo>
                  <a:cubicBezTo>
                    <a:pt x="0" y="254000"/>
                    <a:pt x="254000" y="0"/>
                    <a:pt x="567309" y="0"/>
                  </a:cubicBezTo>
                  <a:cubicBezTo>
                    <a:pt x="880618" y="0"/>
                    <a:pt x="1134745" y="254000"/>
                    <a:pt x="1134745" y="567309"/>
                  </a:cubicBezTo>
                  <a:cubicBezTo>
                    <a:pt x="1134745" y="880618"/>
                    <a:pt x="880745" y="1134618"/>
                    <a:pt x="567436" y="1134618"/>
                  </a:cubicBezTo>
                  <a:cubicBezTo>
                    <a:pt x="254127" y="1134618"/>
                    <a:pt x="0" y="880745"/>
                    <a:pt x="0" y="567309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37" name="Group 37"/>
          <p:cNvGrpSpPr/>
          <p:nvPr/>
        </p:nvGrpSpPr>
        <p:grpSpPr>
          <a:xfrm>
            <a:off x="8114138" y="5149167"/>
            <a:ext cx="408527" cy="408527"/>
            <a:chOff x="0" y="0"/>
            <a:chExt cx="544703" cy="544703"/>
          </a:xfrm>
        </p:grpSpPr>
        <p:sp>
          <p:nvSpPr>
            <p:cNvPr id="38" name="Freeform 38" descr="/home/claude/work/icons/compass_w.png"/>
            <p:cNvSpPr/>
            <p:nvPr/>
          </p:nvSpPr>
          <p:spPr>
            <a:xfrm>
              <a:off x="0" y="0"/>
              <a:ext cx="544703" cy="544703"/>
            </a:xfrm>
            <a:custGeom>
              <a:avLst/>
              <a:gdLst/>
              <a:ahLst/>
              <a:cxnLst/>
              <a:rect l="l" t="t" r="r" b="b"/>
              <a:pathLst>
                <a:path w="544703" h="544703">
                  <a:moveTo>
                    <a:pt x="0" y="0"/>
                  </a:moveTo>
                  <a:lnTo>
                    <a:pt x="544703" y="0"/>
                  </a:lnTo>
                  <a:lnTo>
                    <a:pt x="544703" y="544703"/>
                  </a:lnTo>
                  <a:lnTo>
                    <a:pt x="0" y="5447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</p:grpSp>
      <p:grpSp>
        <p:nvGrpSpPr>
          <p:cNvPr id="39" name="Group 39"/>
          <p:cNvGrpSpPr/>
          <p:nvPr/>
        </p:nvGrpSpPr>
        <p:grpSpPr>
          <a:xfrm>
            <a:off x="9059637" y="4474912"/>
            <a:ext cx="8441931" cy="1757020"/>
            <a:chOff x="0" y="0"/>
            <a:chExt cx="11255908" cy="2342693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1255883" cy="2342642"/>
            </a:xfrm>
            <a:custGeom>
              <a:avLst/>
              <a:gdLst/>
              <a:ahLst/>
              <a:cxnLst/>
              <a:rect l="l" t="t" r="r" b="b"/>
              <a:pathLst>
                <a:path w="11255883" h="2342642">
                  <a:moveTo>
                    <a:pt x="0" y="0"/>
                  </a:moveTo>
                  <a:lnTo>
                    <a:pt x="11255883" y="0"/>
                  </a:lnTo>
                  <a:lnTo>
                    <a:pt x="11255883" y="2342642"/>
                  </a:lnTo>
                  <a:lnTo>
                    <a:pt x="0" y="234264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43555" b="-43557"/>
              </a:stretch>
            </a:blipFill>
          </p:spPr>
        </p:sp>
      </p:grpSp>
      <p:grpSp>
        <p:nvGrpSpPr>
          <p:cNvPr id="41" name="Group 41"/>
          <p:cNvGrpSpPr/>
          <p:nvPr/>
        </p:nvGrpSpPr>
        <p:grpSpPr>
          <a:xfrm>
            <a:off x="9059637" y="4439193"/>
            <a:ext cx="8441931" cy="1792739"/>
            <a:chOff x="0" y="0"/>
            <a:chExt cx="11255908" cy="2390318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11255908" cy="2390319"/>
            </a:xfrm>
            <a:custGeom>
              <a:avLst/>
              <a:gdLst/>
              <a:ahLst/>
              <a:cxnLst/>
              <a:rect l="l" t="t" r="r" b="b"/>
              <a:pathLst>
                <a:path w="11255908" h="2390319">
                  <a:moveTo>
                    <a:pt x="0" y="0"/>
                  </a:moveTo>
                  <a:lnTo>
                    <a:pt x="11255908" y="0"/>
                  </a:lnTo>
                  <a:lnTo>
                    <a:pt x="11255908" y="2390319"/>
                  </a:lnTo>
                  <a:lnTo>
                    <a:pt x="0" y="239031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1754" b="-41754"/>
              </a:stretch>
            </a:blipFill>
          </p:spPr>
        </p:sp>
        <p:sp>
          <p:nvSpPr>
            <p:cNvPr id="43" name="TextBox 43"/>
            <p:cNvSpPr txBox="1"/>
            <p:nvPr/>
          </p:nvSpPr>
          <p:spPr>
            <a:xfrm>
              <a:off x="0" y="-47625"/>
              <a:ext cx="11255908" cy="243794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Es besteht ein starker Zusammenhang mit Rahmenkonzepten für Karrieremanagementfähigkeiten zur Bewältigung von Übergängen in den Bereichen Ausbildung, Arbeit und Karriere.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7892863" y="6684912"/>
            <a:ext cx="851059" cy="850964"/>
            <a:chOff x="0" y="0"/>
            <a:chExt cx="1134745" cy="1134618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134745" cy="1134618"/>
            </a:xfrm>
            <a:custGeom>
              <a:avLst/>
              <a:gdLst/>
              <a:ahLst/>
              <a:cxnLst/>
              <a:rect l="l" t="t" r="r" b="b"/>
              <a:pathLst>
                <a:path w="1134745" h="1134618">
                  <a:moveTo>
                    <a:pt x="0" y="567309"/>
                  </a:moveTo>
                  <a:cubicBezTo>
                    <a:pt x="0" y="254000"/>
                    <a:pt x="254000" y="0"/>
                    <a:pt x="567309" y="0"/>
                  </a:cubicBezTo>
                  <a:cubicBezTo>
                    <a:pt x="880618" y="0"/>
                    <a:pt x="1134745" y="254000"/>
                    <a:pt x="1134745" y="567309"/>
                  </a:cubicBezTo>
                  <a:cubicBezTo>
                    <a:pt x="1134745" y="880618"/>
                    <a:pt x="880745" y="1134618"/>
                    <a:pt x="567436" y="1134618"/>
                  </a:cubicBezTo>
                  <a:cubicBezTo>
                    <a:pt x="254127" y="1134618"/>
                    <a:pt x="0" y="880745"/>
                    <a:pt x="0" y="567309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46" name="Group 46"/>
          <p:cNvGrpSpPr/>
          <p:nvPr/>
        </p:nvGrpSpPr>
        <p:grpSpPr>
          <a:xfrm>
            <a:off x="8114138" y="6906187"/>
            <a:ext cx="408527" cy="408527"/>
            <a:chOff x="0" y="0"/>
            <a:chExt cx="544703" cy="544703"/>
          </a:xfrm>
        </p:grpSpPr>
        <p:sp>
          <p:nvSpPr>
            <p:cNvPr id="47" name="Freeform 47" descr="/home/claude/work/icons/award_w.png"/>
            <p:cNvSpPr/>
            <p:nvPr/>
          </p:nvSpPr>
          <p:spPr>
            <a:xfrm>
              <a:off x="0" y="0"/>
              <a:ext cx="544703" cy="544703"/>
            </a:xfrm>
            <a:custGeom>
              <a:avLst/>
              <a:gdLst/>
              <a:ahLst/>
              <a:cxnLst/>
              <a:rect l="l" t="t" r="r" b="b"/>
              <a:pathLst>
                <a:path w="544703" h="544703">
                  <a:moveTo>
                    <a:pt x="0" y="0"/>
                  </a:moveTo>
                  <a:lnTo>
                    <a:pt x="544703" y="0"/>
                  </a:lnTo>
                  <a:lnTo>
                    <a:pt x="544703" y="544703"/>
                  </a:lnTo>
                  <a:lnTo>
                    <a:pt x="0" y="5447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</p:sp>
      </p:grpSp>
      <p:grpSp>
        <p:nvGrpSpPr>
          <p:cNvPr id="48" name="Group 48"/>
          <p:cNvGrpSpPr/>
          <p:nvPr/>
        </p:nvGrpSpPr>
        <p:grpSpPr>
          <a:xfrm>
            <a:off x="9059637" y="6231931"/>
            <a:ext cx="8441931" cy="1757020"/>
            <a:chOff x="0" y="0"/>
            <a:chExt cx="11255908" cy="2342693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11255883" cy="2342642"/>
            </a:xfrm>
            <a:custGeom>
              <a:avLst/>
              <a:gdLst/>
              <a:ahLst/>
              <a:cxnLst/>
              <a:rect l="l" t="t" r="r" b="b"/>
              <a:pathLst>
                <a:path w="11255883" h="2342642">
                  <a:moveTo>
                    <a:pt x="0" y="0"/>
                  </a:moveTo>
                  <a:lnTo>
                    <a:pt x="11255883" y="0"/>
                  </a:lnTo>
                  <a:lnTo>
                    <a:pt x="11255883" y="2342642"/>
                  </a:lnTo>
                  <a:lnTo>
                    <a:pt x="0" y="234264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43555" b="-43557"/>
              </a:stretch>
            </a:blipFill>
          </p:spPr>
        </p:sp>
      </p:grpSp>
      <p:grpSp>
        <p:nvGrpSpPr>
          <p:cNvPr id="50" name="Group 50"/>
          <p:cNvGrpSpPr/>
          <p:nvPr/>
        </p:nvGrpSpPr>
        <p:grpSpPr>
          <a:xfrm>
            <a:off x="9059637" y="6196213"/>
            <a:ext cx="8441931" cy="1792739"/>
            <a:chOff x="0" y="0"/>
            <a:chExt cx="11255908" cy="2390318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11255908" cy="2390319"/>
            </a:xfrm>
            <a:custGeom>
              <a:avLst/>
              <a:gdLst/>
              <a:ahLst/>
              <a:cxnLst/>
              <a:rect l="l" t="t" r="r" b="b"/>
              <a:pathLst>
                <a:path w="11255908" h="2390319">
                  <a:moveTo>
                    <a:pt x="0" y="0"/>
                  </a:moveTo>
                  <a:lnTo>
                    <a:pt x="11255908" y="0"/>
                  </a:lnTo>
                  <a:lnTo>
                    <a:pt x="11255908" y="2390319"/>
                  </a:lnTo>
                  <a:lnTo>
                    <a:pt x="0" y="239031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1754" b="-41754"/>
              </a:stretch>
            </a:blipFill>
          </p:spPr>
        </p:sp>
        <p:sp>
          <p:nvSpPr>
            <p:cNvPr id="52" name="TextBox 52"/>
            <p:cNvSpPr txBox="1"/>
            <p:nvPr/>
          </p:nvSpPr>
          <p:spPr>
            <a:xfrm>
              <a:off x="0" y="-47625"/>
              <a:ext cx="11255908" cy="243794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Die EU-Angleichung positioniert CSL als Teil einer qualitativ hochwertigen Ausbildung, relevanter Kompetenzen und anpassungsfähiger Arbeitskräfte.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7892863" y="8441931"/>
            <a:ext cx="851059" cy="850964"/>
            <a:chOff x="0" y="0"/>
            <a:chExt cx="1134745" cy="1134618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1134745" cy="1134618"/>
            </a:xfrm>
            <a:custGeom>
              <a:avLst/>
              <a:gdLst/>
              <a:ahLst/>
              <a:cxnLst/>
              <a:rect l="l" t="t" r="r" b="b"/>
              <a:pathLst>
                <a:path w="1134745" h="1134618">
                  <a:moveTo>
                    <a:pt x="0" y="567309"/>
                  </a:moveTo>
                  <a:cubicBezTo>
                    <a:pt x="0" y="254000"/>
                    <a:pt x="254000" y="0"/>
                    <a:pt x="567309" y="0"/>
                  </a:cubicBezTo>
                  <a:cubicBezTo>
                    <a:pt x="880618" y="0"/>
                    <a:pt x="1134745" y="254000"/>
                    <a:pt x="1134745" y="567309"/>
                  </a:cubicBezTo>
                  <a:cubicBezTo>
                    <a:pt x="1134745" y="880618"/>
                    <a:pt x="880745" y="1134618"/>
                    <a:pt x="567436" y="1134618"/>
                  </a:cubicBezTo>
                  <a:cubicBezTo>
                    <a:pt x="254127" y="1134618"/>
                    <a:pt x="0" y="880745"/>
                    <a:pt x="0" y="567309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55" name="Group 55"/>
          <p:cNvGrpSpPr/>
          <p:nvPr/>
        </p:nvGrpSpPr>
        <p:grpSpPr>
          <a:xfrm>
            <a:off x="8114138" y="8663207"/>
            <a:ext cx="408527" cy="408527"/>
            <a:chOff x="0" y="0"/>
            <a:chExt cx="544703" cy="544703"/>
          </a:xfrm>
        </p:grpSpPr>
        <p:sp>
          <p:nvSpPr>
            <p:cNvPr id="56" name="Freeform 56" descr="/home/claude/work/icons/check_w.png"/>
            <p:cNvSpPr/>
            <p:nvPr/>
          </p:nvSpPr>
          <p:spPr>
            <a:xfrm>
              <a:off x="0" y="0"/>
              <a:ext cx="544703" cy="544703"/>
            </a:xfrm>
            <a:custGeom>
              <a:avLst/>
              <a:gdLst/>
              <a:ahLst/>
              <a:cxnLst/>
              <a:rect l="l" t="t" r="r" b="b"/>
              <a:pathLst>
                <a:path w="544703" h="544703">
                  <a:moveTo>
                    <a:pt x="0" y="0"/>
                  </a:moveTo>
                  <a:lnTo>
                    <a:pt x="544703" y="0"/>
                  </a:lnTo>
                  <a:lnTo>
                    <a:pt x="544703" y="544703"/>
                  </a:lnTo>
                  <a:lnTo>
                    <a:pt x="0" y="5447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</p:sp>
      </p:grpSp>
      <p:grpSp>
        <p:nvGrpSpPr>
          <p:cNvPr id="57" name="Group 57"/>
          <p:cNvGrpSpPr/>
          <p:nvPr/>
        </p:nvGrpSpPr>
        <p:grpSpPr>
          <a:xfrm>
            <a:off x="9059637" y="7988951"/>
            <a:ext cx="8441931" cy="1757020"/>
            <a:chOff x="0" y="0"/>
            <a:chExt cx="11255908" cy="2342693"/>
          </a:xfrm>
        </p:grpSpPr>
        <p:sp>
          <p:nvSpPr>
            <p:cNvPr id="58" name="Freeform 58"/>
            <p:cNvSpPr/>
            <p:nvPr/>
          </p:nvSpPr>
          <p:spPr>
            <a:xfrm>
              <a:off x="0" y="0"/>
              <a:ext cx="11255883" cy="2342642"/>
            </a:xfrm>
            <a:custGeom>
              <a:avLst/>
              <a:gdLst/>
              <a:ahLst/>
              <a:cxnLst/>
              <a:rect l="l" t="t" r="r" b="b"/>
              <a:pathLst>
                <a:path w="11255883" h="2342642">
                  <a:moveTo>
                    <a:pt x="0" y="0"/>
                  </a:moveTo>
                  <a:lnTo>
                    <a:pt x="11255883" y="0"/>
                  </a:lnTo>
                  <a:lnTo>
                    <a:pt x="11255883" y="2342642"/>
                  </a:lnTo>
                  <a:lnTo>
                    <a:pt x="0" y="234264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43555" b="-43557"/>
              </a:stretch>
            </a:blipFill>
          </p:spPr>
        </p:sp>
      </p:grpSp>
      <p:grpSp>
        <p:nvGrpSpPr>
          <p:cNvPr id="59" name="Group 59"/>
          <p:cNvGrpSpPr/>
          <p:nvPr/>
        </p:nvGrpSpPr>
        <p:grpSpPr>
          <a:xfrm>
            <a:off x="9059637" y="7953232"/>
            <a:ext cx="8441931" cy="1792739"/>
            <a:chOff x="0" y="0"/>
            <a:chExt cx="11255908" cy="2390318"/>
          </a:xfrm>
        </p:grpSpPr>
        <p:sp>
          <p:nvSpPr>
            <p:cNvPr id="60" name="Freeform 60"/>
            <p:cNvSpPr/>
            <p:nvPr/>
          </p:nvSpPr>
          <p:spPr>
            <a:xfrm>
              <a:off x="0" y="0"/>
              <a:ext cx="11255908" cy="2390319"/>
            </a:xfrm>
            <a:custGeom>
              <a:avLst/>
              <a:gdLst/>
              <a:ahLst/>
              <a:cxnLst/>
              <a:rect l="l" t="t" r="r" b="b"/>
              <a:pathLst>
                <a:path w="11255908" h="2390319">
                  <a:moveTo>
                    <a:pt x="0" y="0"/>
                  </a:moveTo>
                  <a:lnTo>
                    <a:pt x="11255908" y="0"/>
                  </a:lnTo>
                  <a:lnTo>
                    <a:pt x="11255908" y="2390319"/>
                  </a:lnTo>
                  <a:lnTo>
                    <a:pt x="0" y="239031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1754" b="-41754"/>
              </a:stretch>
            </a:blipFill>
          </p:spPr>
        </p:sp>
        <p:sp>
          <p:nvSpPr>
            <p:cNvPr id="61" name="TextBox 61"/>
            <p:cNvSpPr txBox="1"/>
            <p:nvPr/>
          </p:nvSpPr>
          <p:spPr>
            <a:xfrm>
              <a:off x="0" y="-47625"/>
              <a:ext cx="11255908" cy="243794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Diese Angleichung unterstützt auch die Anerkennung, Transparenz und Vergleichbarkeit der Lernergebnisse.</a:t>
              </a:r>
            </a:p>
          </p:txBody>
        </p:sp>
      </p:grpSp>
      <p:sp>
        <p:nvSpPr>
          <p:cNvPr id="62" name="Freeform 62"/>
          <p:cNvSpPr/>
          <p:nvPr/>
        </p:nvSpPr>
        <p:spPr>
          <a:xfrm>
            <a:off x="-145723" y="8865937"/>
            <a:ext cx="3219802" cy="1352569"/>
          </a:xfrm>
          <a:custGeom>
            <a:avLst/>
            <a:gdLst/>
            <a:ahLst/>
            <a:cxnLst/>
            <a:rect l="l" t="t" r="r" b="b"/>
            <a:pathLst>
              <a:path w="3219802" h="1352569">
                <a:moveTo>
                  <a:pt x="0" y="0"/>
                </a:moveTo>
                <a:lnTo>
                  <a:pt x="3219802" y="0"/>
                </a:lnTo>
                <a:lnTo>
                  <a:pt x="3219802" y="1352569"/>
                </a:lnTo>
                <a:lnTo>
                  <a:pt x="0" y="135256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grpSp>
        <p:nvGrpSpPr>
          <p:cNvPr id="63" name="Group 63"/>
          <p:cNvGrpSpPr/>
          <p:nvPr/>
        </p:nvGrpSpPr>
        <p:grpSpPr>
          <a:xfrm>
            <a:off x="229352" y="9220019"/>
            <a:ext cx="2333530" cy="804862"/>
            <a:chOff x="0" y="0"/>
            <a:chExt cx="3111373" cy="1073150"/>
          </a:xfrm>
        </p:grpSpPr>
        <p:sp>
          <p:nvSpPr>
            <p:cNvPr id="64" name="Freeform 64" descr="/home/claude/work/assets/elix_logo.png"/>
            <p:cNvSpPr/>
            <p:nvPr/>
          </p:nvSpPr>
          <p:spPr>
            <a:xfrm>
              <a:off x="0" y="0"/>
              <a:ext cx="3111373" cy="1073150"/>
            </a:xfrm>
            <a:custGeom>
              <a:avLst/>
              <a:gdLst/>
              <a:ahLst/>
              <a:cxnLst/>
              <a:rect l="l" t="t" r="r" b="b"/>
              <a:pathLst>
                <a:path w="3111373" h="1073150">
                  <a:moveTo>
                    <a:pt x="0" y="0"/>
                  </a:moveTo>
                  <a:lnTo>
                    <a:pt x="3111373" y="0"/>
                  </a:lnTo>
                  <a:lnTo>
                    <a:pt x="3111373" y="1073150"/>
                  </a:lnTo>
                  <a:lnTo>
                    <a:pt x="0" y="107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l="-1" r="-1"/>
              </a:stretch>
            </a:blipFill>
          </p:spPr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52" cy="585724"/>
            </a:xfrm>
            <a:custGeom>
              <a:avLst/>
              <a:gdLst/>
              <a:ahLst/>
              <a:cxnLst/>
              <a:rect l="l" t="t" r="r" b="b"/>
              <a:pathLst>
                <a:path w="22145752" h="585724">
                  <a:moveTo>
                    <a:pt x="0" y="0"/>
                  </a:moveTo>
                  <a:lnTo>
                    <a:pt x="22145752" y="0"/>
                  </a:lnTo>
                  <a:lnTo>
                    <a:pt x="22145752" y="585724"/>
                  </a:lnTo>
                  <a:lnTo>
                    <a:pt x="0" y="58572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86205" b="-686199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823608" y="602856"/>
            <a:ext cx="16609333" cy="467830"/>
            <a:chOff x="0" y="0"/>
            <a:chExt cx="22145777" cy="62377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145777" cy="623774"/>
            </a:xfrm>
            <a:custGeom>
              <a:avLst/>
              <a:gdLst/>
              <a:ahLst/>
              <a:cxnLst/>
              <a:rect l="l" t="t" r="r" b="b"/>
              <a:pathLst>
                <a:path w="22145777" h="623774">
                  <a:moveTo>
                    <a:pt x="0" y="0"/>
                  </a:moveTo>
                  <a:lnTo>
                    <a:pt x="22145777" y="0"/>
                  </a:lnTo>
                  <a:lnTo>
                    <a:pt x="22145777" y="623774"/>
                  </a:lnTo>
                  <a:lnTo>
                    <a:pt x="0" y="62377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41775" b="-641775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2145777" cy="6618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250"/>
                </a:lnSpc>
              </a:pPr>
              <a:r>
                <a:rPr lang="en-US" sz="1875" b="1" spc="30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1.3 EU-ANPASSUNG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823608" y="937336"/>
            <a:ext cx="16609333" cy="14002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102"/>
              </a:lnSpc>
            </a:pPr>
            <a:r>
              <a:rPr lang="en-US" sz="4503" b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Europäische Kompetenzagenda &amp; Europäisches Jahr der Kompetenzen</a:t>
            </a:r>
          </a:p>
        </p:txBody>
      </p:sp>
      <p:sp>
        <p:nvSpPr>
          <p:cNvPr id="8" name="Freeform 8"/>
          <p:cNvSpPr/>
          <p:nvPr/>
        </p:nvSpPr>
        <p:spPr>
          <a:xfrm>
            <a:off x="806920" y="2728655"/>
            <a:ext cx="8152743" cy="3156214"/>
          </a:xfrm>
          <a:custGeom>
            <a:avLst/>
            <a:gdLst/>
            <a:ahLst/>
            <a:cxnLst/>
            <a:rect l="l" t="t" r="r" b="b"/>
            <a:pathLst>
              <a:path w="8152743" h="3156214">
                <a:moveTo>
                  <a:pt x="0" y="0"/>
                </a:moveTo>
                <a:lnTo>
                  <a:pt x="8152743" y="0"/>
                </a:lnTo>
                <a:lnTo>
                  <a:pt x="8152743" y="3156214"/>
                </a:lnTo>
                <a:lnTo>
                  <a:pt x="0" y="315621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1235402" y="3129696"/>
            <a:ext cx="1070610" cy="1070610"/>
            <a:chOff x="0" y="0"/>
            <a:chExt cx="1427480" cy="142748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427480" cy="1427480"/>
            </a:xfrm>
            <a:custGeom>
              <a:avLst/>
              <a:gdLst/>
              <a:ahLst/>
              <a:cxnLst/>
              <a:rect l="l" t="t" r="r" b="b"/>
              <a:pathLst>
                <a:path w="1427480" h="1427480">
                  <a:moveTo>
                    <a:pt x="0" y="713740"/>
                  </a:moveTo>
                  <a:cubicBezTo>
                    <a:pt x="0" y="319532"/>
                    <a:pt x="319532" y="0"/>
                    <a:pt x="713740" y="0"/>
                  </a:cubicBezTo>
                  <a:cubicBezTo>
                    <a:pt x="1107948" y="0"/>
                    <a:pt x="1427480" y="319532"/>
                    <a:pt x="1427480" y="713740"/>
                  </a:cubicBezTo>
                  <a:cubicBezTo>
                    <a:pt x="1427480" y="1107948"/>
                    <a:pt x="1107948" y="1427480"/>
                    <a:pt x="713740" y="1427480"/>
                  </a:cubicBezTo>
                  <a:cubicBezTo>
                    <a:pt x="319532" y="1427480"/>
                    <a:pt x="0" y="1107948"/>
                    <a:pt x="0" y="713740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11" name="Group 11"/>
          <p:cNvGrpSpPr/>
          <p:nvPr/>
        </p:nvGrpSpPr>
        <p:grpSpPr>
          <a:xfrm>
            <a:off x="1513780" y="3408074"/>
            <a:ext cx="513969" cy="513969"/>
            <a:chOff x="0" y="0"/>
            <a:chExt cx="685292" cy="685292"/>
          </a:xfrm>
        </p:grpSpPr>
        <p:sp>
          <p:nvSpPr>
            <p:cNvPr id="12" name="Freeform 12" descr="/home/claude/work/icons/search_w.png"/>
            <p:cNvSpPr/>
            <p:nvPr/>
          </p:nvSpPr>
          <p:spPr>
            <a:xfrm>
              <a:off x="0" y="0"/>
              <a:ext cx="685292" cy="685292"/>
            </a:xfrm>
            <a:custGeom>
              <a:avLst/>
              <a:gdLst/>
              <a:ahLst/>
              <a:cxnLst/>
              <a:rect l="l" t="t" r="r" b="b"/>
              <a:pathLst>
                <a:path w="685292" h="685292">
                  <a:moveTo>
                    <a:pt x="0" y="0"/>
                  </a:moveTo>
                  <a:lnTo>
                    <a:pt x="685292" y="0"/>
                  </a:lnTo>
                  <a:lnTo>
                    <a:pt x="685292" y="685292"/>
                  </a:lnTo>
                  <a:lnTo>
                    <a:pt x="0" y="6852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</p:grpSp>
      <p:grpSp>
        <p:nvGrpSpPr>
          <p:cNvPr id="13" name="Group 13"/>
          <p:cNvGrpSpPr/>
          <p:nvPr/>
        </p:nvGrpSpPr>
        <p:grpSpPr>
          <a:xfrm>
            <a:off x="2539441" y="3157147"/>
            <a:ext cx="6060348" cy="988324"/>
            <a:chOff x="0" y="0"/>
            <a:chExt cx="8080464" cy="1317765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080502" cy="1317752"/>
            </a:xfrm>
            <a:custGeom>
              <a:avLst/>
              <a:gdLst/>
              <a:ahLst/>
              <a:cxnLst/>
              <a:rect l="l" t="t" r="r" b="b"/>
              <a:pathLst>
                <a:path w="8080502" h="1317752">
                  <a:moveTo>
                    <a:pt x="0" y="0"/>
                  </a:moveTo>
                  <a:lnTo>
                    <a:pt x="8080502" y="0"/>
                  </a:lnTo>
                  <a:lnTo>
                    <a:pt x="8080502" y="1317752"/>
                  </a:lnTo>
                  <a:lnTo>
                    <a:pt x="0" y="131775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9398" b="-69399"/>
              </a:stretch>
            </a:blipFill>
          </p:spPr>
        </p:sp>
      </p:grpSp>
      <p:grpSp>
        <p:nvGrpSpPr>
          <p:cNvPr id="15" name="Group 15"/>
          <p:cNvGrpSpPr/>
          <p:nvPr/>
        </p:nvGrpSpPr>
        <p:grpSpPr>
          <a:xfrm>
            <a:off x="2539441" y="3128572"/>
            <a:ext cx="6060348" cy="1016899"/>
            <a:chOff x="0" y="0"/>
            <a:chExt cx="8080464" cy="1355865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080464" cy="1355866"/>
            </a:xfrm>
            <a:custGeom>
              <a:avLst/>
              <a:gdLst/>
              <a:ahLst/>
              <a:cxnLst/>
              <a:rect l="l" t="t" r="r" b="b"/>
              <a:pathLst>
                <a:path w="8080464" h="1355866">
                  <a:moveTo>
                    <a:pt x="0" y="0"/>
                  </a:moveTo>
                  <a:lnTo>
                    <a:pt x="8080464" y="0"/>
                  </a:lnTo>
                  <a:lnTo>
                    <a:pt x="8080464" y="1355866"/>
                  </a:lnTo>
                  <a:lnTo>
                    <a:pt x="0" y="135586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6123" b="-66123"/>
              </a:stretch>
            </a:blipFill>
          </p:spPr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8080464" cy="13939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250" b="1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Fähigkeiten Intelligenz</a:t>
              </a:r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1235402" y="4278249"/>
            <a:ext cx="7295750" cy="6020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</a:pPr>
            <a:r>
              <a:rPr lang="en-US" sz="1875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CSL-</a:t>
            </a:r>
            <a:r>
              <a:rPr lang="en-US" sz="1875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Projekte</a:t>
            </a:r>
            <a:r>
              <a:rPr lang="en-US" sz="1875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875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beziehen</a:t>
            </a:r>
            <a:r>
              <a:rPr lang="en-US" sz="1875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875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Arbeitgeber:innen</a:t>
            </a:r>
            <a:r>
              <a:rPr lang="en-US" sz="1875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875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mit</a:t>
            </a:r>
            <a:r>
              <a:rPr lang="en-US" sz="1875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875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ein</a:t>
            </a:r>
            <a:r>
              <a:rPr lang="en-US" sz="1875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 und </a:t>
            </a:r>
            <a:r>
              <a:rPr lang="en-US" sz="1875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decken</a:t>
            </a:r>
            <a:r>
              <a:rPr lang="en-US" sz="1875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875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aktuelle</a:t>
            </a:r>
            <a:r>
              <a:rPr lang="en-US" sz="1875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875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Qualifikationsbedürfnisse</a:t>
            </a:r>
            <a:r>
              <a:rPr lang="en-US" sz="1875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 und -</a:t>
            </a:r>
            <a:r>
              <a:rPr lang="en-US" sz="1875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lücken</a:t>
            </a:r>
            <a:r>
              <a:rPr lang="en-US" sz="1875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 auf.</a:t>
            </a:r>
          </a:p>
        </p:txBody>
      </p:sp>
      <p:sp>
        <p:nvSpPr>
          <p:cNvPr id="19" name="Freeform 19"/>
          <p:cNvSpPr/>
          <p:nvPr/>
        </p:nvSpPr>
        <p:spPr>
          <a:xfrm>
            <a:off x="9338081" y="2728655"/>
            <a:ext cx="8152743" cy="3156214"/>
          </a:xfrm>
          <a:custGeom>
            <a:avLst/>
            <a:gdLst/>
            <a:ahLst/>
            <a:cxnLst/>
            <a:rect l="l" t="t" r="r" b="b"/>
            <a:pathLst>
              <a:path w="8152743" h="3156214">
                <a:moveTo>
                  <a:pt x="0" y="0"/>
                </a:moveTo>
                <a:lnTo>
                  <a:pt x="8152743" y="0"/>
                </a:lnTo>
                <a:lnTo>
                  <a:pt x="8152743" y="3156214"/>
                </a:lnTo>
                <a:lnTo>
                  <a:pt x="0" y="315621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20" name="Group 20"/>
          <p:cNvGrpSpPr/>
          <p:nvPr/>
        </p:nvGrpSpPr>
        <p:grpSpPr>
          <a:xfrm>
            <a:off x="9766564" y="3129696"/>
            <a:ext cx="1070610" cy="1070610"/>
            <a:chOff x="0" y="0"/>
            <a:chExt cx="1427480" cy="142748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427480" cy="1427480"/>
            </a:xfrm>
            <a:custGeom>
              <a:avLst/>
              <a:gdLst/>
              <a:ahLst/>
              <a:cxnLst/>
              <a:rect l="l" t="t" r="r" b="b"/>
              <a:pathLst>
                <a:path w="1427480" h="1427480">
                  <a:moveTo>
                    <a:pt x="0" y="713740"/>
                  </a:moveTo>
                  <a:cubicBezTo>
                    <a:pt x="0" y="319532"/>
                    <a:pt x="319532" y="0"/>
                    <a:pt x="713740" y="0"/>
                  </a:cubicBezTo>
                  <a:cubicBezTo>
                    <a:pt x="1107948" y="0"/>
                    <a:pt x="1427480" y="319532"/>
                    <a:pt x="1427480" y="713740"/>
                  </a:cubicBezTo>
                  <a:cubicBezTo>
                    <a:pt x="1427480" y="1107948"/>
                    <a:pt x="1107948" y="1427480"/>
                    <a:pt x="713740" y="1427480"/>
                  </a:cubicBezTo>
                  <a:cubicBezTo>
                    <a:pt x="319532" y="1427480"/>
                    <a:pt x="0" y="1107948"/>
                    <a:pt x="0" y="713740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22" name="Group 22"/>
          <p:cNvGrpSpPr/>
          <p:nvPr/>
        </p:nvGrpSpPr>
        <p:grpSpPr>
          <a:xfrm>
            <a:off x="10044941" y="3408074"/>
            <a:ext cx="513969" cy="513969"/>
            <a:chOff x="0" y="0"/>
            <a:chExt cx="685292" cy="685292"/>
          </a:xfrm>
        </p:grpSpPr>
        <p:sp>
          <p:nvSpPr>
            <p:cNvPr id="23" name="Freeform 23" descr="/home/claude/work/icons/cycle_w.png"/>
            <p:cNvSpPr/>
            <p:nvPr/>
          </p:nvSpPr>
          <p:spPr>
            <a:xfrm>
              <a:off x="0" y="0"/>
              <a:ext cx="685292" cy="685292"/>
            </a:xfrm>
            <a:custGeom>
              <a:avLst/>
              <a:gdLst/>
              <a:ahLst/>
              <a:cxnLst/>
              <a:rect l="l" t="t" r="r" b="b"/>
              <a:pathLst>
                <a:path w="685292" h="685292">
                  <a:moveTo>
                    <a:pt x="0" y="0"/>
                  </a:moveTo>
                  <a:lnTo>
                    <a:pt x="685292" y="0"/>
                  </a:lnTo>
                  <a:lnTo>
                    <a:pt x="685292" y="685292"/>
                  </a:lnTo>
                  <a:lnTo>
                    <a:pt x="0" y="6852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</p:sp>
      </p:grpSp>
      <p:grpSp>
        <p:nvGrpSpPr>
          <p:cNvPr id="24" name="Group 24"/>
          <p:cNvGrpSpPr/>
          <p:nvPr/>
        </p:nvGrpSpPr>
        <p:grpSpPr>
          <a:xfrm>
            <a:off x="11070603" y="3157147"/>
            <a:ext cx="6060348" cy="988324"/>
            <a:chOff x="0" y="0"/>
            <a:chExt cx="8080464" cy="1317765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8080502" cy="1317752"/>
            </a:xfrm>
            <a:custGeom>
              <a:avLst/>
              <a:gdLst/>
              <a:ahLst/>
              <a:cxnLst/>
              <a:rect l="l" t="t" r="r" b="b"/>
              <a:pathLst>
                <a:path w="8080502" h="1317752">
                  <a:moveTo>
                    <a:pt x="0" y="0"/>
                  </a:moveTo>
                  <a:lnTo>
                    <a:pt x="8080502" y="0"/>
                  </a:lnTo>
                  <a:lnTo>
                    <a:pt x="8080502" y="1317752"/>
                  </a:lnTo>
                  <a:lnTo>
                    <a:pt x="0" y="131775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9398" b="-69399"/>
              </a:stretch>
            </a:blipFill>
          </p:spPr>
        </p:sp>
      </p:grpSp>
      <p:grpSp>
        <p:nvGrpSpPr>
          <p:cNvPr id="26" name="Group 26"/>
          <p:cNvGrpSpPr/>
          <p:nvPr/>
        </p:nvGrpSpPr>
        <p:grpSpPr>
          <a:xfrm>
            <a:off x="11070603" y="3128572"/>
            <a:ext cx="6060348" cy="1016899"/>
            <a:chOff x="0" y="0"/>
            <a:chExt cx="8080464" cy="1355865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8080464" cy="1355866"/>
            </a:xfrm>
            <a:custGeom>
              <a:avLst/>
              <a:gdLst/>
              <a:ahLst/>
              <a:cxnLst/>
              <a:rect l="l" t="t" r="r" b="b"/>
              <a:pathLst>
                <a:path w="8080464" h="1355866">
                  <a:moveTo>
                    <a:pt x="0" y="0"/>
                  </a:moveTo>
                  <a:lnTo>
                    <a:pt x="8080464" y="0"/>
                  </a:lnTo>
                  <a:lnTo>
                    <a:pt x="8080464" y="1355866"/>
                  </a:lnTo>
                  <a:lnTo>
                    <a:pt x="0" y="135586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6123" b="-66123"/>
              </a:stretch>
            </a:blipFill>
          </p:spPr>
        </p:sp>
        <p:sp>
          <p:nvSpPr>
            <p:cNvPr id="28" name="TextBox 28"/>
            <p:cNvSpPr txBox="1"/>
            <p:nvPr/>
          </p:nvSpPr>
          <p:spPr>
            <a:xfrm>
              <a:off x="0" y="-38100"/>
              <a:ext cx="8080464" cy="13939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250" b="1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Weiterbildung und Umschulung</a:t>
              </a:r>
            </a:p>
          </p:txBody>
        </p:sp>
      </p:grpSp>
      <p:sp>
        <p:nvSpPr>
          <p:cNvPr id="29" name="TextBox 29"/>
          <p:cNvSpPr txBox="1"/>
          <p:nvPr/>
        </p:nvSpPr>
        <p:spPr>
          <a:xfrm>
            <a:off x="9766564" y="4278249"/>
            <a:ext cx="7295750" cy="6477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</a:pPr>
            <a:r>
              <a:rPr lang="en-US" sz="1875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Praxisorientiertes Lernen hilft Studierenden, neue fachspezifische und übergreifende Kompetenzen zu erwerben.</a:t>
            </a:r>
          </a:p>
        </p:txBody>
      </p:sp>
      <p:sp>
        <p:nvSpPr>
          <p:cNvPr id="30" name="Freeform 30"/>
          <p:cNvSpPr/>
          <p:nvPr/>
        </p:nvSpPr>
        <p:spPr>
          <a:xfrm>
            <a:off x="806920" y="6263288"/>
            <a:ext cx="8152743" cy="3156214"/>
          </a:xfrm>
          <a:custGeom>
            <a:avLst/>
            <a:gdLst/>
            <a:ahLst/>
            <a:cxnLst/>
            <a:rect l="l" t="t" r="r" b="b"/>
            <a:pathLst>
              <a:path w="8152743" h="3156214">
                <a:moveTo>
                  <a:pt x="0" y="0"/>
                </a:moveTo>
                <a:lnTo>
                  <a:pt x="8152743" y="0"/>
                </a:lnTo>
                <a:lnTo>
                  <a:pt x="8152743" y="3156213"/>
                </a:lnTo>
                <a:lnTo>
                  <a:pt x="0" y="315621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31" name="Group 31"/>
          <p:cNvGrpSpPr/>
          <p:nvPr/>
        </p:nvGrpSpPr>
        <p:grpSpPr>
          <a:xfrm>
            <a:off x="1235402" y="6664328"/>
            <a:ext cx="1070610" cy="1070610"/>
            <a:chOff x="0" y="0"/>
            <a:chExt cx="1427480" cy="1427480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1427480" cy="1427480"/>
            </a:xfrm>
            <a:custGeom>
              <a:avLst/>
              <a:gdLst/>
              <a:ahLst/>
              <a:cxnLst/>
              <a:rect l="l" t="t" r="r" b="b"/>
              <a:pathLst>
                <a:path w="1427480" h="1427480">
                  <a:moveTo>
                    <a:pt x="0" y="713740"/>
                  </a:moveTo>
                  <a:cubicBezTo>
                    <a:pt x="0" y="319532"/>
                    <a:pt x="319532" y="0"/>
                    <a:pt x="713740" y="0"/>
                  </a:cubicBezTo>
                  <a:cubicBezTo>
                    <a:pt x="1107948" y="0"/>
                    <a:pt x="1427480" y="319532"/>
                    <a:pt x="1427480" y="713740"/>
                  </a:cubicBezTo>
                  <a:cubicBezTo>
                    <a:pt x="1427480" y="1107948"/>
                    <a:pt x="1107948" y="1427480"/>
                    <a:pt x="713740" y="1427480"/>
                  </a:cubicBezTo>
                  <a:cubicBezTo>
                    <a:pt x="319532" y="1427480"/>
                    <a:pt x="0" y="1107948"/>
                    <a:pt x="0" y="713740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33" name="Group 33"/>
          <p:cNvGrpSpPr/>
          <p:nvPr/>
        </p:nvGrpSpPr>
        <p:grpSpPr>
          <a:xfrm>
            <a:off x="1513780" y="6942706"/>
            <a:ext cx="513969" cy="513969"/>
            <a:chOff x="0" y="0"/>
            <a:chExt cx="685292" cy="685292"/>
          </a:xfrm>
        </p:grpSpPr>
        <p:sp>
          <p:nvSpPr>
            <p:cNvPr id="34" name="Freeform 34" descr="/home/claude/work/icons/network_w.png"/>
            <p:cNvSpPr/>
            <p:nvPr/>
          </p:nvSpPr>
          <p:spPr>
            <a:xfrm>
              <a:off x="0" y="0"/>
              <a:ext cx="685292" cy="685292"/>
            </a:xfrm>
            <a:custGeom>
              <a:avLst/>
              <a:gdLst/>
              <a:ahLst/>
              <a:cxnLst/>
              <a:rect l="l" t="t" r="r" b="b"/>
              <a:pathLst>
                <a:path w="685292" h="685292">
                  <a:moveTo>
                    <a:pt x="0" y="0"/>
                  </a:moveTo>
                  <a:lnTo>
                    <a:pt x="685292" y="0"/>
                  </a:lnTo>
                  <a:lnTo>
                    <a:pt x="685292" y="685292"/>
                  </a:lnTo>
                  <a:lnTo>
                    <a:pt x="0" y="6852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</p:sp>
      </p:grpSp>
      <p:grpSp>
        <p:nvGrpSpPr>
          <p:cNvPr id="35" name="Group 35"/>
          <p:cNvGrpSpPr/>
          <p:nvPr/>
        </p:nvGrpSpPr>
        <p:grpSpPr>
          <a:xfrm>
            <a:off x="2539441" y="6691779"/>
            <a:ext cx="6060348" cy="988324"/>
            <a:chOff x="0" y="0"/>
            <a:chExt cx="8080464" cy="1317765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8080502" cy="1317752"/>
            </a:xfrm>
            <a:custGeom>
              <a:avLst/>
              <a:gdLst/>
              <a:ahLst/>
              <a:cxnLst/>
              <a:rect l="l" t="t" r="r" b="b"/>
              <a:pathLst>
                <a:path w="8080502" h="1317752">
                  <a:moveTo>
                    <a:pt x="0" y="0"/>
                  </a:moveTo>
                  <a:lnTo>
                    <a:pt x="8080502" y="0"/>
                  </a:lnTo>
                  <a:lnTo>
                    <a:pt x="8080502" y="1317752"/>
                  </a:lnTo>
                  <a:lnTo>
                    <a:pt x="0" y="131775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9398" b="-69399"/>
              </a:stretch>
            </a:blipFill>
          </p:spPr>
        </p:sp>
      </p:grpSp>
      <p:grpSp>
        <p:nvGrpSpPr>
          <p:cNvPr id="37" name="Group 37"/>
          <p:cNvGrpSpPr/>
          <p:nvPr/>
        </p:nvGrpSpPr>
        <p:grpSpPr>
          <a:xfrm>
            <a:off x="2539441" y="6663204"/>
            <a:ext cx="6060348" cy="1016899"/>
            <a:chOff x="0" y="0"/>
            <a:chExt cx="8080464" cy="1355865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8080464" cy="1355866"/>
            </a:xfrm>
            <a:custGeom>
              <a:avLst/>
              <a:gdLst/>
              <a:ahLst/>
              <a:cxnLst/>
              <a:rect l="l" t="t" r="r" b="b"/>
              <a:pathLst>
                <a:path w="8080464" h="1355866">
                  <a:moveTo>
                    <a:pt x="0" y="0"/>
                  </a:moveTo>
                  <a:lnTo>
                    <a:pt x="8080464" y="0"/>
                  </a:lnTo>
                  <a:lnTo>
                    <a:pt x="8080464" y="1355866"/>
                  </a:lnTo>
                  <a:lnTo>
                    <a:pt x="0" y="135586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6123" b="-66123"/>
              </a:stretch>
            </a:blipFill>
          </p:spPr>
        </p:sp>
        <p:sp>
          <p:nvSpPr>
            <p:cNvPr id="39" name="TextBox 39"/>
            <p:cNvSpPr txBox="1"/>
            <p:nvPr/>
          </p:nvSpPr>
          <p:spPr>
            <a:xfrm>
              <a:off x="0" y="-38100"/>
              <a:ext cx="8080464" cy="13939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250" b="1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Partnerschaftsaufbau</a:t>
              </a:r>
            </a:p>
          </p:txBody>
        </p:sp>
      </p:grpSp>
      <p:sp>
        <p:nvSpPr>
          <p:cNvPr id="40" name="TextBox 40"/>
          <p:cNvSpPr txBox="1"/>
          <p:nvPr/>
        </p:nvSpPr>
        <p:spPr>
          <a:xfrm>
            <a:off x="1235402" y="7812881"/>
            <a:ext cx="7295750" cy="6020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</a:pPr>
            <a:r>
              <a:rPr lang="en-US" sz="1875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CSL </a:t>
            </a:r>
            <a:r>
              <a:rPr lang="en-US" sz="1875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fördert</a:t>
            </a:r>
            <a:r>
              <a:rPr lang="en-US" sz="1875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875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naturgemäß</a:t>
            </a:r>
            <a:r>
              <a:rPr lang="en-US" sz="1875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 die </a:t>
            </a:r>
            <a:r>
              <a:rPr lang="en-US" sz="1875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Zusammenarbeit</a:t>
            </a:r>
            <a:r>
              <a:rPr lang="en-US" sz="1875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875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zwischen</a:t>
            </a:r>
            <a:r>
              <a:rPr lang="en-US" sz="1875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875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Hochschulen</a:t>
            </a:r>
            <a:r>
              <a:rPr lang="en-US" sz="1875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, </a:t>
            </a:r>
            <a:r>
              <a:rPr lang="en-US" sz="1875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Arbeitgeber:innen</a:t>
            </a:r>
            <a:r>
              <a:rPr lang="en-US" sz="1875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 und </a:t>
            </a:r>
            <a:r>
              <a:rPr lang="en-US" sz="1875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gemeinnützigen</a:t>
            </a:r>
            <a:r>
              <a:rPr lang="en-US" sz="1875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875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Organisationen</a:t>
            </a:r>
            <a:r>
              <a:rPr lang="en-US" sz="1875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.</a:t>
            </a:r>
          </a:p>
        </p:txBody>
      </p:sp>
      <p:sp>
        <p:nvSpPr>
          <p:cNvPr id="41" name="Freeform 41"/>
          <p:cNvSpPr/>
          <p:nvPr/>
        </p:nvSpPr>
        <p:spPr>
          <a:xfrm>
            <a:off x="9338081" y="6263288"/>
            <a:ext cx="8152743" cy="3156214"/>
          </a:xfrm>
          <a:custGeom>
            <a:avLst/>
            <a:gdLst/>
            <a:ahLst/>
            <a:cxnLst/>
            <a:rect l="l" t="t" r="r" b="b"/>
            <a:pathLst>
              <a:path w="8152743" h="3156214">
                <a:moveTo>
                  <a:pt x="0" y="0"/>
                </a:moveTo>
                <a:lnTo>
                  <a:pt x="8152743" y="0"/>
                </a:lnTo>
                <a:lnTo>
                  <a:pt x="8152743" y="3156213"/>
                </a:lnTo>
                <a:lnTo>
                  <a:pt x="0" y="315621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42" name="Group 42"/>
          <p:cNvGrpSpPr/>
          <p:nvPr/>
        </p:nvGrpSpPr>
        <p:grpSpPr>
          <a:xfrm>
            <a:off x="9766564" y="6664328"/>
            <a:ext cx="1070610" cy="1070610"/>
            <a:chOff x="0" y="0"/>
            <a:chExt cx="1427480" cy="1427480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1427480" cy="1427480"/>
            </a:xfrm>
            <a:custGeom>
              <a:avLst/>
              <a:gdLst/>
              <a:ahLst/>
              <a:cxnLst/>
              <a:rect l="l" t="t" r="r" b="b"/>
              <a:pathLst>
                <a:path w="1427480" h="1427480">
                  <a:moveTo>
                    <a:pt x="0" y="713740"/>
                  </a:moveTo>
                  <a:cubicBezTo>
                    <a:pt x="0" y="319532"/>
                    <a:pt x="319532" y="0"/>
                    <a:pt x="713740" y="0"/>
                  </a:cubicBezTo>
                  <a:cubicBezTo>
                    <a:pt x="1107948" y="0"/>
                    <a:pt x="1427480" y="319532"/>
                    <a:pt x="1427480" y="713740"/>
                  </a:cubicBezTo>
                  <a:cubicBezTo>
                    <a:pt x="1427480" y="1107948"/>
                    <a:pt x="1107948" y="1427480"/>
                    <a:pt x="713740" y="1427480"/>
                  </a:cubicBezTo>
                  <a:cubicBezTo>
                    <a:pt x="319532" y="1427480"/>
                    <a:pt x="0" y="1107948"/>
                    <a:pt x="0" y="713740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44" name="Group 44"/>
          <p:cNvGrpSpPr/>
          <p:nvPr/>
        </p:nvGrpSpPr>
        <p:grpSpPr>
          <a:xfrm>
            <a:off x="10044941" y="6942706"/>
            <a:ext cx="513969" cy="513969"/>
            <a:chOff x="0" y="0"/>
            <a:chExt cx="685292" cy="685292"/>
          </a:xfrm>
        </p:grpSpPr>
        <p:sp>
          <p:nvSpPr>
            <p:cNvPr id="45" name="Freeform 45" descr="/home/claude/work/icons/leaf_w.png"/>
            <p:cNvSpPr/>
            <p:nvPr/>
          </p:nvSpPr>
          <p:spPr>
            <a:xfrm>
              <a:off x="0" y="0"/>
              <a:ext cx="685292" cy="685292"/>
            </a:xfrm>
            <a:custGeom>
              <a:avLst/>
              <a:gdLst/>
              <a:ahLst/>
              <a:cxnLst/>
              <a:rect l="l" t="t" r="r" b="b"/>
              <a:pathLst>
                <a:path w="685292" h="685292">
                  <a:moveTo>
                    <a:pt x="0" y="0"/>
                  </a:moveTo>
                  <a:lnTo>
                    <a:pt x="685292" y="0"/>
                  </a:lnTo>
                  <a:lnTo>
                    <a:pt x="685292" y="685292"/>
                  </a:lnTo>
                  <a:lnTo>
                    <a:pt x="0" y="6852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</p:sp>
      </p:grpSp>
      <p:grpSp>
        <p:nvGrpSpPr>
          <p:cNvPr id="46" name="Group 46"/>
          <p:cNvGrpSpPr/>
          <p:nvPr/>
        </p:nvGrpSpPr>
        <p:grpSpPr>
          <a:xfrm>
            <a:off x="11070603" y="6691779"/>
            <a:ext cx="6060348" cy="988324"/>
            <a:chOff x="0" y="0"/>
            <a:chExt cx="8080464" cy="1317765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8080502" cy="1317752"/>
            </a:xfrm>
            <a:custGeom>
              <a:avLst/>
              <a:gdLst/>
              <a:ahLst/>
              <a:cxnLst/>
              <a:rect l="l" t="t" r="r" b="b"/>
              <a:pathLst>
                <a:path w="8080502" h="1317752">
                  <a:moveTo>
                    <a:pt x="0" y="0"/>
                  </a:moveTo>
                  <a:lnTo>
                    <a:pt x="8080502" y="0"/>
                  </a:lnTo>
                  <a:lnTo>
                    <a:pt x="8080502" y="1317752"/>
                  </a:lnTo>
                  <a:lnTo>
                    <a:pt x="0" y="131775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9398" b="-69399"/>
              </a:stretch>
            </a:blipFill>
          </p:spPr>
        </p:sp>
      </p:grpSp>
      <p:grpSp>
        <p:nvGrpSpPr>
          <p:cNvPr id="48" name="Group 48"/>
          <p:cNvGrpSpPr/>
          <p:nvPr/>
        </p:nvGrpSpPr>
        <p:grpSpPr>
          <a:xfrm>
            <a:off x="11070603" y="6663204"/>
            <a:ext cx="6060348" cy="1016899"/>
            <a:chOff x="0" y="0"/>
            <a:chExt cx="8080464" cy="1355865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8080464" cy="1355866"/>
            </a:xfrm>
            <a:custGeom>
              <a:avLst/>
              <a:gdLst/>
              <a:ahLst/>
              <a:cxnLst/>
              <a:rect l="l" t="t" r="r" b="b"/>
              <a:pathLst>
                <a:path w="8080464" h="1355866">
                  <a:moveTo>
                    <a:pt x="0" y="0"/>
                  </a:moveTo>
                  <a:lnTo>
                    <a:pt x="8080464" y="0"/>
                  </a:lnTo>
                  <a:lnTo>
                    <a:pt x="8080464" y="1355866"/>
                  </a:lnTo>
                  <a:lnTo>
                    <a:pt x="0" y="135586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6123" b="-66123"/>
              </a:stretch>
            </a:blipFill>
          </p:spPr>
        </p:sp>
        <p:sp>
          <p:nvSpPr>
            <p:cNvPr id="50" name="TextBox 50"/>
            <p:cNvSpPr txBox="1"/>
            <p:nvPr/>
          </p:nvSpPr>
          <p:spPr>
            <a:xfrm>
              <a:off x="0" y="-38100"/>
              <a:ext cx="8080464" cy="13939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250" b="1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Grüne und digitale Transformationen</a:t>
              </a:r>
            </a:p>
          </p:txBody>
        </p:sp>
      </p:grpSp>
      <p:sp>
        <p:nvSpPr>
          <p:cNvPr id="51" name="TextBox 51"/>
          <p:cNvSpPr txBox="1"/>
          <p:nvPr/>
        </p:nvSpPr>
        <p:spPr>
          <a:xfrm>
            <a:off x="9766564" y="7812881"/>
            <a:ext cx="7295750" cy="6477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</a:pPr>
            <a:r>
              <a:rPr lang="en-US" sz="1875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Projekte können sich auf Nachhaltigkeit und digitale Kompetenzen als strategische europäische Prioritäten konzentrieren.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52" cy="585724"/>
            </a:xfrm>
            <a:custGeom>
              <a:avLst/>
              <a:gdLst/>
              <a:ahLst/>
              <a:cxnLst/>
              <a:rect l="l" t="t" r="r" b="b"/>
              <a:pathLst>
                <a:path w="22145752" h="585724">
                  <a:moveTo>
                    <a:pt x="0" y="0"/>
                  </a:moveTo>
                  <a:lnTo>
                    <a:pt x="22145752" y="0"/>
                  </a:lnTo>
                  <a:lnTo>
                    <a:pt x="22145752" y="585724"/>
                  </a:lnTo>
                  <a:lnTo>
                    <a:pt x="0" y="58572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86205" b="-686199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823608" y="602856"/>
            <a:ext cx="16609333" cy="467830"/>
            <a:chOff x="0" y="0"/>
            <a:chExt cx="22145777" cy="62377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145777" cy="623774"/>
            </a:xfrm>
            <a:custGeom>
              <a:avLst/>
              <a:gdLst/>
              <a:ahLst/>
              <a:cxnLst/>
              <a:rect l="l" t="t" r="r" b="b"/>
              <a:pathLst>
                <a:path w="22145777" h="623774">
                  <a:moveTo>
                    <a:pt x="0" y="0"/>
                  </a:moveTo>
                  <a:lnTo>
                    <a:pt x="22145777" y="0"/>
                  </a:lnTo>
                  <a:lnTo>
                    <a:pt x="22145777" y="623774"/>
                  </a:lnTo>
                  <a:lnTo>
                    <a:pt x="0" y="62377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41775" b="-641775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2145777" cy="6618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250"/>
                </a:lnSpc>
              </a:pPr>
              <a:r>
                <a:rPr lang="en-US" sz="1875" b="1" spc="30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1.3 EU-ANPASSUNG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823608" y="937336"/>
            <a:ext cx="16609333" cy="7525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102"/>
              </a:lnSpc>
            </a:pPr>
            <a:r>
              <a:rPr lang="en-US" sz="4503" b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Rahmenkonzept für Karrieremanagementfähigkeiten</a:t>
            </a:r>
          </a:p>
        </p:txBody>
      </p:sp>
      <p:sp>
        <p:nvSpPr>
          <p:cNvPr id="8" name="Freeform 8"/>
          <p:cNvSpPr/>
          <p:nvPr/>
        </p:nvSpPr>
        <p:spPr>
          <a:xfrm>
            <a:off x="806920" y="2934557"/>
            <a:ext cx="5263239" cy="6279080"/>
          </a:xfrm>
          <a:custGeom>
            <a:avLst/>
            <a:gdLst/>
            <a:ahLst/>
            <a:cxnLst/>
            <a:rect l="l" t="t" r="r" b="b"/>
            <a:pathLst>
              <a:path w="5263239" h="6279080">
                <a:moveTo>
                  <a:pt x="0" y="0"/>
                </a:moveTo>
                <a:lnTo>
                  <a:pt x="5263239" y="0"/>
                </a:lnTo>
                <a:lnTo>
                  <a:pt x="5263239" y="6279080"/>
                </a:lnTo>
                <a:lnTo>
                  <a:pt x="0" y="627908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2752211" y="3500314"/>
            <a:ext cx="1372743" cy="1372743"/>
            <a:chOff x="0" y="0"/>
            <a:chExt cx="1830324" cy="1830324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830324" cy="1830324"/>
            </a:xfrm>
            <a:custGeom>
              <a:avLst/>
              <a:gdLst/>
              <a:ahLst/>
              <a:cxnLst/>
              <a:rect l="l" t="t" r="r" b="b"/>
              <a:pathLst>
                <a:path w="1830324" h="1830324">
                  <a:moveTo>
                    <a:pt x="0" y="915162"/>
                  </a:moveTo>
                  <a:cubicBezTo>
                    <a:pt x="0" y="409702"/>
                    <a:pt x="409702" y="0"/>
                    <a:pt x="915162" y="0"/>
                  </a:cubicBezTo>
                  <a:cubicBezTo>
                    <a:pt x="1420622" y="0"/>
                    <a:pt x="1830324" y="409702"/>
                    <a:pt x="1830324" y="915162"/>
                  </a:cubicBezTo>
                  <a:cubicBezTo>
                    <a:pt x="1830324" y="1420622"/>
                    <a:pt x="1420622" y="1830324"/>
                    <a:pt x="915162" y="1830324"/>
                  </a:cubicBezTo>
                  <a:cubicBezTo>
                    <a:pt x="409702" y="1830324"/>
                    <a:pt x="0" y="1420495"/>
                    <a:pt x="0" y="91516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11" name="Group 11"/>
          <p:cNvGrpSpPr/>
          <p:nvPr/>
        </p:nvGrpSpPr>
        <p:grpSpPr>
          <a:xfrm>
            <a:off x="3109103" y="3857206"/>
            <a:ext cx="658844" cy="658844"/>
            <a:chOff x="0" y="0"/>
            <a:chExt cx="878459" cy="878459"/>
          </a:xfrm>
        </p:grpSpPr>
        <p:sp>
          <p:nvSpPr>
            <p:cNvPr id="12" name="Freeform 12" descr="/home/claude/work/icons/eye_w.png"/>
            <p:cNvSpPr/>
            <p:nvPr/>
          </p:nvSpPr>
          <p:spPr>
            <a:xfrm>
              <a:off x="0" y="0"/>
              <a:ext cx="878459" cy="878459"/>
            </a:xfrm>
            <a:custGeom>
              <a:avLst/>
              <a:gdLst/>
              <a:ahLst/>
              <a:cxnLst/>
              <a:rect l="l" t="t" r="r" b="b"/>
              <a:pathLst>
                <a:path w="878459" h="878459">
                  <a:moveTo>
                    <a:pt x="0" y="0"/>
                  </a:moveTo>
                  <a:lnTo>
                    <a:pt x="878459" y="0"/>
                  </a:lnTo>
                  <a:lnTo>
                    <a:pt x="878459" y="878459"/>
                  </a:lnTo>
                  <a:lnTo>
                    <a:pt x="0" y="8784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</p:grpSp>
      <p:sp>
        <p:nvSpPr>
          <p:cNvPr id="13" name="TextBox 13"/>
          <p:cNvSpPr txBox="1"/>
          <p:nvPr/>
        </p:nvSpPr>
        <p:spPr>
          <a:xfrm>
            <a:off x="1166774" y="5071320"/>
            <a:ext cx="4543549" cy="7771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52"/>
              </a:lnSpc>
            </a:pPr>
            <a:r>
              <a:rPr lang="en-US" sz="2475" b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Selbstwahrnehmung &amp; persönliche Entwicklung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235402" y="6199994"/>
            <a:ext cx="4406275" cy="952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400"/>
              </a:lnSpc>
            </a:pPr>
            <a:r>
              <a:rPr lang="en-US" sz="1875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Die Studierenden reflektieren über ihre Stärken, Schwächen, Ziele und ihre berufliche Identität.</a:t>
            </a:r>
          </a:p>
        </p:txBody>
      </p:sp>
      <p:sp>
        <p:nvSpPr>
          <p:cNvPr id="15" name="Freeform 15"/>
          <p:cNvSpPr/>
          <p:nvPr/>
        </p:nvSpPr>
        <p:spPr>
          <a:xfrm>
            <a:off x="6517234" y="2934557"/>
            <a:ext cx="5263239" cy="6279080"/>
          </a:xfrm>
          <a:custGeom>
            <a:avLst/>
            <a:gdLst/>
            <a:ahLst/>
            <a:cxnLst/>
            <a:rect l="l" t="t" r="r" b="b"/>
            <a:pathLst>
              <a:path w="5263239" h="6279080">
                <a:moveTo>
                  <a:pt x="0" y="0"/>
                </a:moveTo>
                <a:lnTo>
                  <a:pt x="5263238" y="0"/>
                </a:lnTo>
                <a:lnTo>
                  <a:pt x="5263238" y="6279080"/>
                </a:lnTo>
                <a:lnTo>
                  <a:pt x="0" y="627908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16" name="Group 16"/>
          <p:cNvGrpSpPr/>
          <p:nvPr/>
        </p:nvGrpSpPr>
        <p:grpSpPr>
          <a:xfrm>
            <a:off x="8462524" y="3500314"/>
            <a:ext cx="1372743" cy="1372743"/>
            <a:chOff x="0" y="0"/>
            <a:chExt cx="1830324" cy="1830324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830324" cy="1830324"/>
            </a:xfrm>
            <a:custGeom>
              <a:avLst/>
              <a:gdLst/>
              <a:ahLst/>
              <a:cxnLst/>
              <a:rect l="l" t="t" r="r" b="b"/>
              <a:pathLst>
                <a:path w="1830324" h="1830324">
                  <a:moveTo>
                    <a:pt x="0" y="915162"/>
                  </a:moveTo>
                  <a:cubicBezTo>
                    <a:pt x="0" y="409702"/>
                    <a:pt x="409702" y="0"/>
                    <a:pt x="915162" y="0"/>
                  </a:cubicBezTo>
                  <a:cubicBezTo>
                    <a:pt x="1420622" y="0"/>
                    <a:pt x="1830324" y="409702"/>
                    <a:pt x="1830324" y="915162"/>
                  </a:cubicBezTo>
                  <a:cubicBezTo>
                    <a:pt x="1830324" y="1420622"/>
                    <a:pt x="1420622" y="1830324"/>
                    <a:pt x="915162" y="1830324"/>
                  </a:cubicBezTo>
                  <a:cubicBezTo>
                    <a:pt x="409702" y="1830324"/>
                    <a:pt x="0" y="1420495"/>
                    <a:pt x="0" y="915162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18" name="Group 18"/>
          <p:cNvGrpSpPr/>
          <p:nvPr/>
        </p:nvGrpSpPr>
        <p:grpSpPr>
          <a:xfrm>
            <a:off x="8819417" y="3857206"/>
            <a:ext cx="658844" cy="658844"/>
            <a:chOff x="0" y="0"/>
            <a:chExt cx="878459" cy="878459"/>
          </a:xfrm>
        </p:grpSpPr>
        <p:sp>
          <p:nvSpPr>
            <p:cNvPr id="19" name="Freeform 19" descr="/home/claude/work/icons/compass_t.png"/>
            <p:cNvSpPr/>
            <p:nvPr/>
          </p:nvSpPr>
          <p:spPr>
            <a:xfrm>
              <a:off x="0" y="0"/>
              <a:ext cx="878459" cy="878459"/>
            </a:xfrm>
            <a:custGeom>
              <a:avLst/>
              <a:gdLst/>
              <a:ahLst/>
              <a:cxnLst/>
              <a:rect l="l" t="t" r="r" b="b"/>
              <a:pathLst>
                <a:path w="878459" h="878459">
                  <a:moveTo>
                    <a:pt x="0" y="0"/>
                  </a:moveTo>
                  <a:lnTo>
                    <a:pt x="878459" y="0"/>
                  </a:lnTo>
                  <a:lnTo>
                    <a:pt x="878459" y="878459"/>
                  </a:lnTo>
                  <a:lnTo>
                    <a:pt x="0" y="8784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</p:sp>
      </p:grpSp>
      <p:sp>
        <p:nvSpPr>
          <p:cNvPr id="20" name="TextBox 20"/>
          <p:cNvSpPr txBox="1"/>
          <p:nvPr/>
        </p:nvSpPr>
        <p:spPr>
          <a:xfrm>
            <a:off x="6877088" y="5071320"/>
            <a:ext cx="4543549" cy="7771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52"/>
              </a:lnSpc>
            </a:pPr>
            <a:r>
              <a:rPr lang="en-US" sz="2475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Berufsorientierung und Informationsmanagement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6945725" y="6199994"/>
            <a:ext cx="4406275" cy="952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400"/>
              </a:lnSpc>
            </a:pPr>
            <a:r>
              <a:rPr lang="en-US" sz="1875">
                <a:solidFill>
                  <a:srgbClr val="EAF6FA"/>
                </a:solidFill>
                <a:latin typeface="Calibri (MS)"/>
                <a:ea typeface="Calibri (MS)"/>
                <a:cs typeface="Calibri (MS)"/>
                <a:sym typeface="Calibri (MS)"/>
              </a:rPr>
              <a:t>Die Studierenden erhalten Einblicke in Arbeitsplätze, Branchen, Berufsfelder und Arbeitsmarktinformationen.</a:t>
            </a:r>
          </a:p>
        </p:txBody>
      </p:sp>
      <p:sp>
        <p:nvSpPr>
          <p:cNvPr id="22" name="Freeform 22"/>
          <p:cNvSpPr/>
          <p:nvPr/>
        </p:nvSpPr>
        <p:spPr>
          <a:xfrm>
            <a:off x="12227557" y="2934557"/>
            <a:ext cx="5263239" cy="6279080"/>
          </a:xfrm>
          <a:custGeom>
            <a:avLst/>
            <a:gdLst/>
            <a:ahLst/>
            <a:cxnLst/>
            <a:rect l="l" t="t" r="r" b="b"/>
            <a:pathLst>
              <a:path w="5263239" h="6279080">
                <a:moveTo>
                  <a:pt x="0" y="0"/>
                </a:moveTo>
                <a:lnTo>
                  <a:pt x="5263239" y="0"/>
                </a:lnTo>
                <a:lnTo>
                  <a:pt x="5263239" y="6279080"/>
                </a:lnTo>
                <a:lnTo>
                  <a:pt x="0" y="627908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23" name="Group 23"/>
          <p:cNvGrpSpPr/>
          <p:nvPr/>
        </p:nvGrpSpPr>
        <p:grpSpPr>
          <a:xfrm>
            <a:off x="14172838" y="3500314"/>
            <a:ext cx="1372743" cy="1372743"/>
            <a:chOff x="0" y="0"/>
            <a:chExt cx="1830324" cy="1830324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830324" cy="1830324"/>
            </a:xfrm>
            <a:custGeom>
              <a:avLst/>
              <a:gdLst/>
              <a:ahLst/>
              <a:cxnLst/>
              <a:rect l="l" t="t" r="r" b="b"/>
              <a:pathLst>
                <a:path w="1830324" h="1830324">
                  <a:moveTo>
                    <a:pt x="0" y="915162"/>
                  </a:moveTo>
                  <a:cubicBezTo>
                    <a:pt x="0" y="409702"/>
                    <a:pt x="409702" y="0"/>
                    <a:pt x="915162" y="0"/>
                  </a:cubicBezTo>
                  <a:cubicBezTo>
                    <a:pt x="1420622" y="0"/>
                    <a:pt x="1830324" y="409702"/>
                    <a:pt x="1830324" y="915162"/>
                  </a:cubicBezTo>
                  <a:cubicBezTo>
                    <a:pt x="1830324" y="1420622"/>
                    <a:pt x="1420622" y="1830324"/>
                    <a:pt x="915162" y="1830324"/>
                  </a:cubicBezTo>
                  <a:cubicBezTo>
                    <a:pt x="409702" y="1830324"/>
                    <a:pt x="0" y="1420495"/>
                    <a:pt x="0" y="915162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25" name="Group 25"/>
          <p:cNvGrpSpPr/>
          <p:nvPr/>
        </p:nvGrpSpPr>
        <p:grpSpPr>
          <a:xfrm>
            <a:off x="14529740" y="3857206"/>
            <a:ext cx="658844" cy="658844"/>
            <a:chOff x="0" y="0"/>
            <a:chExt cx="878459" cy="878459"/>
          </a:xfrm>
        </p:grpSpPr>
        <p:sp>
          <p:nvSpPr>
            <p:cNvPr id="26" name="Freeform 26" descr="/home/claude/work/icons/key_w.png"/>
            <p:cNvSpPr/>
            <p:nvPr/>
          </p:nvSpPr>
          <p:spPr>
            <a:xfrm>
              <a:off x="0" y="0"/>
              <a:ext cx="878459" cy="878459"/>
            </a:xfrm>
            <a:custGeom>
              <a:avLst/>
              <a:gdLst/>
              <a:ahLst/>
              <a:cxnLst/>
              <a:rect l="l" t="t" r="r" b="b"/>
              <a:pathLst>
                <a:path w="878459" h="878459">
                  <a:moveTo>
                    <a:pt x="0" y="0"/>
                  </a:moveTo>
                  <a:lnTo>
                    <a:pt x="878459" y="0"/>
                  </a:lnTo>
                  <a:lnTo>
                    <a:pt x="878459" y="878459"/>
                  </a:lnTo>
                  <a:lnTo>
                    <a:pt x="0" y="8784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</p:sp>
      </p:grpSp>
      <p:sp>
        <p:nvSpPr>
          <p:cNvPr id="27" name="TextBox 27"/>
          <p:cNvSpPr txBox="1"/>
          <p:nvPr/>
        </p:nvSpPr>
        <p:spPr>
          <a:xfrm>
            <a:off x="12587402" y="5071320"/>
            <a:ext cx="4543549" cy="7771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52"/>
              </a:lnSpc>
            </a:pPr>
            <a:r>
              <a:rPr lang="en-US" sz="2475" b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Entscheidungsfindungs- und Übergangskompetenzen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2656039" y="6199994"/>
            <a:ext cx="4406275" cy="12573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400"/>
              </a:lnSpc>
            </a:pPr>
            <a:r>
              <a:rPr lang="en-US" sz="1875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Die Studierenden üben Problemlösungsfähigkeiten, Teamarbeit, Kommunikationsfähigkeit und fundierte Berufsentscheidungen.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52" cy="585724"/>
            </a:xfrm>
            <a:custGeom>
              <a:avLst/>
              <a:gdLst/>
              <a:ahLst/>
              <a:cxnLst/>
              <a:rect l="l" t="t" r="r" b="b"/>
              <a:pathLst>
                <a:path w="22145752" h="585724">
                  <a:moveTo>
                    <a:pt x="0" y="0"/>
                  </a:moveTo>
                  <a:lnTo>
                    <a:pt x="22145752" y="0"/>
                  </a:lnTo>
                  <a:lnTo>
                    <a:pt x="22145752" y="585724"/>
                  </a:lnTo>
                  <a:lnTo>
                    <a:pt x="0" y="58572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86205" b="-686199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823608" y="602856"/>
            <a:ext cx="16609333" cy="467830"/>
            <a:chOff x="0" y="0"/>
            <a:chExt cx="22145777" cy="62377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145777" cy="623774"/>
            </a:xfrm>
            <a:custGeom>
              <a:avLst/>
              <a:gdLst/>
              <a:ahLst/>
              <a:cxnLst/>
              <a:rect l="l" t="t" r="r" b="b"/>
              <a:pathLst>
                <a:path w="22145777" h="623774">
                  <a:moveTo>
                    <a:pt x="0" y="0"/>
                  </a:moveTo>
                  <a:lnTo>
                    <a:pt x="22145777" y="0"/>
                  </a:lnTo>
                  <a:lnTo>
                    <a:pt x="22145777" y="623774"/>
                  </a:lnTo>
                  <a:lnTo>
                    <a:pt x="0" y="62377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41775" b="-641775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2145777" cy="6618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250"/>
                </a:lnSpc>
              </a:pPr>
              <a:r>
                <a:rPr lang="en-US" sz="1875" b="1" spc="30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1.3 EU-ANPASSUNG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823608" y="937336"/>
            <a:ext cx="16609333" cy="7525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102"/>
              </a:lnSpc>
            </a:pPr>
            <a:r>
              <a:rPr lang="en-US" sz="4503" b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Zusätzliche EU-Rahmenwerke, die von CSL unterstützt werden</a:t>
            </a:r>
          </a:p>
        </p:txBody>
      </p:sp>
      <p:sp>
        <p:nvSpPr>
          <p:cNvPr id="8" name="Freeform 8"/>
          <p:cNvSpPr/>
          <p:nvPr/>
        </p:nvSpPr>
        <p:spPr>
          <a:xfrm>
            <a:off x="806920" y="2728655"/>
            <a:ext cx="16683904" cy="1471241"/>
          </a:xfrm>
          <a:custGeom>
            <a:avLst/>
            <a:gdLst/>
            <a:ahLst/>
            <a:cxnLst/>
            <a:rect l="l" t="t" r="r" b="b"/>
            <a:pathLst>
              <a:path w="16683904" h="1471241">
                <a:moveTo>
                  <a:pt x="0" y="0"/>
                </a:moveTo>
                <a:lnTo>
                  <a:pt x="16683904" y="0"/>
                </a:lnTo>
                <a:lnTo>
                  <a:pt x="16683904" y="1471241"/>
                </a:lnTo>
                <a:lnTo>
                  <a:pt x="0" y="147124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1166774" y="2910068"/>
            <a:ext cx="1108520" cy="1108520"/>
            <a:chOff x="0" y="0"/>
            <a:chExt cx="1478026" cy="1478026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478026" cy="1478026"/>
            </a:xfrm>
            <a:custGeom>
              <a:avLst/>
              <a:gdLst/>
              <a:ahLst/>
              <a:cxnLst/>
              <a:rect l="l" t="t" r="r" b="b"/>
              <a:pathLst>
                <a:path w="1478026" h="1478026">
                  <a:moveTo>
                    <a:pt x="0" y="739013"/>
                  </a:moveTo>
                  <a:cubicBezTo>
                    <a:pt x="0" y="330835"/>
                    <a:pt x="330835" y="0"/>
                    <a:pt x="739013" y="0"/>
                  </a:cubicBezTo>
                  <a:cubicBezTo>
                    <a:pt x="1147191" y="0"/>
                    <a:pt x="1478026" y="330835"/>
                    <a:pt x="1478026" y="739013"/>
                  </a:cubicBezTo>
                  <a:cubicBezTo>
                    <a:pt x="1478026" y="1147191"/>
                    <a:pt x="1147191" y="1478026"/>
                    <a:pt x="739013" y="1478026"/>
                  </a:cubicBezTo>
                  <a:cubicBezTo>
                    <a:pt x="330835" y="1478026"/>
                    <a:pt x="0" y="1147064"/>
                    <a:pt x="0" y="739013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11" name="Group 11"/>
          <p:cNvGrpSpPr/>
          <p:nvPr/>
        </p:nvGrpSpPr>
        <p:grpSpPr>
          <a:xfrm>
            <a:off x="1454963" y="3198257"/>
            <a:ext cx="532066" cy="532066"/>
            <a:chOff x="0" y="0"/>
            <a:chExt cx="709422" cy="709422"/>
          </a:xfrm>
        </p:grpSpPr>
        <p:sp>
          <p:nvSpPr>
            <p:cNvPr id="12" name="Freeform 12" descr="/home/claude/work/icons/book_w.png"/>
            <p:cNvSpPr/>
            <p:nvPr/>
          </p:nvSpPr>
          <p:spPr>
            <a:xfrm>
              <a:off x="0" y="0"/>
              <a:ext cx="709422" cy="709422"/>
            </a:xfrm>
            <a:custGeom>
              <a:avLst/>
              <a:gdLst/>
              <a:ahLst/>
              <a:cxnLst/>
              <a:rect l="l" t="t" r="r" b="b"/>
              <a:pathLst>
                <a:path w="709422" h="709422">
                  <a:moveTo>
                    <a:pt x="0" y="0"/>
                  </a:moveTo>
                  <a:lnTo>
                    <a:pt x="709422" y="0"/>
                  </a:lnTo>
                  <a:lnTo>
                    <a:pt x="709422" y="709422"/>
                  </a:lnTo>
                  <a:lnTo>
                    <a:pt x="0" y="709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</p:grpSp>
      <p:sp>
        <p:nvSpPr>
          <p:cNvPr id="13" name="TextBox 13"/>
          <p:cNvSpPr txBox="1"/>
          <p:nvPr/>
        </p:nvSpPr>
        <p:spPr>
          <a:xfrm>
            <a:off x="2824277" y="2814818"/>
            <a:ext cx="13647791" cy="3713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612"/>
              </a:lnSpc>
            </a:pPr>
            <a:r>
              <a:rPr lang="en-US" sz="2175" b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Schlüsselkompetenzen für lebenslanges Lernen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824277" y="3262474"/>
            <a:ext cx="13647791" cy="3429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</a:pPr>
            <a:r>
              <a:rPr lang="en-US" sz="1875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CSL fördert persönliche, soziale, Lern-Lern-, Kommunikations-, unternehmerische und staatsbürgerliche Kompetenzen.</a:t>
            </a:r>
          </a:p>
        </p:txBody>
      </p:sp>
      <p:sp>
        <p:nvSpPr>
          <p:cNvPr id="15" name="Freeform 15"/>
          <p:cNvSpPr/>
          <p:nvPr/>
        </p:nvSpPr>
        <p:spPr>
          <a:xfrm>
            <a:off x="806920" y="4468520"/>
            <a:ext cx="16683904" cy="1471241"/>
          </a:xfrm>
          <a:custGeom>
            <a:avLst/>
            <a:gdLst/>
            <a:ahLst/>
            <a:cxnLst/>
            <a:rect l="l" t="t" r="r" b="b"/>
            <a:pathLst>
              <a:path w="16683904" h="1471241">
                <a:moveTo>
                  <a:pt x="0" y="0"/>
                </a:moveTo>
                <a:lnTo>
                  <a:pt x="16683904" y="0"/>
                </a:lnTo>
                <a:lnTo>
                  <a:pt x="16683904" y="1471241"/>
                </a:lnTo>
                <a:lnTo>
                  <a:pt x="0" y="147124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16" name="Group 16"/>
          <p:cNvGrpSpPr/>
          <p:nvPr/>
        </p:nvGrpSpPr>
        <p:grpSpPr>
          <a:xfrm>
            <a:off x="1166774" y="4649924"/>
            <a:ext cx="1108520" cy="1108520"/>
            <a:chOff x="0" y="0"/>
            <a:chExt cx="1478026" cy="1478026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478026" cy="1478026"/>
            </a:xfrm>
            <a:custGeom>
              <a:avLst/>
              <a:gdLst/>
              <a:ahLst/>
              <a:cxnLst/>
              <a:rect l="l" t="t" r="r" b="b"/>
              <a:pathLst>
                <a:path w="1478026" h="1478026">
                  <a:moveTo>
                    <a:pt x="0" y="739013"/>
                  </a:moveTo>
                  <a:cubicBezTo>
                    <a:pt x="0" y="330835"/>
                    <a:pt x="330835" y="0"/>
                    <a:pt x="739013" y="0"/>
                  </a:cubicBezTo>
                  <a:cubicBezTo>
                    <a:pt x="1147191" y="0"/>
                    <a:pt x="1478026" y="330835"/>
                    <a:pt x="1478026" y="739013"/>
                  </a:cubicBezTo>
                  <a:cubicBezTo>
                    <a:pt x="1478026" y="1147191"/>
                    <a:pt x="1147191" y="1478026"/>
                    <a:pt x="739013" y="1478026"/>
                  </a:cubicBezTo>
                  <a:cubicBezTo>
                    <a:pt x="330835" y="1478026"/>
                    <a:pt x="0" y="1147064"/>
                    <a:pt x="0" y="739013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18" name="Group 18"/>
          <p:cNvGrpSpPr/>
          <p:nvPr/>
        </p:nvGrpSpPr>
        <p:grpSpPr>
          <a:xfrm>
            <a:off x="1454963" y="4938122"/>
            <a:ext cx="532066" cy="532066"/>
            <a:chOff x="0" y="0"/>
            <a:chExt cx="709422" cy="709422"/>
          </a:xfrm>
        </p:grpSpPr>
        <p:sp>
          <p:nvSpPr>
            <p:cNvPr id="19" name="Freeform 19" descr="/home/claude/work/icons/leaf_w.png"/>
            <p:cNvSpPr/>
            <p:nvPr/>
          </p:nvSpPr>
          <p:spPr>
            <a:xfrm>
              <a:off x="0" y="0"/>
              <a:ext cx="709422" cy="709422"/>
            </a:xfrm>
            <a:custGeom>
              <a:avLst/>
              <a:gdLst/>
              <a:ahLst/>
              <a:cxnLst/>
              <a:rect l="l" t="t" r="r" b="b"/>
              <a:pathLst>
                <a:path w="709422" h="709422">
                  <a:moveTo>
                    <a:pt x="0" y="0"/>
                  </a:moveTo>
                  <a:lnTo>
                    <a:pt x="709422" y="0"/>
                  </a:lnTo>
                  <a:lnTo>
                    <a:pt x="709422" y="709422"/>
                  </a:lnTo>
                  <a:lnTo>
                    <a:pt x="0" y="709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</p:sp>
      </p:grpSp>
      <p:sp>
        <p:nvSpPr>
          <p:cNvPr id="20" name="TextBox 20"/>
          <p:cNvSpPr txBox="1"/>
          <p:nvPr/>
        </p:nvSpPr>
        <p:spPr>
          <a:xfrm>
            <a:off x="2824277" y="4554674"/>
            <a:ext cx="13647791" cy="3713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612"/>
              </a:lnSpc>
            </a:pPr>
            <a:r>
              <a:rPr lang="en-US" sz="2175" b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Europäischer Green Deal &amp; Twin Transition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2824277" y="5002340"/>
            <a:ext cx="13647791" cy="3429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</a:pPr>
            <a:r>
              <a:rPr lang="en-US" sz="1875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CSL kann grüne Kompetenzen, digitale Kompetenzen und nachhaltige Innovationen stärken.</a:t>
            </a:r>
          </a:p>
        </p:txBody>
      </p:sp>
      <p:sp>
        <p:nvSpPr>
          <p:cNvPr id="22" name="Freeform 22"/>
          <p:cNvSpPr/>
          <p:nvPr/>
        </p:nvSpPr>
        <p:spPr>
          <a:xfrm>
            <a:off x="806920" y="6208385"/>
            <a:ext cx="16683904" cy="1471241"/>
          </a:xfrm>
          <a:custGeom>
            <a:avLst/>
            <a:gdLst/>
            <a:ahLst/>
            <a:cxnLst/>
            <a:rect l="l" t="t" r="r" b="b"/>
            <a:pathLst>
              <a:path w="16683904" h="1471241">
                <a:moveTo>
                  <a:pt x="0" y="0"/>
                </a:moveTo>
                <a:lnTo>
                  <a:pt x="16683904" y="0"/>
                </a:lnTo>
                <a:lnTo>
                  <a:pt x="16683904" y="1471241"/>
                </a:lnTo>
                <a:lnTo>
                  <a:pt x="0" y="147124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23" name="Group 23"/>
          <p:cNvGrpSpPr/>
          <p:nvPr/>
        </p:nvGrpSpPr>
        <p:grpSpPr>
          <a:xfrm>
            <a:off x="1166774" y="6389789"/>
            <a:ext cx="1108520" cy="1108520"/>
            <a:chOff x="0" y="0"/>
            <a:chExt cx="1478026" cy="1478026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478026" cy="1478026"/>
            </a:xfrm>
            <a:custGeom>
              <a:avLst/>
              <a:gdLst/>
              <a:ahLst/>
              <a:cxnLst/>
              <a:rect l="l" t="t" r="r" b="b"/>
              <a:pathLst>
                <a:path w="1478026" h="1478026">
                  <a:moveTo>
                    <a:pt x="0" y="739013"/>
                  </a:moveTo>
                  <a:cubicBezTo>
                    <a:pt x="0" y="330835"/>
                    <a:pt x="330835" y="0"/>
                    <a:pt x="739013" y="0"/>
                  </a:cubicBezTo>
                  <a:cubicBezTo>
                    <a:pt x="1147191" y="0"/>
                    <a:pt x="1478026" y="330835"/>
                    <a:pt x="1478026" y="739013"/>
                  </a:cubicBezTo>
                  <a:cubicBezTo>
                    <a:pt x="1478026" y="1147191"/>
                    <a:pt x="1147191" y="1478026"/>
                    <a:pt x="739013" y="1478026"/>
                  </a:cubicBezTo>
                  <a:cubicBezTo>
                    <a:pt x="330835" y="1478026"/>
                    <a:pt x="0" y="1147064"/>
                    <a:pt x="0" y="739013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25" name="Group 25"/>
          <p:cNvGrpSpPr/>
          <p:nvPr/>
        </p:nvGrpSpPr>
        <p:grpSpPr>
          <a:xfrm>
            <a:off x="1454963" y="6677978"/>
            <a:ext cx="532066" cy="532066"/>
            <a:chOff x="0" y="0"/>
            <a:chExt cx="709422" cy="709422"/>
          </a:xfrm>
        </p:grpSpPr>
        <p:sp>
          <p:nvSpPr>
            <p:cNvPr id="26" name="Freeform 26" descr="/home/claude/work/icons/globe_w.png"/>
            <p:cNvSpPr/>
            <p:nvPr/>
          </p:nvSpPr>
          <p:spPr>
            <a:xfrm>
              <a:off x="0" y="0"/>
              <a:ext cx="709422" cy="709422"/>
            </a:xfrm>
            <a:custGeom>
              <a:avLst/>
              <a:gdLst/>
              <a:ahLst/>
              <a:cxnLst/>
              <a:rect l="l" t="t" r="r" b="b"/>
              <a:pathLst>
                <a:path w="709422" h="709422">
                  <a:moveTo>
                    <a:pt x="0" y="0"/>
                  </a:moveTo>
                  <a:lnTo>
                    <a:pt x="709422" y="0"/>
                  </a:lnTo>
                  <a:lnTo>
                    <a:pt x="709422" y="709422"/>
                  </a:lnTo>
                  <a:lnTo>
                    <a:pt x="0" y="709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</p:sp>
      </p:grpSp>
      <p:sp>
        <p:nvSpPr>
          <p:cNvPr id="27" name="TextBox 27"/>
          <p:cNvSpPr txBox="1"/>
          <p:nvPr/>
        </p:nvSpPr>
        <p:spPr>
          <a:xfrm>
            <a:off x="2824277" y="6294539"/>
            <a:ext cx="13647791" cy="3713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612"/>
              </a:lnSpc>
            </a:pPr>
            <a:r>
              <a:rPr lang="en-US" sz="2175" b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Europäischer Bildungsraum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2824277" y="6742195"/>
            <a:ext cx="13647791" cy="3429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</a:pPr>
            <a:r>
              <a:rPr lang="en-US" sz="1875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CSL unterstützt Qualität, Inklusion, digitale Integration und den ökologischen Wandel im Bildungswesen.</a:t>
            </a:r>
          </a:p>
        </p:txBody>
      </p:sp>
      <p:sp>
        <p:nvSpPr>
          <p:cNvPr id="29" name="Freeform 29"/>
          <p:cNvSpPr/>
          <p:nvPr/>
        </p:nvSpPr>
        <p:spPr>
          <a:xfrm>
            <a:off x="806920" y="7948251"/>
            <a:ext cx="16683904" cy="1471241"/>
          </a:xfrm>
          <a:custGeom>
            <a:avLst/>
            <a:gdLst/>
            <a:ahLst/>
            <a:cxnLst/>
            <a:rect l="l" t="t" r="r" b="b"/>
            <a:pathLst>
              <a:path w="16683904" h="1471241">
                <a:moveTo>
                  <a:pt x="0" y="0"/>
                </a:moveTo>
                <a:lnTo>
                  <a:pt x="16683904" y="0"/>
                </a:lnTo>
                <a:lnTo>
                  <a:pt x="16683904" y="1471241"/>
                </a:lnTo>
                <a:lnTo>
                  <a:pt x="0" y="147124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30" name="Group 30"/>
          <p:cNvGrpSpPr/>
          <p:nvPr/>
        </p:nvGrpSpPr>
        <p:grpSpPr>
          <a:xfrm>
            <a:off x="1166774" y="8129654"/>
            <a:ext cx="1108520" cy="1108520"/>
            <a:chOff x="0" y="0"/>
            <a:chExt cx="1478026" cy="1478026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478026" cy="1478026"/>
            </a:xfrm>
            <a:custGeom>
              <a:avLst/>
              <a:gdLst/>
              <a:ahLst/>
              <a:cxnLst/>
              <a:rect l="l" t="t" r="r" b="b"/>
              <a:pathLst>
                <a:path w="1478026" h="1478026">
                  <a:moveTo>
                    <a:pt x="0" y="739013"/>
                  </a:moveTo>
                  <a:cubicBezTo>
                    <a:pt x="0" y="330835"/>
                    <a:pt x="330835" y="0"/>
                    <a:pt x="739013" y="0"/>
                  </a:cubicBezTo>
                  <a:cubicBezTo>
                    <a:pt x="1147191" y="0"/>
                    <a:pt x="1478026" y="330835"/>
                    <a:pt x="1478026" y="739013"/>
                  </a:cubicBezTo>
                  <a:cubicBezTo>
                    <a:pt x="1478026" y="1147191"/>
                    <a:pt x="1147191" y="1478026"/>
                    <a:pt x="739013" y="1478026"/>
                  </a:cubicBezTo>
                  <a:cubicBezTo>
                    <a:pt x="330835" y="1478026"/>
                    <a:pt x="0" y="1147064"/>
                    <a:pt x="0" y="739013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32" name="Group 32"/>
          <p:cNvGrpSpPr/>
          <p:nvPr/>
        </p:nvGrpSpPr>
        <p:grpSpPr>
          <a:xfrm>
            <a:off x="1454963" y="8417843"/>
            <a:ext cx="532066" cy="532066"/>
            <a:chOff x="0" y="0"/>
            <a:chExt cx="709422" cy="709422"/>
          </a:xfrm>
        </p:grpSpPr>
        <p:sp>
          <p:nvSpPr>
            <p:cNvPr id="33" name="Freeform 33" descr="/home/claude/work/icons/shield_w.png"/>
            <p:cNvSpPr/>
            <p:nvPr/>
          </p:nvSpPr>
          <p:spPr>
            <a:xfrm>
              <a:off x="0" y="0"/>
              <a:ext cx="709422" cy="709422"/>
            </a:xfrm>
            <a:custGeom>
              <a:avLst/>
              <a:gdLst/>
              <a:ahLst/>
              <a:cxnLst/>
              <a:rect l="l" t="t" r="r" b="b"/>
              <a:pathLst>
                <a:path w="709422" h="709422">
                  <a:moveTo>
                    <a:pt x="0" y="0"/>
                  </a:moveTo>
                  <a:lnTo>
                    <a:pt x="709422" y="0"/>
                  </a:lnTo>
                  <a:lnTo>
                    <a:pt x="709422" y="709422"/>
                  </a:lnTo>
                  <a:lnTo>
                    <a:pt x="0" y="709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</p:sp>
      </p:grpSp>
      <p:sp>
        <p:nvSpPr>
          <p:cNvPr id="34" name="TextBox 34"/>
          <p:cNvSpPr txBox="1"/>
          <p:nvPr/>
        </p:nvSpPr>
        <p:spPr>
          <a:xfrm>
            <a:off x="2824277" y="8034404"/>
            <a:ext cx="13647791" cy="3713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612"/>
              </a:lnSpc>
            </a:pPr>
            <a:r>
              <a:rPr lang="en-US" sz="2175" b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Europäische Säule sozialer Rechte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2824277" y="8482060"/>
            <a:ext cx="13647791" cy="3429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</a:pPr>
            <a:r>
              <a:rPr lang="en-US" sz="1875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CSL leistet einen Beitrag zum lebenslangen Lernen und zur aktiven Unterstützung der Beschäftigung.</a:t>
            </a:r>
          </a:p>
        </p:txBody>
      </p:sp>
      <p:sp>
        <p:nvSpPr>
          <p:cNvPr id="36" name="Freeform 36"/>
          <p:cNvSpPr/>
          <p:nvPr/>
        </p:nvSpPr>
        <p:spPr>
          <a:xfrm>
            <a:off x="15841161" y="479393"/>
            <a:ext cx="3284982" cy="1182595"/>
          </a:xfrm>
          <a:custGeom>
            <a:avLst/>
            <a:gdLst/>
            <a:ahLst/>
            <a:cxnLst/>
            <a:rect l="l" t="t" r="r" b="b"/>
            <a:pathLst>
              <a:path w="3284982" h="1182595">
                <a:moveTo>
                  <a:pt x="0" y="0"/>
                </a:moveTo>
                <a:lnTo>
                  <a:pt x="3284982" y="0"/>
                </a:lnTo>
                <a:lnTo>
                  <a:pt x="3284982" y="1182596"/>
                </a:lnTo>
                <a:lnTo>
                  <a:pt x="0" y="118259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t="-322" b="-321"/>
            </a:stretch>
          </a:blipFill>
        </p:spPr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5F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52" cy="585724"/>
            </a:xfrm>
            <a:custGeom>
              <a:avLst/>
              <a:gdLst/>
              <a:ahLst/>
              <a:cxnLst/>
              <a:rect l="l" t="t" r="r" b="b"/>
              <a:pathLst>
                <a:path w="22145752" h="585724">
                  <a:moveTo>
                    <a:pt x="0" y="0"/>
                  </a:moveTo>
                  <a:lnTo>
                    <a:pt x="22145752" y="0"/>
                  </a:lnTo>
                  <a:lnTo>
                    <a:pt x="22145752" y="585724"/>
                  </a:lnTo>
                  <a:lnTo>
                    <a:pt x="0" y="58572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86205" b="-686199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823608" y="602856"/>
            <a:ext cx="16609333" cy="467830"/>
            <a:chOff x="0" y="0"/>
            <a:chExt cx="22145777" cy="62377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145777" cy="623774"/>
            </a:xfrm>
            <a:custGeom>
              <a:avLst/>
              <a:gdLst/>
              <a:ahLst/>
              <a:cxnLst/>
              <a:rect l="l" t="t" r="r" b="b"/>
              <a:pathLst>
                <a:path w="22145777" h="623774">
                  <a:moveTo>
                    <a:pt x="0" y="0"/>
                  </a:moveTo>
                  <a:lnTo>
                    <a:pt x="22145777" y="0"/>
                  </a:lnTo>
                  <a:lnTo>
                    <a:pt x="22145777" y="623774"/>
                  </a:lnTo>
                  <a:lnTo>
                    <a:pt x="0" y="62377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41775" b="-641775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2145777" cy="6618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250"/>
                </a:lnSpc>
              </a:pPr>
              <a:r>
                <a:rPr lang="en-US" sz="1875" b="1" spc="30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1.3 EU-ANPASSUNG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823608" y="937336"/>
            <a:ext cx="16609333" cy="7525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102"/>
              </a:lnSpc>
            </a:pPr>
            <a:r>
              <a:rPr lang="en-US" sz="4503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Qualitätssicherung und Anerkennung</a:t>
            </a:r>
          </a:p>
        </p:txBody>
      </p:sp>
      <p:sp>
        <p:nvSpPr>
          <p:cNvPr id="8" name="Freeform 8"/>
          <p:cNvSpPr/>
          <p:nvPr/>
        </p:nvSpPr>
        <p:spPr>
          <a:xfrm>
            <a:off x="806920" y="2728655"/>
            <a:ext cx="16683904" cy="1123293"/>
          </a:xfrm>
          <a:custGeom>
            <a:avLst/>
            <a:gdLst/>
            <a:ahLst/>
            <a:cxnLst/>
            <a:rect l="l" t="t" r="r" b="b"/>
            <a:pathLst>
              <a:path w="16683904" h="1123293">
                <a:moveTo>
                  <a:pt x="0" y="0"/>
                </a:moveTo>
                <a:lnTo>
                  <a:pt x="16683904" y="0"/>
                </a:lnTo>
                <a:lnTo>
                  <a:pt x="16683904" y="1123293"/>
                </a:lnTo>
                <a:lnTo>
                  <a:pt x="0" y="112329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1166774" y="2910068"/>
            <a:ext cx="760476" cy="760476"/>
            <a:chOff x="0" y="0"/>
            <a:chExt cx="1013968" cy="101396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11" name="Group 11"/>
          <p:cNvGrpSpPr/>
          <p:nvPr/>
        </p:nvGrpSpPr>
        <p:grpSpPr>
          <a:xfrm>
            <a:off x="1364494" y="3107788"/>
            <a:ext cx="364998" cy="364998"/>
            <a:chOff x="0" y="0"/>
            <a:chExt cx="486664" cy="486664"/>
          </a:xfrm>
        </p:grpSpPr>
        <p:sp>
          <p:nvSpPr>
            <p:cNvPr id="12" name="Freeform 12" descr="/home/claude/work/icons/map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</p:grpSp>
      <p:grpSp>
        <p:nvGrpSpPr>
          <p:cNvPr id="13" name="Group 13"/>
          <p:cNvGrpSpPr/>
          <p:nvPr/>
        </p:nvGrpSpPr>
        <p:grpSpPr>
          <a:xfrm>
            <a:off x="2476300" y="2745343"/>
            <a:ext cx="13995768" cy="1089898"/>
            <a:chOff x="0" y="0"/>
            <a:chExt cx="18661024" cy="1453198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8660999" cy="1453261"/>
            </a:xfrm>
            <a:custGeom>
              <a:avLst/>
              <a:gdLst/>
              <a:ahLst/>
              <a:cxnLst/>
              <a:rect l="l" t="t" r="r" b="b"/>
              <a:pathLst>
                <a:path w="18660999" h="1453261">
                  <a:moveTo>
                    <a:pt x="0" y="0"/>
                  </a:moveTo>
                  <a:lnTo>
                    <a:pt x="18660999" y="0"/>
                  </a:lnTo>
                  <a:lnTo>
                    <a:pt x="18660999" y="1453261"/>
                  </a:lnTo>
                  <a:lnTo>
                    <a:pt x="0" y="145326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031" b="-200027"/>
              </a:stretch>
            </a:blipFill>
          </p:spPr>
        </p:sp>
      </p:grpSp>
      <p:grpSp>
        <p:nvGrpSpPr>
          <p:cNvPr id="15" name="Group 15"/>
          <p:cNvGrpSpPr/>
          <p:nvPr/>
        </p:nvGrpSpPr>
        <p:grpSpPr>
          <a:xfrm>
            <a:off x="2476300" y="2709624"/>
            <a:ext cx="13995768" cy="1125617"/>
            <a:chOff x="0" y="0"/>
            <a:chExt cx="18661024" cy="1500822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8661024" cy="1500822"/>
            </a:xfrm>
            <a:custGeom>
              <a:avLst/>
              <a:gdLst/>
              <a:ahLst/>
              <a:cxnLst/>
              <a:rect l="l" t="t" r="r" b="b"/>
              <a:pathLst>
                <a:path w="18661024" h="1500822">
                  <a:moveTo>
                    <a:pt x="0" y="0"/>
                  </a:moveTo>
                  <a:lnTo>
                    <a:pt x="18661024" y="0"/>
                  </a:lnTo>
                  <a:lnTo>
                    <a:pt x="18661024" y="1500822"/>
                  </a:lnTo>
                  <a:lnTo>
                    <a:pt x="0" y="150082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92274" b="-192274"/>
              </a:stretch>
            </a:blipFill>
          </p:spPr>
        </p:sp>
        <p:sp>
          <p:nvSpPr>
            <p:cNvPr id="17" name="TextBox 17"/>
            <p:cNvSpPr txBox="1"/>
            <p:nvPr/>
          </p:nvSpPr>
          <p:spPr>
            <a:xfrm>
              <a:off x="0" y="-47625"/>
              <a:ext cx="18661024" cy="15484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Ordnen Sie die Lernziele des CSL den Kompetenzen des CMS und den Fertigkeitsbeschreibungen des ESCO zu.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806920" y="4120553"/>
            <a:ext cx="16683904" cy="1123293"/>
          </a:xfrm>
          <a:custGeom>
            <a:avLst/>
            <a:gdLst/>
            <a:ahLst/>
            <a:cxnLst/>
            <a:rect l="l" t="t" r="r" b="b"/>
            <a:pathLst>
              <a:path w="16683904" h="1123293">
                <a:moveTo>
                  <a:pt x="0" y="0"/>
                </a:moveTo>
                <a:lnTo>
                  <a:pt x="16683904" y="0"/>
                </a:lnTo>
                <a:lnTo>
                  <a:pt x="16683904" y="1123293"/>
                </a:lnTo>
                <a:lnTo>
                  <a:pt x="0" y="112329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19" name="Group 19"/>
          <p:cNvGrpSpPr/>
          <p:nvPr/>
        </p:nvGrpSpPr>
        <p:grpSpPr>
          <a:xfrm>
            <a:off x="1166774" y="4301957"/>
            <a:ext cx="760476" cy="760476"/>
            <a:chOff x="0" y="0"/>
            <a:chExt cx="1013968" cy="1013968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21" name="Group 21"/>
          <p:cNvGrpSpPr/>
          <p:nvPr/>
        </p:nvGrpSpPr>
        <p:grpSpPr>
          <a:xfrm>
            <a:off x="1364494" y="4499677"/>
            <a:ext cx="364998" cy="364998"/>
            <a:chOff x="0" y="0"/>
            <a:chExt cx="486664" cy="486664"/>
          </a:xfrm>
        </p:grpSpPr>
        <p:sp>
          <p:nvSpPr>
            <p:cNvPr id="22" name="Freeform 22" descr="/home/claude/work/icons/award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</p:sp>
      </p:grpSp>
      <p:grpSp>
        <p:nvGrpSpPr>
          <p:cNvPr id="23" name="Group 23"/>
          <p:cNvGrpSpPr/>
          <p:nvPr/>
        </p:nvGrpSpPr>
        <p:grpSpPr>
          <a:xfrm>
            <a:off x="2476300" y="4137231"/>
            <a:ext cx="13995768" cy="1089898"/>
            <a:chOff x="0" y="0"/>
            <a:chExt cx="18661024" cy="1453198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8660999" cy="1453261"/>
            </a:xfrm>
            <a:custGeom>
              <a:avLst/>
              <a:gdLst/>
              <a:ahLst/>
              <a:cxnLst/>
              <a:rect l="l" t="t" r="r" b="b"/>
              <a:pathLst>
                <a:path w="18660999" h="1453261">
                  <a:moveTo>
                    <a:pt x="0" y="0"/>
                  </a:moveTo>
                  <a:lnTo>
                    <a:pt x="18660999" y="0"/>
                  </a:lnTo>
                  <a:lnTo>
                    <a:pt x="18660999" y="1453261"/>
                  </a:lnTo>
                  <a:lnTo>
                    <a:pt x="0" y="145326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031" b="-200027"/>
              </a:stretch>
            </a:blipFill>
          </p:spPr>
        </p:sp>
      </p:grpSp>
      <p:grpSp>
        <p:nvGrpSpPr>
          <p:cNvPr id="25" name="Group 25"/>
          <p:cNvGrpSpPr/>
          <p:nvPr/>
        </p:nvGrpSpPr>
        <p:grpSpPr>
          <a:xfrm>
            <a:off x="2476300" y="4101513"/>
            <a:ext cx="13995768" cy="1125617"/>
            <a:chOff x="0" y="0"/>
            <a:chExt cx="18661024" cy="1500822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8661024" cy="1500822"/>
            </a:xfrm>
            <a:custGeom>
              <a:avLst/>
              <a:gdLst/>
              <a:ahLst/>
              <a:cxnLst/>
              <a:rect l="l" t="t" r="r" b="b"/>
              <a:pathLst>
                <a:path w="18661024" h="1500822">
                  <a:moveTo>
                    <a:pt x="0" y="0"/>
                  </a:moveTo>
                  <a:lnTo>
                    <a:pt x="18661024" y="0"/>
                  </a:lnTo>
                  <a:lnTo>
                    <a:pt x="18661024" y="1500822"/>
                  </a:lnTo>
                  <a:lnTo>
                    <a:pt x="0" y="150082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92274" b="-192274"/>
              </a:stretch>
            </a:blipFill>
          </p:spPr>
        </p:sp>
        <p:sp>
          <p:nvSpPr>
            <p:cNvPr id="27" name="TextBox 27"/>
            <p:cNvSpPr txBox="1"/>
            <p:nvPr/>
          </p:nvSpPr>
          <p:spPr>
            <a:xfrm>
              <a:off x="0" y="-47625"/>
              <a:ext cx="18661024" cy="15484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Nutzen Sie europäische Instrumente wie Europass und digitale Abzeichen, um das Lernen und die Erfahrungen der Studierenden zu dokumentieren.</a:t>
              </a:r>
            </a:p>
          </p:txBody>
        </p:sp>
      </p:grpSp>
      <p:sp>
        <p:nvSpPr>
          <p:cNvPr id="28" name="Freeform 28"/>
          <p:cNvSpPr/>
          <p:nvPr/>
        </p:nvSpPr>
        <p:spPr>
          <a:xfrm>
            <a:off x="806920" y="5512441"/>
            <a:ext cx="16683904" cy="1123293"/>
          </a:xfrm>
          <a:custGeom>
            <a:avLst/>
            <a:gdLst/>
            <a:ahLst/>
            <a:cxnLst/>
            <a:rect l="l" t="t" r="r" b="b"/>
            <a:pathLst>
              <a:path w="16683904" h="1123293">
                <a:moveTo>
                  <a:pt x="0" y="0"/>
                </a:moveTo>
                <a:lnTo>
                  <a:pt x="16683904" y="0"/>
                </a:lnTo>
                <a:lnTo>
                  <a:pt x="16683904" y="1123293"/>
                </a:lnTo>
                <a:lnTo>
                  <a:pt x="0" y="112329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29" name="Group 29"/>
          <p:cNvGrpSpPr/>
          <p:nvPr/>
        </p:nvGrpSpPr>
        <p:grpSpPr>
          <a:xfrm>
            <a:off x="1166774" y="5693845"/>
            <a:ext cx="760476" cy="760476"/>
            <a:chOff x="0" y="0"/>
            <a:chExt cx="1013968" cy="1013968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31" name="Group 31"/>
          <p:cNvGrpSpPr/>
          <p:nvPr/>
        </p:nvGrpSpPr>
        <p:grpSpPr>
          <a:xfrm>
            <a:off x="1364494" y="5891565"/>
            <a:ext cx="364998" cy="364998"/>
            <a:chOff x="0" y="0"/>
            <a:chExt cx="486664" cy="486664"/>
          </a:xfrm>
        </p:grpSpPr>
        <p:sp>
          <p:nvSpPr>
            <p:cNvPr id="32" name="Freeform 32" descr="/home/claude/work/icons/bar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</p:sp>
      </p:grpSp>
      <p:grpSp>
        <p:nvGrpSpPr>
          <p:cNvPr id="33" name="Group 33"/>
          <p:cNvGrpSpPr/>
          <p:nvPr/>
        </p:nvGrpSpPr>
        <p:grpSpPr>
          <a:xfrm>
            <a:off x="2476300" y="5529120"/>
            <a:ext cx="13995768" cy="1089898"/>
            <a:chOff x="0" y="0"/>
            <a:chExt cx="18661024" cy="1453198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8660999" cy="1453261"/>
            </a:xfrm>
            <a:custGeom>
              <a:avLst/>
              <a:gdLst/>
              <a:ahLst/>
              <a:cxnLst/>
              <a:rect l="l" t="t" r="r" b="b"/>
              <a:pathLst>
                <a:path w="18660999" h="1453261">
                  <a:moveTo>
                    <a:pt x="0" y="0"/>
                  </a:moveTo>
                  <a:lnTo>
                    <a:pt x="18660999" y="0"/>
                  </a:lnTo>
                  <a:lnTo>
                    <a:pt x="18660999" y="1453261"/>
                  </a:lnTo>
                  <a:lnTo>
                    <a:pt x="0" y="145326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031" b="-200027"/>
              </a:stretch>
            </a:blipFill>
          </p:spPr>
        </p:sp>
      </p:grpSp>
      <p:grpSp>
        <p:nvGrpSpPr>
          <p:cNvPr id="35" name="Group 35"/>
          <p:cNvGrpSpPr/>
          <p:nvPr/>
        </p:nvGrpSpPr>
        <p:grpSpPr>
          <a:xfrm>
            <a:off x="2476300" y="5493401"/>
            <a:ext cx="13995768" cy="1125617"/>
            <a:chOff x="0" y="0"/>
            <a:chExt cx="18661024" cy="1500822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8661024" cy="1500822"/>
            </a:xfrm>
            <a:custGeom>
              <a:avLst/>
              <a:gdLst/>
              <a:ahLst/>
              <a:cxnLst/>
              <a:rect l="l" t="t" r="r" b="b"/>
              <a:pathLst>
                <a:path w="18661024" h="1500822">
                  <a:moveTo>
                    <a:pt x="0" y="0"/>
                  </a:moveTo>
                  <a:lnTo>
                    <a:pt x="18661024" y="0"/>
                  </a:lnTo>
                  <a:lnTo>
                    <a:pt x="18661024" y="1500822"/>
                  </a:lnTo>
                  <a:lnTo>
                    <a:pt x="0" y="150082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92274" b="-192274"/>
              </a:stretch>
            </a:blipFill>
          </p:spPr>
        </p:sp>
        <p:sp>
          <p:nvSpPr>
            <p:cNvPr id="37" name="TextBox 37"/>
            <p:cNvSpPr txBox="1"/>
            <p:nvPr/>
          </p:nvSpPr>
          <p:spPr>
            <a:xfrm>
              <a:off x="0" y="-47625"/>
              <a:ext cx="18661024" cy="15484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Bewerten Sie die Lernergebnisse des CSL-Programms gegebenenfalls unter Bezugnahme auf die EQF-Niveaus.</a:t>
              </a:r>
            </a:p>
          </p:txBody>
        </p:sp>
      </p:grpSp>
      <p:sp>
        <p:nvSpPr>
          <p:cNvPr id="38" name="Freeform 38"/>
          <p:cNvSpPr/>
          <p:nvPr/>
        </p:nvSpPr>
        <p:spPr>
          <a:xfrm>
            <a:off x="806920" y="6904330"/>
            <a:ext cx="16683904" cy="1123293"/>
          </a:xfrm>
          <a:custGeom>
            <a:avLst/>
            <a:gdLst/>
            <a:ahLst/>
            <a:cxnLst/>
            <a:rect l="l" t="t" r="r" b="b"/>
            <a:pathLst>
              <a:path w="16683904" h="1123293">
                <a:moveTo>
                  <a:pt x="0" y="0"/>
                </a:moveTo>
                <a:lnTo>
                  <a:pt x="16683904" y="0"/>
                </a:lnTo>
                <a:lnTo>
                  <a:pt x="16683904" y="1123292"/>
                </a:lnTo>
                <a:lnTo>
                  <a:pt x="0" y="112329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39" name="Group 39"/>
          <p:cNvGrpSpPr/>
          <p:nvPr/>
        </p:nvGrpSpPr>
        <p:grpSpPr>
          <a:xfrm>
            <a:off x="1166774" y="7085733"/>
            <a:ext cx="760476" cy="760476"/>
            <a:chOff x="0" y="0"/>
            <a:chExt cx="1013968" cy="1013968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41" name="Group 41"/>
          <p:cNvGrpSpPr/>
          <p:nvPr/>
        </p:nvGrpSpPr>
        <p:grpSpPr>
          <a:xfrm>
            <a:off x="1364494" y="7283453"/>
            <a:ext cx="364998" cy="364998"/>
            <a:chOff x="0" y="0"/>
            <a:chExt cx="486664" cy="486664"/>
          </a:xfrm>
        </p:grpSpPr>
        <p:sp>
          <p:nvSpPr>
            <p:cNvPr id="42" name="Freeform 42" descr="/home/claude/work/icons/users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</p:sp>
      </p:grpSp>
      <p:grpSp>
        <p:nvGrpSpPr>
          <p:cNvPr id="43" name="Group 43"/>
          <p:cNvGrpSpPr/>
          <p:nvPr/>
        </p:nvGrpSpPr>
        <p:grpSpPr>
          <a:xfrm>
            <a:off x="2476300" y="6921017"/>
            <a:ext cx="13995768" cy="1089898"/>
            <a:chOff x="0" y="0"/>
            <a:chExt cx="18661024" cy="1453198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18660999" cy="1453261"/>
            </a:xfrm>
            <a:custGeom>
              <a:avLst/>
              <a:gdLst/>
              <a:ahLst/>
              <a:cxnLst/>
              <a:rect l="l" t="t" r="r" b="b"/>
              <a:pathLst>
                <a:path w="18660999" h="1453261">
                  <a:moveTo>
                    <a:pt x="0" y="0"/>
                  </a:moveTo>
                  <a:lnTo>
                    <a:pt x="18660999" y="0"/>
                  </a:lnTo>
                  <a:lnTo>
                    <a:pt x="18660999" y="1453261"/>
                  </a:lnTo>
                  <a:lnTo>
                    <a:pt x="0" y="145326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031" b="-200027"/>
              </a:stretch>
            </a:blipFill>
          </p:spPr>
        </p:sp>
      </p:grpSp>
      <p:grpSp>
        <p:nvGrpSpPr>
          <p:cNvPr id="45" name="Group 45"/>
          <p:cNvGrpSpPr/>
          <p:nvPr/>
        </p:nvGrpSpPr>
        <p:grpSpPr>
          <a:xfrm>
            <a:off x="2476300" y="6885299"/>
            <a:ext cx="13995768" cy="1125617"/>
            <a:chOff x="0" y="0"/>
            <a:chExt cx="18661024" cy="1500822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18661024" cy="1500822"/>
            </a:xfrm>
            <a:custGeom>
              <a:avLst/>
              <a:gdLst/>
              <a:ahLst/>
              <a:cxnLst/>
              <a:rect l="l" t="t" r="r" b="b"/>
              <a:pathLst>
                <a:path w="18661024" h="1500822">
                  <a:moveTo>
                    <a:pt x="0" y="0"/>
                  </a:moveTo>
                  <a:lnTo>
                    <a:pt x="18661024" y="0"/>
                  </a:lnTo>
                  <a:lnTo>
                    <a:pt x="18661024" y="1500822"/>
                  </a:lnTo>
                  <a:lnTo>
                    <a:pt x="0" y="150082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92274" b="-192274"/>
              </a:stretch>
            </a:blipFill>
          </p:spPr>
        </p:sp>
        <p:sp>
          <p:nvSpPr>
            <p:cNvPr id="47" name="TextBox 47"/>
            <p:cNvSpPr txBox="1"/>
            <p:nvPr/>
          </p:nvSpPr>
          <p:spPr>
            <a:xfrm>
              <a:off x="0" y="-47625"/>
              <a:ext cx="18661024" cy="15484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Beziehen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Sie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Arbeitgeber:innen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und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Partner:innen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aus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der Gemeinde in die Definition der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relevanten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Qualifikationsanforderungen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ein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.</a:t>
              </a:r>
            </a:p>
          </p:txBody>
        </p:sp>
      </p:grpSp>
      <p:sp>
        <p:nvSpPr>
          <p:cNvPr id="48" name="Freeform 48"/>
          <p:cNvSpPr/>
          <p:nvPr/>
        </p:nvSpPr>
        <p:spPr>
          <a:xfrm>
            <a:off x="806920" y="8296218"/>
            <a:ext cx="16683904" cy="1123293"/>
          </a:xfrm>
          <a:custGeom>
            <a:avLst/>
            <a:gdLst/>
            <a:ahLst/>
            <a:cxnLst/>
            <a:rect l="l" t="t" r="r" b="b"/>
            <a:pathLst>
              <a:path w="16683904" h="1123293">
                <a:moveTo>
                  <a:pt x="0" y="0"/>
                </a:moveTo>
                <a:lnTo>
                  <a:pt x="16683904" y="0"/>
                </a:lnTo>
                <a:lnTo>
                  <a:pt x="16683904" y="1123293"/>
                </a:lnTo>
                <a:lnTo>
                  <a:pt x="0" y="112329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49" name="Group 49"/>
          <p:cNvGrpSpPr/>
          <p:nvPr/>
        </p:nvGrpSpPr>
        <p:grpSpPr>
          <a:xfrm>
            <a:off x="1166774" y="8477621"/>
            <a:ext cx="760476" cy="760476"/>
            <a:chOff x="0" y="0"/>
            <a:chExt cx="1013968" cy="1013968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51" name="Group 51"/>
          <p:cNvGrpSpPr/>
          <p:nvPr/>
        </p:nvGrpSpPr>
        <p:grpSpPr>
          <a:xfrm>
            <a:off x="1364494" y="8675341"/>
            <a:ext cx="364998" cy="364998"/>
            <a:chOff x="0" y="0"/>
            <a:chExt cx="486664" cy="486664"/>
          </a:xfrm>
        </p:grpSpPr>
        <p:sp>
          <p:nvSpPr>
            <p:cNvPr id="52" name="Freeform 52" descr="/home/claude/work/icons/cycle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/>
              </a:stretch>
            </a:blipFill>
          </p:spPr>
        </p:sp>
      </p:grpSp>
      <p:grpSp>
        <p:nvGrpSpPr>
          <p:cNvPr id="53" name="Group 53"/>
          <p:cNvGrpSpPr/>
          <p:nvPr/>
        </p:nvGrpSpPr>
        <p:grpSpPr>
          <a:xfrm>
            <a:off x="2476300" y="8312906"/>
            <a:ext cx="13995768" cy="1089898"/>
            <a:chOff x="0" y="0"/>
            <a:chExt cx="18661024" cy="1453198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18660999" cy="1453261"/>
            </a:xfrm>
            <a:custGeom>
              <a:avLst/>
              <a:gdLst/>
              <a:ahLst/>
              <a:cxnLst/>
              <a:rect l="l" t="t" r="r" b="b"/>
              <a:pathLst>
                <a:path w="18660999" h="1453261">
                  <a:moveTo>
                    <a:pt x="0" y="0"/>
                  </a:moveTo>
                  <a:lnTo>
                    <a:pt x="18660999" y="0"/>
                  </a:lnTo>
                  <a:lnTo>
                    <a:pt x="18660999" y="1453261"/>
                  </a:lnTo>
                  <a:lnTo>
                    <a:pt x="0" y="145326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031" b="-200027"/>
              </a:stretch>
            </a:blipFill>
          </p:spPr>
        </p:sp>
      </p:grpSp>
      <p:grpSp>
        <p:nvGrpSpPr>
          <p:cNvPr id="55" name="Group 55"/>
          <p:cNvGrpSpPr/>
          <p:nvPr/>
        </p:nvGrpSpPr>
        <p:grpSpPr>
          <a:xfrm>
            <a:off x="2476300" y="8277187"/>
            <a:ext cx="13995768" cy="1125617"/>
            <a:chOff x="0" y="0"/>
            <a:chExt cx="18661024" cy="1500822"/>
          </a:xfrm>
        </p:grpSpPr>
        <p:sp>
          <p:nvSpPr>
            <p:cNvPr id="56" name="Freeform 56"/>
            <p:cNvSpPr/>
            <p:nvPr/>
          </p:nvSpPr>
          <p:spPr>
            <a:xfrm>
              <a:off x="0" y="0"/>
              <a:ext cx="18661024" cy="1500822"/>
            </a:xfrm>
            <a:custGeom>
              <a:avLst/>
              <a:gdLst/>
              <a:ahLst/>
              <a:cxnLst/>
              <a:rect l="l" t="t" r="r" b="b"/>
              <a:pathLst>
                <a:path w="18661024" h="1500822">
                  <a:moveTo>
                    <a:pt x="0" y="0"/>
                  </a:moveTo>
                  <a:lnTo>
                    <a:pt x="18661024" y="0"/>
                  </a:lnTo>
                  <a:lnTo>
                    <a:pt x="18661024" y="1500822"/>
                  </a:lnTo>
                  <a:lnTo>
                    <a:pt x="0" y="150082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92274" b="-192274"/>
              </a:stretch>
            </a:blipFill>
          </p:spPr>
        </p:sp>
        <p:sp>
          <p:nvSpPr>
            <p:cNvPr id="57" name="TextBox 57"/>
            <p:cNvSpPr txBox="1"/>
            <p:nvPr/>
          </p:nvSpPr>
          <p:spPr>
            <a:xfrm>
              <a:off x="0" y="-47625"/>
              <a:ext cx="18661024" cy="15484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Nutzen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Sie das Feedback von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Studierenden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,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Lehrenden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und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externen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Partner:innen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zur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kontinuierlichen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Verbesserung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.</a:t>
              </a:r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7540438" cy="10295001"/>
            <a:chOff x="0" y="0"/>
            <a:chExt cx="10053917" cy="1372666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053955" cy="13726668"/>
            </a:xfrm>
            <a:custGeom>
              <a:avLst/>
              <a:gdLst/>
              <a:ahLst/>
              <a:cxnLst/>
              <a:rect l="l" t="t" r="r" b="b"/>
              <a:pathLst>
                <a:path w="10053955" h="13726668">
                  <a:moveTo>
                    <a:pt x="0" y="0"/>
                  </a:moveTo>
                  <a:lnTo>
                    <a:pt x="10053955" y="0"/>
                  </a:lnTo>
                  <a:lnTo>
                    <a:pt x="10053955" y="13726668"/>
                  </a:lnTo>
                  <a:lnTo>
                    <a:pt x="0" y="13726668"/>
                  </a:lnTo>
                  <a:close/>
                </a:path>
              </a:pathLst>
            </a:custGeom>
            <a:blipFill>
              <a:blip r:embed="rId3">
                <a:alphaModFix amt="16000"/>
              </a:blip>
              <a:stretch>
                <a:fillRect l="-18265" r="-18264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 rot="-720000">
            <a:off x="-3019873" y="6314294"/>
            <a:ext cx="8236077" cy="6863429"/>
            <a:chOff x="0" y="0"/>
            <a:chExt cx="10981436" cy="9151239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0981437" cy="9151239"/>
            </a:xfrm>
            <a:custGeom>
              <a:avLst/>
              <a:gdLst/>
              <a:ahLst/>
              <a:cxnLst/>
              <a:rect l="l" t="t" r="r" b="b"/>
              <a:pathLst>
                <a:path w="10981437" h="9151239">
                  <a:moveTo>
                    <a:pt x="0" y="732155"/>
                  </a:moveTo>
                  <a:cubicBezTo>
                    <a:pt x="0" y="327787"/>
                    <a:pt x="327787" y="0"/>
                    <a:pt x="732155" y="0"/>
                  </a:cubicBezTo>
                  <a:lnTo>
                    <a:pt x="10249281" y="0"/>
                  </a:lnTo>
                  <a:cubicBezTo>
                    <a:pt x="10653650" y="0"/>
                    <a:pt x="10981437" y="327787"/>
                    <a:pt x="10981437" y="732155"/>
                  </a:cubicBezTo>
                  <a:lnTo>
                    <a:pt x="10981437" y="8419084"/>
                  </a:lnTo>
                  <a:cubicBezTo>
                    <a:pt x="10981437" y="8823452"/>
                    <a:pt x="10653650" y="9151239"/>
                    <a:pt x="10249281" y="9151239"/>
                  </a:cubicBezTo>
                  <a:lnTo>
                    <a:pt x="732155" y="9151239"/>
                  </a:lnTo>
                  <a:cubicBezTo>
                    <a:pt x="327787" y="9151112"/>
                    <a:pt x="0" y="8823325"/>
                    <a:pt x="0" y="8419084"/>
                  </a:cubicBezTo>
                  <a:close/>
                </a:path>
              </a:pathLst>
            </a:custGeom>
            <a:solidFill>
              <a:srgbClr val="0A5F80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823608" y="1578569"/>
            <a:ext cx="5765225" cy="480431"/>
            <a:chOff x="0" y="0"/>
            <a:chExt cx="7686967" cy="64057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7686929" cy="640588"/>
            </a:xfrm>
            <a:custGeom>
              <a:avLst/>
              <a:gdLst/>
              <a:ahLst/>
              <a:cxnLst/>
              <a:rect l="l" t="t" r="r" b="b"/>
              <a:pathLst>
                <a:path w="7686929" h="640588">
                  <a:moveTo>
                    <a:pt x="0" y="0"/>
                  </a:moveTo>
                  <a:lnTo>
                    <a:pt x="7686929" y="0"/>
                  </a:lnTo>
                  <a:lnTo>
                    <a:pt x="7686929" y="640588"/>
                  </a:lnTo>
                  <a:lnTo>
                    <a:pt x="0" y="64058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83655" b="-183653"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>
            <a:off x="823608" y="1542850"/>
            <a:ext cx="5765225" cy="516150"/>
            <a:chOff x="0" y="0"/>
            <a:chExt cx="7686967" cy="6882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7686966" cy="688199"/>
            </a:xfrm>
            <a:custGeom>
              <a:avLst/>
              <a:gdLst/>
              <a:ahLst/>
              <a:cxnLst/>
              <a:rect l="l" t="t" r="r" b="b"/>
              <a:pathLst>
                <a:path w="7686966" h="688199">
                  <a:moveTo>
                    <a:pt x="0" y="0"/>
                  </a:moveTo>
                  <a:lnTo>
                    <a:pt x="7686966" y="0"/>
                  </a:lnTo>
                  <a:lnTo>
                    <a:pt x="7686966" y="688199"/>
                  </a:lnTo>
                  <a:lnTo>
                    <a:pt x="0" y="688199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67641" b="-167641"/>
              </a:stretch>
            </a:blipFill>
          </p:spPr>
        </p:sp>
        <p:sp>
          <p:nvSpPr>
            <p:cNvPr id="10" name="TextBox 10"/>
            <p:cNvSpPr txBox="1"/>
            <p:nvPr/>
          </p:nvSpPr>
          <p:spPr>
            <a:xfrm>
              <a:off x="0" y="-47625"/>
              <a:ext cx="7686967" cy="73582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341"/>
                </a:lnSpc>
              </a:pPr>
              <a:r>
                <a:rPr lang="en-US" sz="1950" b="1" spc="299">
                  <a:solidFill>
                    <a:srgbClr val="0A5F8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KAPITEL 1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713794" y="2059010"/>
            <a:ext cx="6039755" cy="2333539"/>
            <a:chOff x="0" y="0"/>
            <a:chExt cx="8053006" cy="3111386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053070" cy="3111373"/>
            </a:xfrm>
            <a:custGeom>
              <a:avLst/>
              <a:gdLst/>
              <a:ahLst/>
              <a:cxnLst/>
              <a:rect l="l" t="t" r="r" b="b"/>
              <a:pathLst>
                <a:path w="8053070" h="3111373">
                  <a:moveTo>
                    <a:pt x="0" y="0"/>
                  </a:moveTo>
                  <a:lnTo>
                    <a:pt x="8053070" y="0"/>
                  </a:lnTo>
                  <a:lnTo>
                    <a:pt x="8053070" y="3111373"/>
                  </a:lnTo>
                  <a:lnTo>
                    <a:pt x="0" y="311137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96" b="-397"/>
              </a:stretch>
            </a:blipFill>
          </p:spPr>
        </p:sp>
      </p:grpSp>
      <p:grpSp>
        <p:nvGrpSpPr>
          <p:cNvPr id="13" name="Group 13"/>
          <p:cNvGrpSpPr/>
          <p:nvPr/>
        </p:nvGrpSpPr>
        <p:grpSpPr>
          <a:xfrm>
            <a:off x="713794" y="1844697"/>
            <a:ext cx="6039755" cy="2901222"/>
            <a:chOff x="0" y="0"/>
            <a:chExt cx="8053006" cy="3868296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053007" cy="3868296"/>
            </a:xfrm>
            <a:custGeom>
              <a:avLst/>
              <a:gdLst/>
              <a:ahLst/>
              <a:cxnLst/>
              <a:rect l="l" t="t" r="r" b="b"/>
              <a:pathLst>
                <a:path w="8053007" h="3868296">
                  <a:moveTo>
                    <a:pt x="0" y="0"/>
                  </a:moveTo>
                  <a:lnTo>
                    <a:pt x="8053007" y="0"/>
                  </a:lnTo>
                  <a:lnTo>
                    <a:pt x="8053007" y="3868296"/>
                  </a:lnTo>
                  <a:lnTo>
                    <a:pt x="0" y="386829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4124" r="-4124" b="12180"/>
              </a:stretch>
            </a:blipFill>
          </p:spPr>
        </p:sp>
        <p:sp>
          <p:nvSpPr>
            <p:cNvPr id="15" name="TextBox 15"/>
            <p:cNvSpPr txBox="1"/>
            <p:nvPr/>
          </p:nvSpPr>
          <p:spPr>
            <a:xfrm>
              <a:off x="0" y="-285750"/>
              <a:ext cx="8053006" cy="415404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7293"/>
                </a:lnSpc>
              </a:pPr>
              <a:r>
                <a:rPr lang="en-US" sz="14411" b="1">
                  <a:solidFill>
                    <a:srgbClr val="0A5F8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1.4</a:t>
              </a:r>
            </a:p>
          </p:txBody>
        </p:sp>
      </p:grpSp>
      <p:sp>
        <p:nvSpPr>
          <p:cNvPr id="16" name="Freeform 16"/>
          <p:cNvSpPr/>
          <p:nvPr/>
        </p:nvSpPr>
        <p:spPr>
          <a:xfrm>
            <a:off x="7876184" y="738283"/>
            <a:ext cx="9642072" cy="2797026"/>
          </a:xfrm>
          <a:custGeom>
            <a:avLst/>
            <a:gdLst/>
            <a:ahLst/>
            <a:cxnLst/>
            <a:rect l="l" t="t" r="r" b="b"/>
            <a:pathLst>
              <a:path w="9642072" h="2797026">
                <a:moveTo>
                  <a:pt x="0" y="0"/>
                </a:moveTo>
                <a:lnTo>
                  <a:pt x="9642072" y="0"/>
                </a:lnTo>
                <a:lnTo>
                  <a:pt x="9642072" y="2797026"/>
                </a:lnTo>
                <a:lnTo>
                  <a:pt x="0" y="279702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17" name="Group 17"/>
          <p:cNvGrpSpPr/>
          <p:nvPr/>
        </p:nvGrpSpPr>
        <p:grpSpPr>
          <a:xfrm>
            <a:off x="8277215" y="1573997"/>
            <a:ext cx="1125664" cy="1125664"/>
            <a:chOff x="0" y="0"/>
            <a:chExt cx="1500886" cy="1500886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500886" cy="1500886"/>
            </a:xfrm>
            <a:custGeom>
              <a:avLst/>
              <a:gdLst/>
              <a:ahLst/>
              <a:cxnLst/>
              <a:rect l="l" t="t" r="r" b="b"/>
              <a:pathLst>
                <a:path w="1500886" h="1500886">
                  <a:moveTo>
                    <a:pt x="0" y="750443"/>
                  </a:moveTo>
                  <a:cubicBezTo>
                    <a:pt x="0" y="335915"/>
                    <a:pt x="335915" y="0"/>
                    <a:pt x="750443" y="0"/>
                  </a:cubicBezTo>
                  <a:cubicBezTo>
                    <a:pt x="1164971" y="0"/>
                    <a:pt x="1500886" y="335915"/>
                    <a:pt x="1500886" y="750443"/>
                  </a:cubicBezTo>
                  <a:cubicBezTo>
                    <a:pt x="1500886" y="1164971"/>
                    <a:pt x="1164971" y="1500886"/>
                    <a:pt x="750443" y="1500886"/>
                  </a:cubicBezTo>
                  <a:cubicBezTo>
                    <a:pt x="335915" y="1500886"/>
                    <a:pt x="0" y="1164844"/>
                    <a:pt x="0" y="750443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19" name="Group 19"/>
          <p:cNvGrpSpPr/>
          <p:nvPr/>
        </p:nvGrpSpPr>
        <p:grpSpPr>
          <a:xfrm>
            <a:off x="8569871" y="1866652"/>
            <a:ext cx="540258" cy="540258"/>
            <a:chOff x="0" y="0"/>
            <a:chExt cx="720344" cy="720344"/>
          </a:xfrm>
        </p:grpSpPr>
        <p:sp>
          <p:nvSpPr>
            <p:cNvPr id="20" name="Freeform 20" descr="/home/claude/work/icons/book_w.png"/>
            <p:cNvSpPr/>
            <p:nvPr/>
          </p:nvSpPr>
          <p:spPr>
            <a:xfrm>
              <a:off x="0" y="0"/>
              <a:ext cx="720344" cy="720344"/>
            </a:xfrm>
            <a:custGeom>
              <a:avLst/>
              <a:gdLst/>
              <a:ahLst/>
              <a:cxnLst/>
              <a:rect l="l" t="t" r="r" b="b"/>
              <a:pathLst>
                <a:path w="720344" h="720344">
                  <a:moveTo>
                    <a:pt x="0" y="0"/>
                  </a:moveTo>
                  <a:lnTo>
                    <a:pt x="720344" y="0"/>
                  </a:lnTo>
                  <a:lnTo>
                    <a:pt x="720344" y="720344"/>
                  </a:lnTo>
                  <a:lnTo>
                    <a:pt x="0" y="7203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</p:sp>
      </p:grpSp>
      <p:sp>
        <p:nvSpPr>
          <p:cNvPr id="21" name="Freeform 21"/>
          <p:cNvSpPr/>
          <p:nvPr/>
        </p:nvSpPr>
        <p:spPr>
          <a:xfrm>
            <a:off x="7876184" y="3886276"/>
            <a:ext cx="9642072" cy="2797026"/>
          </a:xfrm>
          <a:custGeom>
            <a:avLst/>
            <a:gdLst/>
            <a:ahLst/>
            <a:cxnLst/>
            <a:rect l="l" t="t" r="r" b="b"/>
            <a:pathLst>
              <a:path w="9642072" h="2797026">
                <a:moveTo>
                  <a:pt x="0" y="0"/>
                </a:moveTo>
                <a:lnTo>
                  <a:pt x="9642072" y="0"/>
                </a:lnTo>
                <a:lnTo>
                  <a:pt x="9642072" y="2797026"/>
                </a:lnTo>
                <a:lnTo>
                  <a:pt x="0" y="279702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22" name="Group 22"/>
          <p:cNvGrpSpPr/>
          <p:nvPr/>
        </p:nvGrpSpPr>
        <p:grpSpPr>
          <a:xfrm>
            <a:off x="8277215" y="4721990"/>
            <a:ext cx="1125664" cy="1125664"/>
            <a:chOff x="0" y="0"/>
            <a:chExt cx="1500886" cy="1500886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500886" cy="1500886"/>
            </a:xfrm>
            <a:custGeom>
              <a:avLst/>
              <a:gdLst/>
              <a:ahLst/>
              <a:cxnLst/>
              <a:rect l="l" t="t" r="r" b="b"/>
              <a:pathLst>
                <a:path w="1500886" h="1500886">
                  <a:moveTo>
                    <a:pt x="0" y="750443"/>
                  </a:moveTo>
                  <a:cubicBezTo>
                    <a:pt x="0" y="335915"/>
                    <a:pt x="335915" y="0"/>
                    <a:pt x="750443" y="0"/>
                  </a:cubicBezTo>
                  <a:cubicBezTo>
                    <a:pt x="1164971" y="0"/>
                    <a:pt x="1500886" y="335915"/>
                    <a:pt x="1500886" y="750443"/>
                  </a:cubicBezTo>
                  <a:cubicBezTo>
                    <a:pt x="1500886" y="1164971"/>
                    <a:pt x="1164971" y="1500886"/>
                    <a:pt x="750443" y="1500886"/>
                  </a:cubicBezTo>
                  <a:cubicBezTo>
                    <a:pt x="335915" y="1500886"/>
                    <a:pt x="0" y="1164844"/>
                    <a:pt x="0" y="750443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24" name="Group 24"/>
          <p:cNvGrpSpPr/>
          <p:nvPr/>
        </p:nvGrpSpPr>
        <p:grpSpPr>
          <a:xfrm>
            <a:off x="8569871" y="5014646"/>
            <a:ext cx="540258" cy="540258"/>
            <a:chOff x="0" y="0"/>
            <a:chExt cx="720344" cy="720344"/>
          </a:xfrm>
        </p:grpSpPr>
        <p:sp>
          <p:nvSpPr>
            <p:cNvPr id="25" name="Freeform 25" descr="/home/claude/work/icons/compass_w.png"/>
            <p:cNvSpPr/>
            <p:nvPr/>
          </p:nvSpPr>
          <p:spPr>
            <a:xfrm>
              <a:off x="0" y="0"/>
              <a:ext cx="720344" cy="720344"/>
            </a:xfrm>
            <a:custGeom>
              <a:avLst/>
              <a:gdLst/>
              <a:ahLst/>
              <a:cxnLst/>
              <a:rect l="l" t="t" r="r" b="b"/>
              <a:pathLst>
                <a:path w="720344" h="720344">
                  <a:moveTo>
                    <a:pt x="0" y="0"/>
                  </a:moveTo>
                  <a:lnTo>
                    <a:pt x="720344" y="0"/>
                  </a:lnTo>
                  <a:lnTo>
                    <a:pt x="720344" y="720344"/>
                  </a:lnTo>
                  <a:lnTo>
                    <a:pt x="0" y="7203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</p:sp>
      </p:grpSp>
      <p:sp>
        <p:nvSpPr>
          <p:cNvPr id="26" name="Freeform 26"/>
          <p:cNvSpPr/>
          <p:nvPr/>
        </p:nvSpPr>
        <p:spPr>
          <a:xfrm>
            <a:off x="7876184" y="7034279"/>
            <a:ext cx="9642072" cy="2797026"/>
          </a:xfrm>
          <a:custGeom>
            <a:avLst/>
            <a:gdLst/>
            <a:ahLst/>
            <a:cxnLst/>
            <a:rect l="l" t="t" r="r" b="b"/>
            <a:pathLst>
              <a:path w="9642072" h="2797026">
                <a:moveTo>
                  <a:pt x="0" y="0"/>
                </a:moveTo>
                <a:lnTo>
                  <a:pt x="9642072" y="0"/>
                </a:lnTo>
                <a:lnTo>
                  <a:pt x="9642072" y="2797026"/>
                </a:lnTo>
                <a:lnTo>
                  <a:pt x="0" y="279702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27" name="Group 27"/>
          <p:cNvGrpSpPr/>
          <p:nvPr/>
        </p:nvGrpSpPr>
        <p:grpSpPr>
          <a:xfrm>
            <a:off x="8277215" y="7869993"/>
            <a:ext cx="1125664" cy="1125664"/>
            <a:chOff x="0" y="0"/>
            <a:chExt cx="1500886" cy="1500886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1500886" cy="1500886"/>
            </a:xfrm>
            <a:custGeom>
              <a:avLst/>
              <a:gdLst/>
              <a:ahLst/>
              <a:cxnLst/>
              <a:rect l="l" t="t" r="r" b="b"/>
              <a:pathLst>
                <a:path w="1500886" h="1500886">
                  <a:moveTo>
                    <a:pt x="0" y="750443"/>
                  </a:moveTo>
                  <a:cubicBezTo>
                    <a:pt x="0" y="335915"/>
                    <a:pt x="335915" y="0"/>
                    <a:pt x="750443" y="0"/>
                  </a:cubicBezTo>
                  <a:cubicBezTo>
                    <a:pt x="1164971" y="0"/>
                    <a:pt x="1500886" y="335915"/>
                    <a:pt x="1500886" y="750443"/>
                  </a:cubicBezTo>
                  <a:cubicBezTo>
                    <a:pt x="1500886" y="1164971"/>
                    <a:pt x="1164971" y="1500886"/>
                    <a:pt x="750443" y="1500886"/>
                  </a:cubicBezTo>
                  <a:cubicBezTo>
                    <a:pt x="335915" y="1500886"/>
                    <a:pt x="0" y="1164844"/>
                    <a:pt x="0" y="750443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29" name="Group 29"/>
          <p:cNvGrpSpPr/>
          <p:nvPr/>
        </p:nvGrpSpPr>
        <p:grpSpPr>
          <a:xfrm>
            <a:off x="8569871" y="8162639"/>
            <a:ext cx="540258" cy="540258"/>
            <a:chOff x="0" y="0"/>
            <a:chExt cx="720344" cy="720344"/>
          </a:xfrm>
        </p:grpSpPr>
        <p:sp>
          <p:nvSpPr>
            <p:cNvPr id="30" name="Freeform 30" descr="/home/claude/work/icons/edit_w.png"/>
            <p:cNvSpPr/>
            <p:nvPr/>
          </p:nvSpPr>
          <p:spPr>
            <a:xfrm>
              <a:off x="0" y="0"/>
              <a:ext cx="720344" cy="720344"/>
            </a:xfrm>
            <a:custGeom>
              <a:avLst/>
              <a:gdLst/>
              <a:ahLst/>
              <a:cxnLst/>
              <a:rect l="l" t="t" r="r" b="b"/>
              <a:pathLst>
                <a:path w="720344" h="720344">
                  <a:moveTo>
                    <a:pt x="0" y="0"/>
                  </a:moveTo>
                  <a:lnTo>
                    <a:pt x="720344" y="0"/>
                  </a:lnTo>
                  <a:lnTo>
                    <a:pt x="720344" y="720344"/>
                  </a:lnTo>
                  <a:lnTo>
                    <a:pt x="0" y="7203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</p:sp>
      </p:grpSp>
      <p:sp>
        <p:nvSpPr>
          <p:cNvPr id="31" name="Freeform 31"/>
          <p:cNvSpPr/>
          <p:nvPr/>
        </p:nvSpPr>
        <p:spPr>
          <a:xfrm>
            <a:off x="-145723" y="8865937"/>
            <a:ext cx="3219802" cy="1352569"/>
          </a:xfrm>
          <a:custGeom>
            <a:avLst/>
            <a:gdLst/>
            <a:ahLst/>
            <a:cxnLst/>
            <a:rect l="l" t="t" r="r" b="b"/>
            <a:pathLst>
              <a:path w="3219802" h="1352569">
                <a:moveTo>
                  <a:pt x="0" y="0"/>
                </a:moveTo>
                <a:lnTo>
                  <a:pt x="3219802" y="0"/>
                </a:lnTo>
                <a:lnTo>
                  <a:pt x="3219802" y="1352569"/>
                </a:lnTo>
                <a:lnTo>
                  <a:pt x="0" y="1352569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grpSp>
        <p:nvGrpSpPr>
          <p:cNvPr id="32" name="Group 32"/>
          <p:cNvGrpSpPr/>
          <p:nvPr/>
        </p:nvGrpSpPr>
        <p:grpSpPr>
          <a:xfrm>
            <a:off x="229352" y="9220019"/>
            <a:ext cx="2333530" cy="804862"/>
            <a:chOff x="0" y="0"/>
            <a:chExt cx="3111373" cy="1073150"/>
          </a:xfrm>
        </p:grpSpPr>
        <p:sp>
          <p:nvSpPr>
            <p:cNvPr id="33" name="Freeform 33" descr="/home/claude/work/assets/elix_logo.png"/>
            <p:cNvSpPr/>
            <p:nvPr/>
          </p:nvSpPr>
          <p:spPr>
            <a:xfrm>
              <a:off x="0" y="0"/>
              <a:ext cx="3111373" cy="1073150"/>
            </a:xfrm>
            <a:custGeom>
              <a:avLst/>
              <a:gdLst/>
              <a:ahLst/>
              <a:cxnLst/>
              <a:rect l="l" t="t" r="r" b="b"/>
              <a:pathLst>
                <a:path w="3111373" h="1073150">
                  <a:moveTo>
                    <a:pt x="0" y="0"/>
                  </a:moveTo>
                  <a:lnTo>
                    <a:pt x="3111373" y="0"/>
                  </a:lnTo>
                  <a:lnTo>
                    <a:pt x="3111373" y="1073150"/>
                  </a:lnTo>
                  <a:lnTo>
                    <a:pt x="0" y="107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 l="-1" r="-1"/>
              </a:stretch>
            </a:blipFill>
          </p:spPr>
        </p:sp>
      </p:grpSp>
      <p:sp>
        <p:nvSpPr>
          <p:cNvPr id="34" name="TextBox 34"/>
          <p:cNvSpPr txBox="1"/>
          <p:nvPr/>
        </p:nvSpPr>
        <p:spPr>
          <a:xfrm>
            <a:off x="823608" y="4282831"/>
            <a:ext cx="5696588" cy="6744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653"/>
              </a:lnSpc>
            </a:pPr>
            <a:r>
              <a:rPr lang="en-US" sz="4053" b="1">
                <a:solidFill>
                  <a:srgbClr val="0A5F8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Zielgruppe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9745970" y="879348"/>
            <a:ext cx="7412431" cy="3480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791"/>
              </a:lnSpc>
            </a:pPr>
            <a:r>
              <a:rPr lang="en-US" sz="2325" b="1" dirty="0" err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Lehrende</a:t>
            </a:r>
            <a:endParaRPr lang="en-US" sz="2325" b="1" dirty="0">
              <a:solidFill>
                <a:srgbClr val="0D79A2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sp>
        <p:nvSpPr>
          <p:cNvPr id="36" name="TextBox 36"/>
          <p:cNvSpPr txBox="1"/>
          <p:nvPr/>
        </p:nvSpPr>
        <p:spPr>
          <a:xfrm>
            <a:off x="9745970" y="1455868"/>
            <a:ext cx="7412431" cy="3219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250"/>
              </a:lnSpc>
            </a:pPr>
            <a:r>
              <a:rPr lang="en-US" sz="1800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Hochschullehrer</a:t>
            </a:r>
            <a:r>
              <a:rPr lang="en-US" sz="1800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800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aller</a:t>
            </a:r>
            <a:r>
              <a:rPr lang="en-US" sz="1800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800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Fachrichtungen</a:t>
            </a:r>
            <a:r>
              <a:rPr lang="en-US" sz="1800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.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9745970" y="4027341"/>
            <a:ext cx="7412431" cy="3480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791"/>
              </a:lnSpc>
            </a:pPr>
            <a:r>
              <a:rPr lang="en-US" sz="2325" b="1" dirty="0" err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Berufsberatung</a:t>
            </a:r>
            <a:r>
              <a:rPr lang="en-US" sz="2325" b="1" dirty="0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&amp; </a:t>
            </a:r>
            <a:r>
              <a:rPr lang="en-US" sz="2325" b="1" dirty="0" err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Studierendenservice</a:t>
            </a:r>
            <a:endParaRPr lang="en-US" sz="2325" b="1" dirty="0">
              <a:solidFill>
                <a:srgbClr val="0D79A2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sp>
        <p:nvSpPr>
          <p:cNvPr id="38" name="TextBox 38"/>
          <p:cNvSpPr txBox="1"/>
          <p:nvPr/>
        </p:nvSpPr>
        <p:spPr>
          <a:xfrm>
            <a:off x="9745970" y="4603861"/>
            <a:ext cx="7412431" cy="2821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250"/>
              </a:lnSpc>
            </a:pPr>
            <a:r>
              <a:rPr lang="en-US" sz="1800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Berufsberater:innen</a:t>
            </a:r>
            <a:r>
              <a:rPr lang="en-US" sz="1800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 und </a:t>
            </a:r>
            <a:r>
              <a:rPr lang="en-US" sz="1800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Mitarbeiter:innen</a:t>
            </a:r>
            <a:r>
              <a:rPr lang="en-US" sz="1800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800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im</a:t>
            </a:r>
            <a:r>
              <a:rPr lang="en-US" sz="1800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800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Bereich</a:t>
            </a:r>
            <a:r>
              <a:rPr lang="en-US" sz="1800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800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Studierendenservice</a:t>
            </a:r>
            <a:r>
              <a:rPr lang="en-US" sz="1800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.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745970" y="7175335"/>
            <a:ext cx="7412431" cy="3480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791"/>
              </a:lnSpc>
            </a:pPr>
            <a:r>
              <a:rPr lang="en-US" sz="2325" b="1" dirty="0" err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Politikverantwortliche</a:t>
            </a:r>
            <a:r>
              <a:rPr lang="en-US" sz="2325" b="1" dirty="0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und </a:t>
            </a:r>
            <a:r>
              <a:rPr lang="en-US" sz="2325" b="1" dirty="0" err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Lehrplanentwickler:innen</a:t>
            </a:r>
            <a:endParaRPr lang="en-US" sz="2325" b="1" dirty="0">
              <a:solidFill>
                <a:srgbClr val="0D79A2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sp>
        <p:nvSpPr>
          <p:cNvPr id="40" name="TextBox 40"/>
          <p:cNvSpPr txBox="1"/>
          <p:nvPr/>
        </p:nvSpPr>
        <p:spPr>
          <a:xfrm>
            <a:off x="9745970" y="7751864"/>
            <a:ext cx="7412431" cy="87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250"/>
              </a:lnSpc>
            </a:pPr>
            <a:r>
              <a:rPr lang="en-US" sz="1800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Akademische</a:t>
            </a:r>
            <a:r>
              <a:rPr lang="en-US" sz="1800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800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Entscheidungsträger</a:t>
            </a:r>
            <a:r>
              <a:rPr lang="en-US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:innen</a:t>
            </a:r>
            <a:r>
              <a:rPr lang="en-US" sz="1800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 und </a:t>
            </a:r>
            <a:r>
              <a:rPr lang="en-US" sz="1800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Lehrplanentwickler:innen</a:t>
            </a:r>
            <a:r>
              <a:rPr lang="en-US" sz="1800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800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gestalten</a:t>
            </a:r>
            <a:r>
              <a:rPr lang="en-US" sz="1800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800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eine</a:t>
            </a:r>
            <a:r>
              <a:rPr lang="en-US" sz="1800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800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qualifizierte</a:t>
            </a:r>
            <a:r>
              <a:rPr lang="en-US" sz="1800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, </a:t>
            </a:r>
            <a:r>
              <a:rPr lang="en-US" sz="1800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anpassungsfähige</a:t>
            </a:r>
            <a:r>
              <a:rPr lang="en-US" sz="1800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 und </a:t>
            </a:r>
            <a:r>
              <a:rPr lang="en-US" sz="1800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sozial</a:t>
            </a:r>
            <a:r>
              <a:rPr lang="en-US" sz="1800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800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verantwortliche</a:t>
            </a:r>
            <a:r>
              <a:rPr lang="en-US" sz="1800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800" dirty="0" err="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Belegschaft</a:t>
            </a:r>
            <a:r>
              <a:rPr lang="en-US" sz="1800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65000"/>
              </a:blip>
              <a:stretch>
                <a:fillRect t="-9259" b="-9259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145752" cy="585724"/>
            </a:xfrm>
            <a:custGeom>
              <a:avLst/>
              <a:gdLst/>
              <a:ahLst/>
              <a:cxnLst/>
              <a:rect l="l" t="t" r="r" b="b"/>
              <a:pathLst>
                <a:path w="22145752" h="585724">
                  <a:moveTo>
                    <a:pt x="0" y="0"/>
                  </a:moveTo>
                  <a:lnTo>
                    <a:pt x="22145752" y="0"/>
                  </a:lnTo>
                  <a:lnTo>
                    <a:pt x="22145752" y="585724"/>
                  </a:lnTo>
                  <a:lnTo>
                    <a:pt x="0" y="58572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86205" b="-686199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823608" y="602856"/>
            <a:ext cx="16609333" cy="467830"/>
            <a:chOff x="0" y="0"/>
            <a:chExt cx="22145777" cy="62377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145777" cy="623774"/>
            </a:xfrm>
            <a:custGeom>
              <a:avLst/>
              <a:gdLst/>
              <a:ahLst/>
              <a:cxnLst/>
              <a:rect l="l" t="t" r="r" b="b"/>
              <a:pathLst>
                <a:path w="22145777" h="623774">
                  <a:moveTo>
                    <a:pt x="0" y="0"/>
                  </a:moveTo>
                  <a:lnTo>
                    <a:pt x="22145777" y="0"/>
                  </a:lnTo>
                  <a:lnTo>
                    <a:pt x="22145777" y="623774"/>
                  </a:lnTo>
                  <a:lnTo>
                    <a:pt x="0" y="62377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41775" b="-641775"/>
              </a:stretch>
            </a:blip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22145777" cy="6618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250"/>
                </a:lnSpc>
              </a:pPr>
              <a:r>
                <a:rPr lang="en-US" sz="1875" b="1" spc="30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1.4 ZIELGRUPPE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806920" y="2728655"/>
            <a:ext cx="16683904" cy="1123293"/>
          </a:xfrm>
          <a:custGeom>
            <a:avLst/>
            <a:gdLst/>
            <a:ahLst/>
            <a:cxnLst/>
            <a:rect l="l" t="t" r="r" b="b"/>
            <a:pathLst>
              <a:path w="16683904" h="1123293">
                <a:moveTo>
                  <a:pt x="0" y="0"/>
                </a:moveTo>
                <a:lnTo>
                  <a:pt x="16683904" y="0"/>
                </a:lnTo>
                <a:lnTo>
                  <a:pt x="16683904" y="1123293"/>
                </a:lnTo>
                <a:lnTo>
                  <a:pt x="0" y="112329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10" name="Group 10"/>
          <p:cNvGrpSpPr/>
          <p:nvPr/>
        </p:nvGrpSpPr>
        <p:grpSpPr>
          <a:xfrm>
            <a:off x="1166774" y="2910068"/>
            <a:ext cx="760476" cy="760476"/>
            <a:chOff x="0" y="0"/>
            <a:chExt cx="1013968" cy="1013968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12" name="Group 12"/>
          <p:cNvGrpSpPr/>
          <p:nvPr/>
        </p:nvGrpSpPr>
        <p:grpSpPr>
          <a:xfrm>
            <a:off x="1364494" y="3107788"/>
            <a:ext cx="364998" cy="364998"/>
            <a:chOff x="0" y="0"/>
            <a:chExt cx="486664" cy="486664"/>
          </a:xfrm>
        </p:grpSpPr>
        <p:sp>
          <p:nvSpPr>
            <p:cNvPr id="13" name="Freeform 13" descr="/home/claude/work/icons/activity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</p:sp>
      </p:grpSp>
      <p:grpSp>
        <p:nvGrpSpPr>
          <p:cNvPr id="14" name="Group 14"/>
          <p:cNvGrpSpPr/>
          <p:nvPr/>
        </p:nvGrpSpPr>
        <p:grpSpPr>
          <a:xfrm>
            <a:off x="2476300" y="2745343"/>
            <a:ext cx="13995768" cy="1089898"/>
            <a:chOff x="0" y="0"/>
            <a:chExt cx="18661024" cy="1453198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8660999" cy="1453261"/>
            </a:xfrm>
            <a:custGeom>
              <a:avLst/>
              <a:gdLst/>
              <a:ahLst/>
              <a:cxnLst/>
              <a:rect l="l" t="t" r="r" b="b"/>
              <a:pathLst>
                <a:path w="18660999" h="1453261">
                  <a:moveTo>
                    <a:pt x="0" y="0"/>
                  </a:moveTo>
                  <a:lnTo>
                    <a:pt x="18660999" y="0"/>
                  </a:lnTo>
                  <a:lnTo>
                    <a:pt x="18660999" y="1453261"/>
                  </a:lnTo>
                  <a:lnTo>
                    <a:pt x="0" y="1453261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00031" b="-200027"/>
              </a:stretch>
            </a:blipFill>
          </p:spPr>
        </p:sp>
      </p:grpSp>
      <p:grpSp>
        <p:nvGrpSpPr>
          <p:cNvPr id="16" name="Group 16"/>
          <p:cNvGrpSpPr/>
          <p:nvPr/>
        </p:nvGrpSpPr>
        <p:grpSpPr>
          <a:xfrm>
            <a:off x="2476300" y="2709624"/>
            <a:ext cx="13995768" cy="1125617"/>
            <a:chOff x="0" y="0"/>
            <a:chExt cx="18661024" cy="1500822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8661024" cy="1500822"/>
            </a:xfrm>
            <a:custGeom>
              <a:avLst/>
              <a:gdLst/>
              <a:ahLst/>
              <a:cxnLst/>
              <a:rect l="l" t="t" r="r" b="b"/>
              <a:pathLst>
                <a:path w="18661024" h="1500822">
                  <a:moveTo>
                    <a:pt x="0" y="0"/>
                  </a:moveTo>
                  <a:lnTo>
                    <a:pt x="18661024" y="0"/>
                  </a:lnTo>
                  <a:lnTo>
                    <a:pt x="18661024" y="1500822"/>
                  </a:lnTo>
                  <a:lnTo>
                    <a:pt x="0" y="150082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92274" b="-192274"/>
              </a:stretch>
            </a:blipFill>
          </p:spPr>
        </p:sp>
        <p:sp>
          <p:nvSpPr>
            <p:cNvPr id="18" name="TextBox 18"/>
            <p:cNvSpPr txBox="1"/>
            <p:nvPr/>
          </p:nvSpPr>
          <p:spPr>
            <a:xfrm>
              <a:off x="0" y="-47625"/>
              <a:ext cx="18661024" cy="15484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Steigern Sie das Engagement der Studierenden, indem Sie die Relevanz der akademischen Inhalte für die reale Welt aufzeigen.</a:t>
              </a:r>
            </a:p>
          </p:txBody>
        </p:sp>
      </p:grpSp>
      <p:sp>
        <p:nvSpPr>
          <p:cNvPr id="19" name="Freeform 19"/>
          <p:cNvSpPr/>
          <p:nvPr/>
        </p:nvSpPr>
        <p:spPr>
          <a:xfrm>
            <a:off x="806920" y="4120553"/>
            <a:ext cx="16683904" cy="1123293"/>
          </a:xfrm>
          <a:custGeom>
            <a:avLst/>
            <a:gdLst/>
            <a:ahLst/>
            <a:cxnLst/>
            <a:rect l="l" t="t" r="r" b="b"/>
            <a:pathLst>
              <a:path w="16683904" h="1123293">
                <a:moveTo>
                  <a:pt x="0" y="0"/>
                </a:moveTo>
                <a:lnTo>
                  <a:pt x="16683904" y="0"/>
                </a:lnTo>
                <a:lnTo>
                  <a:pt x="16683904" y="1123293"/>
                </a:lnTo>
                <a:lnTo>
                  <a:pt x="0" y="112329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grpSp>
        <p:nvGrpSpPr>
          <p:cNvPr id="20" name="Group 20"/>
          <p:cNvGrpSpPr/>
          <p:nvPr/>
        </p:nvGrpSpPr>
        <p:grpSpPr>
          <a:xfrm>
            <a:off x="1166774" y="4301957"/>
            <a:ext cx="760476" cy="760476"/>
            <a:chOff x="0" y="0"/>
            <a:chExt cx="1013968" cy="1013968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22" name="Group 22"/>
          <p:cNvGrpSpPr/>
          <p:nvPr/>
        </p:nvGrpSpPr>
        <p:grpSpPr>
          <a:xfrm>
            <a:off x="1364494" y="4499677"/>
            <a:ext cx="364998" cy="364998"/>
            <a:chOff x="0" y="0"/>
            <a:chExt cx="486664" cy="486664"/>
          </a:xfrm>
        </p:grpSpPr>
        <p:sp>
          <p:nvSpPr>
            <p:cNvPr id="23" name="Freeform 23" descr="/home/claude/work/icons/star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</p:sp>
      </p:grpSp>
      <p:grpSp>
        <p:nvGrpSpPr>
          <p:cNvPr id="24" name="Group 24"/>
          <p:cNvGrpSpPr/>
          <p:nvPr/>
        </p:nvGrpSpPr>
        <p:grpSpPr>
          <a:xfrm>
            <a:off x="2476300" y="4137231"/>
            <a:ext cx="13995768" cy="1089898"/>
            <a:chOff x="0" y="0"/>
            <a:chExt cx="18661024" cy="1453198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8660999" cy="1453261"/>
            </a:xfrm>
            <a:custGeom>
              <a:avLst/>
              <a:gdLst/>
              <a:ahLst/>
              <a:cxnLst/>
              <a:rect l="l" t="t" r="r" b="b"/>
              <a:pathLst>
                <a:path w="18660999" h="1453261">
                  <a:moveTo>
                    <a:pt x="0" y="0"/>
                  </a:moveTo>
                  <a:lnTo>
                    <a:pt x="18660999" y="0"/>
                  </a:lnTo>
                  <a:lnTo>
                    <a:pt x="18660999" y="1453261"/>
                  </a:lnTo>
                  <a:lnTo>
                    <a:pt x="0" y="1453261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00031" b="-200027"/>
              </a:stretch>
            </a:blipFill>
          </p:spPr>
        </p:sp>
      </p:grpSp>
      <p:grpSp>
        <p:nvGrpSpPr>
          <p:cNvPr id="26" name="Group 26"/>
          <p:cNvGrpSpPr/>
          <p:nvPr/>
        </p:nvGrpSpPr>
        <p:grpSpPr>
          <a:xfrm>
            <a:off x="2476300" y="4101513"/>
            <a:ext cx="13995768" cy="1125617"/>
            <a:chOff x="0" y="0"/>
            <a:chExt cx="18661024" cy="1500822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8661024" cy="1500822"/>
            </a:xfrm>
            <a:custGeom>
              <a:avLst/>
              <a:gdLst/>
              <a:ahLst/>
              <a:cxnLst/>
              <a:rect l="l" t="t" r="r" b="b"/>
              <a:pathLst>
                <a:path w="18661024" h="1500822">
                  <a:moveTo>
                    <a:pt x="0" y="0"/>
                  </a:moveTo>
                  <a:lnTo>
                    <a:pt x="18661024" y="0"/>
                  </a:lnTo>
                  <a:lnTo>
                    <a:pt x="18661024" y="1500822"/>
                  </a:lnTo>
                  <a:lnTo>
                    <a:pt x="0" y="150082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92274" b="-192274"/>
              </a:stretch>
            </a:blipFill>
          </p:spPr>
        </p:sp>
        <p:sp>
          <p:nvSpPr>
            <p:cNvPr id="28" name="TextBox 28"/>
            <p:cNvSpPr txBox="1"/>
            <p:nvPr/>
          </p:nvSpPr>
          <p:spPr>
            <a:xfrm>
              <a:off x="0" y="-47625"/>
              <a:ext cx="18661024" cy="15484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Entwickeln Sie berufsrelevante Kompetenzen, darunter technische, übergreifende und soziale Kompetenzen.</a:t>
              </a:r>
            </a:p>
          </p:txBody>
        </p:sp>
      </p:grpSp>
      <p:sp>
        <p:nvSpPr>
          <p:cNvPr id="29" name="Freeform 29"/>
          <p:cNvSpPr/>
          <p:nvPr/>
        </p:nvSpPr>
        <p:spPr>
          <a:xfrm>
            <a:off x="806920" y="5512441"/>
            <a:ext cx="16683904" cy="1123293"/>
          </a:xfrm>
          <a:custGeom>
            <a:avLst/>
            <a:gdLst/>
            <a:ahLst/>
            <a:cxnLst/>
            <a:rect l="l" t="t" r="r" b="b"/>
            <a:pathLst>
              <a:path w="16683904" h="1123293">
                <a:moveTo>
                  <a:pt x="0" y="0"/>
                </a:moveTo>
                <a:lnTo>
                  <a:pt x="16683904" y="0"/>
                </a:lnTo>
                <a:lnTo>
                  <a:pt x="16683904" y="1123293"/>
                </a:lnTo>
                <a:lnTo>
                  <a:pt x="0" y="112329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30" name="Group 30"/>
          <p:cNvGrpSpPr/>
          <p:nvPr/>
        </p:nvGrpSpPr>
        <p:grpSpPr>
          <a:xfrm>
            <a:off x="1166774" y="5693845"/>
            <a:ext cx="760476" cy="760476"/>
            <a:chOff x="0" y="0"/>
            <a:chExt cx="1013968" cy="1013968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32" name="Group 32"/>
          <p:cNvGrpSpPr/>
          <p:nvPr/>
        </p:nvGrpSpPr>
        <p:grpSpPr>
          <a:xfrm>
            <a:off x="1364494" y="5891565"/>
            <a:ext cx="364998" cy="364998"/>
            <a:chOff x="0" y="0"/>
            <a:chExt cx="486664" cy="486664"/>
          </a:xfrm>
        </p:grpSpPr>
        <p:sp>
          <p:nvSpPr>
            <p:cNvPr id="33" name="Freeform 33" descr="/home/claude/work/icons/target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</p:sp>
      </p:grpSp>
      <p:grpSp>
        <p:nvGrpSpPr>
          <p:cNvPr id="34" name="Group 34"/>
          <p:cNvGrpSpPr/>
          <p:nvPr/>
        </p:nvGrpSpPr>
        <p:grpSpPr>
          <a:xfrm>
            <a:off x="2476300" y="5529120"/>
            <a:ext cx="13995768" cy="1089898"/>
            <a:chOff x="0" y="0"/>
            <a:chExt cx="18661024" cy="1453198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18660999" cy="1453261"/>
            </a:xfrm>
            <a:custGeom>
              <a:avLst/>
              <a:gdLst/>
              <a:ahLst/>
              <a:cxnLst/>
              <a:rect l="l" t="t" r="r" b="b"/>
              <a:pathLst>
                <a:path w="18660999" h="1453261">
                  <a:moveTo>
                    <a:pt x="0" y="0"/>
                  </a:moveTo>
                  <a:lnTo>
                    <a:pt x="18660999" y="0"/>
                  </a:lnTo>
                  <a:lnTo>
                    <a:pt x="18660999" y="1453261"/>
                  </a:lnTo>
                  <a:lnTo>
                    <a:pt x="0" y="1453261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00031" b="-200027"/>
              </a:stretch>
            </a:blipFill>
          </p:spPr>
        </p:sp>
      </p:grpSp>
      <p:grpSp>
        <p:nvGrpSpPr>
          <p:cNvPr id="36" name="Group 36"/>
          <p:cNvGrpSpPr/>
          <p:nvPr/>
        </p:nvGrpSpPr>
        <p:grpSpPr>
          <a:xfrm>
            <a:off x="2476300" y="5493401"/>
            <a:ext cx="13995768" cy="1125617"/>
            <a:chOff x="0" y="0"/>
            <a:chExt cx="18661024" cy="1500822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18661024" cy="1500822"/>
            </a:xfrm>
            <a:custGeom>
              <a:avLst/>
              <a:gdLst/>
              <a:ahLst/>
              <a:cxnLst/>
              <a:rect l="l" t="t" r="r" b="b"/>
              <a:pathLst>
                <a:path w="18661024" h="1500822">
                  <a:moveTo>
                    <a:pt x="0" y="0"/>
                  </a:moveTo>
                  <a:lnTo>
                    <a:pt x="18661024" y="0"/>
                  </a:lnTo>
                  <a:lnTo>
                    <a:pt x="18661024" y="1500822"/>
                  </a:lnTo>
                  <a:lnTo>
                    <a:pt x="0" y="150082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92274" b="-192274"/>
              </a:stretch>
            </a:blipFill>
          </p:spPr>
        </p:sp>
        <p:sp>
          <p:nvSpPr>
            <p:cNvPr id="38" name="TextBox 38"/>
            <p:cNvSpPr txBox="1"/>
            <p:nvPr/>
          </p:nvSpPr>
          <p:spPr>
            <a:xfrm>
              <a:off x="0" y="-47625"/>
              <a:ext cx="18661024" cy="15484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Schaffen Sie Möglichkeiten für Studierende, die Theorie auf authentische Herausforderungen anzuwenden.</a:t>
              </a:r>
            </a:p>
          </p:txBody>
        </p:sp>
      </p:grpSp>
      <p:sp>
        <p:nvSpPr>
          <p:cNvPr id="39" name="Freeform 39"/>
          <p:cNvSpPr/>
          <p:nvPr/>
        </p:nvSpPr>
        <p:spPr>
          <a:xfrm>
            <a:off x="806920" y="6904330"/>
            <a:ext cx="16683904" cy="1123293"/>
          </a:xfrm>
          <a:custGeom>
            <a:avLst/>
            <a:gdLst/>
            <a:ahLst/>
            <a:cxnLst/>
            <a:rect l="l" t="t" r="r" b="b"/>
            <a:pathLst>
              <a:path w="16683904" h="1123293">
                <a:moveTo>
                  <a:pt x="0" y="0"/>
                </a:moveTo>
                <a:lnTo>
                  <a:pt x="16683904" y="0"/>
                </a:lnTo>
                <a:lnTo>
                  <a:pt x="16683904" y="1123292"/>
                </a:lnTo>
                <a:lnTo>
                  <a:pt x="0" y="112329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grpSp>
        <p:nvGrpSpPr>
          <p:cNvPr id="40" name="Group 40"/>
          <p:cNvGrpSpPr/>
          <p:nvPr/>
        </p:nvGrpSpPr>
        <p:grpSpPr>
          <a:xfrm>
            <a:off x="1166774" y="7085733"/>
            <a:ext cx="760476" cy="760476"/>
            <a:chOff x="0" y="0"/>
            <a:chExt cx="1013968" cy="1013968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42" name="Group 42"/>
          <p:cNvGrpSpPr/>
          <p:nvPr/>
        </p:nvGrpSpPr>
        <p:grpSpPr>
          <a:xfrm>
            <a:off x="1364494" y="7283453"/>
            <a:ext cx="364998" cy="364998"/>
            <a:chOff x="0" y="0"/>
            <a:chExt cx="486664" cy="486664"/>
          </a:xfrm>
        </p:grpSpPr>
        <p:sp>
          <p:nvSpPr>
            <p:cNvPr id="43" name="Freeform 43" descr="/home/claude/work/icons/network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/>
              </a:stretch>
            </a:blipFill>
          </p:spPr>
        </p:sp>
      </p:grpSp>
      <p:grpSp>
        <p:nvGrpSpPr>
          <p:cNvPr id="44" name="Group 44"/>
          <p:cNvGrpSpPr/>
          <p:nvPr/>
        </p:nvGrpSpPr>
        <p:grpSpPr>
          <a:xfrm>
            <a:off x="2476300" y="6921017"/>
            <a:ext cx="13995768" cy="1089898"/>
            <a:chOff x="0" y="0"/>
            <a:chExt cx="18661024" cy="1453198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8660999" cy="1453261"/>
            </a:xfrm>
            <a:custGeom>
              <a:avLst/>
              <a:gdLst/>
              <a:ahLst/>
              <a:cxnLst/>
              <a:rect l="l" t="t" r="r" b="b"/>
              <a:pathLst>
                <a:path w="18660999" h="1453261">
                  <a:moveTo>
                    <a:pt x="0" y="0"/>
                  </a:moveTo>
                  <a:lnTo>
                    <a:pt x="18660999" y="0"/>
                  </a:lnTo>
                  <a:lnTo>
                    <a:pt x="18660999" y="1453261"/>
                  </a:lnTo>
                  <a:lnTo>
                    <a:pt x="0" y="1453261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00031" b="-200027"/>
              </a:stretch>
            </a:blipFill>
          </p:spPr>
        </p:sp>
      </p:grpSp>
      <p:grpSp>
        <p:nvGrpSpPr>
          <p:cNvPr id="46" name="Group 46"/>
          <p:cNvGrpSpPr/>
          <p:nvPr/>
        </p:nvGrpSpPr>
        <p:grpSpPr>
          <a:xfrm>
            <a:off x="2476300" y="6885299"/>
            <a:ext cx="13995768" cy="1125617"/>
            <a:chOff x="0" y="0"/>
            <a:chExt cx="18661024" cy="1500822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18661024" cy="1500822"/>
            </a:xfrm>
            <a:custGeom>
              <a:avLst/>
              <a:gdLst/>
              <a:ahLst/>
              <a:cxnLst/>
              <a:rect l="l" t="t" r="r" b="b"/>
              <a:pathLst>
                <a:path w="18661024" h="1500822">
                  <a:moveTo>
                    <a:pt x="0" y="0"/>
                  </a:moveTo>
                  <a:lnTo>
                    <a:pt x="18661024" y="0"/>
                  </a:lnTo>
                  <a:lnTo>
                    <a:pt x="18661024" y="1500822"/>
                  </a:lnTo>
                  <a:lnTo>
                    <a:pt x="0" y="150082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92274" b="-192274"/>
              </a:stretch>
            </a:blipFill>
          </p:spPr>
        </p:sp>
        <p:sp>
          <p:nvSpPr>
            <p:cNvPr id="48" name="TextBox 48"/>
            <p:cNvSpPr txBox="1"/>
            <p:nvPr/>
          </p:nvSpPr>
          <p:spPr>
            <a:xfrm>
              <a:off x="0" y="-47625"/>
              <a:ext cx="18661024" cy="15484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Förderung der interdisziplinären Zusammenarbeit über Fakultäten und Studienbereiche hinweg.</a:t>
              </a:r>
            </a:p>
          </p:txBody>
        </p:sp>
      </p:grpSp>
      <p:sp>
        <p:nvSpPr>
          <p:cNvPr id="49" name="Freeform 49"/>
          <p:cNvSpPr/>
          <p:nvPr/>
        </p:nvSpPr>
        <p:spPr>
          <a:xfrm>
            <a:off x="806920" y="8296218"/>
            <a:ext cx="16683904" cy="1123293"/>
          </a:xfrm>
          <a:custGeom>
            <a:avLst/>
            <a:gdLst/>
            <a:ahLst/>
            <a:cxnLst/>
            <a:rect l="l" t="t" r="r" b="b"/>
            <a:pathLst>
              <a:path w="16683904" h="1123293">
                <a:moveTo>
                  <a:pt x="0" y="0"/>
                </a:moveTo>
                <a:lnTo>
                  <a:pt x="16683904" y="0"/>
                </a:lnTo>
                <a:lnTo>
                  <a:pt x="16683904" y="1123293"/>
                </a:lnTo>
                <a:lnTo>
                  <a:pt x="0" y="112329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50" name="Group 50"/>
          <p:cNvGrpSpPr/>
          <p:nvPr/>
        </p:nvGrpSpPr>
        <p:grpSpPr>
          <a:xfrm>
            <a:off x="1166774" y="8477621"/>
            <a:ext cx="760476" cy="760476"/>
            <a:chOff x="0" y="0"/>
            <a:chExt cx="1013968" cy="1013968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52" name="Group 52"/>
          <p:cNvGrpSpPr/>
          <p:nvPr/>
        </p:nvGrpSpPr>
        <p:grpSpPr>
          <a:xfrm>
            <a:off x="1364494" y="8675341"/>
            <a:ext cx="364998" cy="364998"/>
            <a:chOff x="0" y="0"/>
            <a:chExt cx="486664" cy="486664"/>
          </a:xfrm>
        </p:grpSpPr>
        <p:sp>
          <p:nvSpPr>
            <p:cNvPr id="53" name="Freeform 53" descr="/home/claude/work/icons/eye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/>
              </a:stretch>
            </a:blipFill>
          </p:spPr>
        </p:sp>
      </p:grpSp>
      <p:grpSp>
        <p:nvGrpSpPr>
          <p:cNvPr id="54" name="Group 54"/>
          <p:cNvGrpSpPr/>
          <p:nvPr/>
        </p:nvGrpSpPr>
        <p:grpSpPr>
          <a:xfrm>
            <a:off x="2476300" y="8312906"/>
            <a:ext cx="13995768" cy="1089898"/>
            <a:chOff x="0" y="0"/>
            <a:chExt cx="18661024" cy="1453198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18660999" cy="1453261"/>
            </a:xfrm>
            <a:custGeom>
              <a:avLst/>
              <a:gdLst/>
              <a:ahLst/>
              <a:cxnLst/>
              <a:rect l="l" t="t" r="r" b="b"/>
              <a:pathLst>
                <a:path w="18660999" h="1453261">
                  <a:moveTo>
                    <a:pt x="0" y="0"/>
                  </a:moveTo>
                  <a:lnTo>
                    <a:pt x="18660999" y="0"/>
                  </a:lnTo>
                  <a:lnTo>
                    <a:pt x="18660999" y="1453261"/>
                  </a:lnTo>
                  <a:lnTo>
                    <a:pt x="0" y="1453261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00031" b="-200027"/>
              </a:stretch>
            </a:blipFill>
          </p:spPr>
        </p:sp>
      </p:grpSp>
      <p:grpSp>
        <p:nvGrpSpPr>
          <p:cNvPr id="56" name="Group 56"/>
          <p:cNvGrpSpPr/>
          <p:nvPr/>
        </p:nvGrpSpPr>
        <p:grpSpPr>
          <a:xfrm>
            <a:off x="2476300" y="8277187"/>
            <a:ext cx="13995768" cy="1125617"/>
            <a:chOff x="0" y="0"/>
            <a:chExt cx="18661024" cy="1500822"/>
          </a:xfrm>
        </p:grpSpPr>
        <p:sp>
          <p:nvSpPr>
            <p:cNvPr id="57" name="Freeform 57"/>
            <p:cNvSpPr/>
            <p:nvPr/>
          </p:nvSpPr>
          <p:spPr>
            <a:xfrm>
              <a:off x="0" y="0"/>
              <a:ext cx="18661024" cy="1500822"/>
            </a:xfrm>
            <a:custGeom>
              <a:avLst/>
              <a:gdLst/>
              <a:ahLst/>
              <a:cxnLst/>
              <a:rect l="l" t="t" r="r" b="b"/>
              <a:pathLst>
                <a:path w="18661024" h="1500822">
                  <a:moveTo>
                    <a:pt x="0" y="0"/>
                  </a:moveTo>
                  <a:lnTo>
                    <a:pt x="18661024" y="0"/>
                  </a:lnTo>
                  <a:lnTo>
                    <a:pt x="18661024" y="1500822"/>
                  </a:lnTo>
                  <a:lnTo>
                    <a:pt x="0" y="150082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92274" b="-192274"/>
              </a:stretch>
            </a:blipFill>
          </p:spPr>
        </p:sp>
        <p:sp>
          <p:nvSpPr>
            <p:cNvPr id="58" name="TextBox 58"/>
            <p:cNvSpPr txBox="1"/>
            <p:nvPr/>
          </p:nvSpPr>
          <p:spPr>
            <a:xfrm>
              <a:off x="0" y="-47625"/>
              <a:ext cx="18661024" cy="15484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Nutzen Sie strukturierte Reflexion, um Studierende bei der Entwicklung von Selbstwahrnehmung, beruflicher Identität und Karrierezielen zu unterstützen.</a:t>
              </a:r>
            </a:p>
          </p:txBody>
        </p:sp>
      </p:grpSp>
      <p:sp>
        <p:nvSpPr>
          <p:cNvPr id="59" name="TextBox 59"/>
          <p:cNvSpPr txBox="1"/>
          <p:nvPr/>
        </p:nvSpPr>
        <p:spPr>
          <a:xfrm>
            <a:off x="823608" y="937336"/>
            <a:ext cx="16609333" cy="654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102"/>
              </a:lnSpc>
            </a:pPr>
            <a:r>
              <a:rPr lang="en-US" sz="4503" b="1" dirty="0" err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Lehrende</a:t>
            </a:r>
            <a:endParaRPr lang="en-US" sz="4503" b="1" dirty="0">
              <a:solidFill>
                <a:srgbClr val="FFFFFF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52" cy="585724"/>
            </a:xfrm>
            <a:custGeom>
              <a:avLst/>
              <a:gdLst/>
              <a:ahLst/>
              <a:cxnLst/>
              <a:rect l="l" t="t" r="r" b="b"/>
              <a:pathLst>
                <a:path w="22145752" h="585724">
                  <a:moveTo>
                    <a:pt x="0" y="0"/>
                  </a:moveTo>
                  <a:lnTo>
                    <a:pt x="22145752" y="0"/>
                  </a:lnTo>
                  <a:lnTo>
                    <a:pt x="22145752" y="585724"/>
                  </a:lnTo>
                  <a:lnTo>
                    <a:pt x="0" y="58572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86205" b="-686199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823608" y="602856"/>
            <a:ext cx="16609333" cy="467830"/>
            <a:chOff x="0" y="0"/>
            <a:chExt cx="22145777" cy="62377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145777" cy="623774"/>
            </a:xfrm>
            <a:custGeom>
              <a:avLst/>
              <a:gdLst/>
              <a:ahLst/>
              <a:cxnLst/>
              <a:rect l="l" t="t" r="r" b="b"/>
              <a:pathLst>
                <a:path w="22145777" h="623774">
                  <a:moveTo>
                    <a:pt x="0" y="0"/>
                  </a:moveTo>
                  <a:lnTo>
                    <a:pt x="22145777" y="0"/>
                  </a:lnTo>
                  <a:lnTo>
                    <a:pt x="22145777" y="623774"/>
                  </a:lnTo>
                  <a:lnTo>
                    <a:pt x="0" y="62377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41775" b="-641775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2145777" cy="6618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250"/>
                </a:lnSpc>
              </a:pPr>
              <a:r>
                <a:rPr lang="en-US" sz="1875" b="1" spc="30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1.4 ZIELGRUPPE</a:t>
              </a:r>
            </a:p>
          </p:txBody>
        </p:sp>
      </p:grpSp>
      <p:sp>
        <p:nvSpPr>
          <p:cNvPr id="7" name="Freeform 7"/>
          <p:cNvSpPr/>
          <p:nvPr/>
        </p:nvSpPr>
        <p:spPr>
          <a:xfrm>
            <a:off x="806920" y="2728655"/>
            <a:ext cx="16683904" cy="1123293"/>
          </a:xfrm>
          <a:custGeom>
            <a:avLst/>
            <a:gdLst/>
            <a:ahLst/>
            <a:cxnLst/>
            <a:rect l="l" t="t" r="r" b="b"/>
            <a:pathLst>
              <a:path w="16683904" h="1123293">
                <a:moveTo>
                  <a:pt x="0" y="0"/>
                </a:moveTo>
                <a:lnTo>
                  <a:pt x="16683904" y="0"/>
                </a:lnTo>
                <a:lnTo>
                  <a:pt x="16683904" y="1123293"/>
                </a:lnTo>
                <a:lnTo>
                  <a:pt x="0" y="112329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1166774" y="2910068"/>
            <a:ext cx="760476" cy="760476"/>
            <a:chOff x="0" y="0"/>
            <a:chExt cx="1013968" cy="101396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1364494" y="3107788"/>
            <a:ext cx="364998" cy="364998"/>
            <a:chOff x="0" y="0"/>
            <a:chExt cx="486664" cy="486664"/>
          </a:xfrm>
        </p:grpSpPr>
        <p:sp>
          <p:nvSpPr>
            <p:cNvPr id="11" name="Freeform 11" descr="/home/claude/work/icons/compass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</p:grpSp>
      <p:grpSp>
        <p:nvGrpSpPr>
          <p:cNvPr id="12" name="Group 12"/>
          <p:cNvGrpSpPr/>
          <p:nvPr/>
        </p:nvGrpSpPr>
        <p:grpSpPr>
          <a:xfrm>
            <a:off x="2476300" y="2745343"/>
            <a:ext cx="13995768" cy="1089898"/>
            <a:chOff x="0" y="0"/>
            <a:chExt cx="18661024" cy="145319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660999" cy="1453261"/>
            </a:xfrm>
            <a:custGeom>
              <a:avLst/>
              <a:gdLst/>
              <a:ahLst/>
              <a:cxnLst/>
              <a:rect l="l" t="t" r="r" b="b"/>
              <a:pathLst>
                <a:path w="18660999" h="1453261">
                  <a:moveTo>
                    <a:pt x="0" y="0"/>
                  </a:moveTo>
                  <a:lnTo>
                    <a:pt x="18660999" y="0"/>
                  </a:lnTo>
                  <a:lnTo>
                    <a:pt x="18660999" y="1453261"/>
                  </a:lnTo>
                  <a:lnTo>
                    <a:pt x="0" y="145326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031" b="-200027"/>
              </a:stretch>
            </a:blipFill>
          </p:spPr>
        </p:sp>
      </p:grpSp>
      <p:grpSp>
        <p:nvGrpSpPr>
          <p:cNvPr id="14" name="Group 14"/>
          <p:cNvGrpSpPr/>
          <p:nvPr/>
        </p:nvGrpSpPr>
        <p:grpSpPr>
          <a:xfrm>
            <a:off x="2476300" y="2709624"/>
            <a:ext cx="13995768" cy="1125617"/>
            <a:chOff x="0" y="0"/>
            <a:chExt cx="18661024" cy="1500822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8661024" cy="1500822"/>
            </a:xfrm>
            <a:custGeom>
              <a:avLst/>
              <a:gdLst/>
              <a:ahLst/>
              <a:cxnLst/>
              <a:rect l="l" t="t" r="r" b="b"/>
              <a:pathLst>
                <a:path w="18661024" h="1500822">
                  <a:moveTo>
                    <a:pt x="0" y="0"/>
                  </a:moveTo>
                  <a:lnTo>
                    <a:pt x="18661024" y="0"/>
                  </a:lnTo>
                  <a:lnTo>
                    <a:pt x="18661024" y="1500822"/>
                  </a:lnTo>
                  <a:lnTo>
                    <a:pt x="0" y="150082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92274" b="-192274"/>
              </a:stretch>
            </a:blipFill>
          </p:spPr>
        </p:sp>
        <p:sp>
          <p:nvSpPr>
            <p:cNvPr id="16" name="TextBox 16"/>
            <p:cNvSpPr txBox="1"/>
            <p:nvPr/>
          </p:nvSpPr>
          <p:spPr>
            <a:xfrm>
              <a:off x="0" y="-47625"/>
              <a:ext cx="18661024" cy="15484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Unterstützen Sie die Berufsorientierung durch praktische Erfahrungen in verschiedenen Berufsfeldern und Branchen.</a:t>
              </a:r>
            </a:p>
          </p:txBody>
        </p:sp>
      </p:grpSp>
      <p:sp>
        <p:nvSpPr>
          <p:cNvPr id="17" name="Freeform 17"/>
          <p:cNvSpPr/>
          <p:nvPr/>
        </p:nvSpPr>
        <p:spPr>
          <a:xfrm>
            <a:off x="806920" y="4120553"/>
            <a:ext cx="16683904" cy="1123293"/>
          </a:xfrm>
          <a:custGeom>
            <a:avLst/>
            <a:gdLst/>
            <a:ahLst/>
            <a:cxnLst/>
            <a:rect l="l" t="t" r="r" b="b"/>
            <a:pathLst>
              <a:path w="16683904" h="1123293">
                <a:moveTo>
                  <a:pt x="0" y="0"/>
                </a:moveTo>
                <a:lnTo>
                  <a:pt x="16683904" y="0"/>
                </a:lnTo>
                <a:lnTo>
                  <a:pt x="16683904" y="1123293"/>
                </a:lnTo>
                <a:lnTo>
                  <a:pt x="0" y="112329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18" name="Group 18"/>
          <p:cNvGrpSpPr/>
          <p:nvPr/>
        </p:nvGrpSpPr>
        <p:grpSpPr>
          <a:xfrm>
            <a:off x="1166774" y="4301957"/>
            <a:ext cx="760476" cy="760476"/>
            <a:chOff x="0" y="0"/>
            <a:chExt cx="1013968" cy="1013968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20" name="Group 20"/>
          <p:cNvGrpSpPr/>
          <p:nvPr/>
        </p:nvGrpSpPr>
        <p:grpSpPr>
          <a:xfrm>
            <a:off x="1364494" y="4499677"/>
            <a:ext cx="364998" cy="364998"/>
            <a:chOff x="0" y="0"/>
            <a:chExt cx="486664" cy="486664"/>
          </a:xfrm>
        </p:grpSpPr>
        <p:sp>
          <p:nvSpPr>
            <p:cNvPr id="21" name="Freeform 21" descr="/home/claude/work/icons/link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</p:sp>
      </p:grpSp>
      <p:grpSp>
        <p:nvGrpSpPr>
          <p:cNvPr id="22" name="Group 22"/>
          <p:cNvGrpSpPr/>
          <p:nvPr/>
        </p:nvGrpSpPr>
        <p:grpSpPr>
          <a:xfrm>
            <a:off x="2476300" y="4137231"/>
            <a:ext cx="13995768" cy="1089898"/>
            <a:chOff x="0" y="0"/>
            <a:chExt cx="18661024" cy="1453198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8660999" cy="1453261"/>
            </a:xfrm>
            <a:custGeom>
              <a:avLst/>
              <a:gdLst/>
              <a:ahLst/>
              <a:cxnLst/>
              <a:rect l="l" t="t" r="r" b="b"/>
              <a:pathLst>
                <a:path w="18660999" h="1453261">
                  <a:moveTo>
                    <a:pt x="0" y="0"/>
                  </a:moveTo>
                  <a:lnTo>
                    <a:pt x="18660999" y="0"/>
                  </a:lnTo>
                  <a:lnTo>
                    <a:pt x="18660999" y="1453261"/>
                  </a:lnTo>
                  <a:lnTo>
                    <a:pt x="0" y="145326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031" b="-200027"/>
              </a:stretch>
            </a:blipFill>
          </p:spPr>
        </p:sp>
      </p:grpSp>
      <p:grpSp>
        <p:nvGrpSpPr>
          <p:cNvPr id="24" name="Group 24"/>
          <p:cNvGrpSpPr/>
          <p:nvPr/>
        </p:nvGrpSpPr>
        <p:grpSpPr>
          <a:xfrm>
            <a:off x="2476300" y="4101513"/>
            <a:ext cx="13995768" cy="1125617"/>
            <a:chOff x="0" y="0"/>
            <a:chExt cx="18661024" cy="1500822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8661024" cy="1500822"/>
            </a:xfrm>
            <a:custGeom>
              <a:avLst/>
              <a:gdLst/>
              <a:ahLst/>
              <a:cxnLst/>
              <a:rect l="l" t="t" r="r" b="b"/>
              <a:pathLst>
                <a:path w="18661024" h="1500822">
                  <a:moveTo>
                    <a:pt x="0" y="0"/>
                  </a:moveTo>
                  <a:lnTo>
                    <a:pt x="18661024" y="0"/>
                  </a:lnTo>
                  <a:lnTo>
                    <a:pt x="18661024" y="1500822"/>
                  </a:lnTo>
                  <a:lnTo>
                    <a:pt x="0" y="150082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92274" b="-192274"/>
              </a:stretch>
            </a:blipFill>
          </p:spPr>
        </p:sp>
        <p:sp>
          <p:nvSpPr>
            <p:cNvPr id="26" name="TextBox 26"/>
            <p:cNvSpPr txBox="1"/>
            <p:nvPr/>
          </p:nvSpPr>
          <p:spPr>
            <a:xfrm>
              <a:off x="0" y="-47625"/>
              <a:ext cx="18661024" cy="15484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Studierende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mit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Arbeitgeber:innen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,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Mentor:innen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,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Partner:innen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aus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der Gemeinde und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professionellen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Netzwerken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vernetzen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.</a:t>
              </a:r>
            </a:p>
          </p:txBody>
        </p:sp>
      </p:grpSp>
      <p:sp>
        <p:nvSpPr>
          <p:cNvPr id="27" name="Freeform 27"/>
          <p:cNvSpPr/>
          <p:nvPr/>
        </p:nvSpPr>
        <p:spPr>
          <a:xfrm>
            <a:off x="806920" y="5512441"/>
            <a:ext cx="16683904" cy="1123293"/>
          </a:xfrm>
          <a:custGeom>
            <a:avLst/>
            <a:gdLst/>
            <a:ahLst/>
            <a:cxnLst/>
            <a:rect l="l" t="t" r="r" b="b"/>
            <a:pathLst>
              <a:path w="16683904" h="1123293">
                <a:moveTo>
                  <a:pt x="0" y="0"/>
                </a:moveTo>
                <a:lnTo>
                  <a:pt x="16683904" y="0"/>
                </a:lnTo>
                <a:lnTo>
                  <a:pt x="16683904" y="1123293"/>
                </a:lnTo>
                <a:lnTo>
                  <a:pt x="0" y="112329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28" name="Group 28"/>
          <p:cNvGrpSpPr/>
          <p:nvPr/>
        </p:nvGrpSpPr>
        <p:grpSpPr>
          <a:xfrm>
            <a:off x="1166774" y="5693845"/>
            <a:ext cx="760476" cy="760476"/>
            <a:chOff x="0" y="0"/>
            <a:chExt cx="1013968" cy="1013968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30" name="Group 30"/>
          <p:cNvGrpSpPr/>
          <p:nvPr/>
        </p:nvGrpSpPr>
        <p:grpSpPr>
          <a:xfrm>
            <a:off x="1364494" y="5891565"/>
            <a:ext cx="364998" cy="364998"/>
            <a:chOff x="0" y="0"/>
            <a:chExt cx="486664" cy="486664"/>
          </a:xfrm>
        </p:grpSpPr>
        <p:sp>
          <p:nvSpPr>
            <p:cNvPr id="31" name="Freeform 31" descr="/home/claude/work/icons/key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</p:sp>
      </p:grpSp>
      <p:grpSp>
        <p:nvGrpSpPr>
          <p:cNvPr id="32" name="Group 32"/>
          <p:cNvGrpSpPr/>
          <p:nvPr/>
        </p:nvGrpSpPr>
        <p:grpSpPr>
          <a:xfrm>
            <a:off x="2476300" y="5529120"/>
            <a:ext cx="13995768" cy="1089898"/>
            <a:chOff x="0" y="0"/>
            <a:chExt cx="18661024" cy="1453198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18660999" cy="1453261"/>
            </a:xfrm>
            <a:custGeom>
              <a:avLst/>
              <a:gdLst/>
              <a:ahLst/>
              <a:cxnLst/>
              <a:rect l="l" t="t" r="r" b="b"/>
              <a:pathLst>
                <a:path w="18660999" h="1453261">
                  <a:moveTo>
                    <a:pt x="0" y="0"/>
                  </a:moveTo>
                  <a:lnTo>
                    <a:pt x="18660999" y="0"/>
                  </a:lnTo>
                  <a:lnTo>
                    <a:pt x="18660999" y="1453261"/>
                  </a:lnTo>
                  <a:lnTo>
                    <a:pt x="0" y="145326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031" b="-200027"/>
              </a:stretch>
            </a:blipFill>
          </p:spPr>
        </p:sp>
      </p:grpSp>
      <p:grpSp>
        <p:nvGrpSpPr>
          <p:cNvPr id="34" name="Group 34"/>
          <p:cNvGrpSpPr/>
          <p:nvPr/>
        </p:nvGrpSpPr>
        <p:grpSpPr>
          <a:xfrm>
            <a:off x="2476300" y="5493401"/>
            <a:ext cx="13995768" cy="1125617"/>
            <a:chOff x="0" y="0"/>
            <a:chExt cx="18661024" cy="1500822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18661024" cy="1500822"/>
            </a:xfrm>
            <a:custGeom>
              <a:avLst/>
              <a:gdLst/>
              <a:ahLst/>
              <a:cxnLst/>
              <a:rect l="l" t="t" r="r" b="b"/>
              <a:pathLst>
                <a:path w="18661024" h="1500822">
                  <a:moveTo>
                    <a:pt x="0" y="0"/>
                  </a:moveTo>
                  <a:lnTo>
                    <a:pt x="18661024" y="0"/>
                  </a:lnTo>
                  <a:lnTo>
                    <a:pt x="18661024" y="1500822"/>
                  </a:lnTo>
                  <a:lnTo>
                    <a:pt x="0" y="150082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92274" b="-192274"/>
              </a:stretch>
            </a:blipFill>
          </p:spPr>
        </p:sp>
        <p:sp>
          <p:nvSpPr>
            <p:cNvPr id="36" name="TextBox 36"/>
            <p:cNvSpPr txBox="1"/>
            <p:nvPr/>
          </p:nvSpPr>
          <p:spPr>
            <a:xfrm>
              <a:off x="0" y="-47625"/>
              <a:ext cx="18661024" cy="15484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Entwickeln Sie Kompetenzen im Bereich Karrieremanagement, wie z. B. Selbstwahrnehmung, Berufsorientierung, Entscheidungsfindung und Übergangsfähigkeiten.</a:t>
              </a:r>
            </a:p>
          </p:txBody>
        </p:sp>
      </p:grpSp>
      <p:sp>
        <p:nvSpPr>
          <p:cNvPr id="37" name="Freeform 37"/>
          <p:cNvSpPr/>
          <p:nvPr/>
        </p:nvSpPr>
        <p:spPr>
          <a:xfrm>
            <a:off x="806920" y="6904330"/>
            <a:ext cx="16683904" cy="1123293"/>
          </a:xfrm>
          <a:custGeom>
            <a:avLst/>
            <a:gdLst/>
            <a:ahLst/>
            <a:cxnLst/>
            <a:rect l="l" t="t" r="r" b="b"/>
            <a:pathLst>
              <a:path w="16683904" h="1123293">
                <a:moveTo>
                  <a:pt x="0" y="0"/>
                </a:moveTo>
                <a:lnTo>
                  <a:pt x="16683904" y="0"/>
                </a:lnTo>
                <a:lnTo>
                  <a:pt x="16683904" y="1123292"/>
                </a:lnTo>
                <a:lnTo>
                  <a:pt x="0" y="112329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38" name="Group 38"/>
          <p:cNvGrpSpPr/>
          <p:nvPr/>
        </p:nvGrpSpPr>
        <p:grpSpPr>
          <a:xfrm>
            <a:off x="1166774" y="7085733"/>
            <a:ext cx="760476" cy="760476"/>
            <a:chOff x="0" y="0"/>
            <a:chExt cx="1013968" cy="1013968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40" name="Group 40"/>
          <p:cNvGrpSpPr/>
          <p:nvPr/>
        </p:nvGrpSpPr>
        <p:grpSpPr>
          <a:xfrm>
            <a:off x="1364494" y="7283453"/>
            <a:ext cx="364998" cy="364998"/>
            <a:chOff x="0" y="0"/>
            <a:chExt cx="486664" cy="486664"/>
          </a:xfrm>
        </p:grpSpPr>
        <p:sp>
          <p:nvSpPr>
            <p:cNvPr id="41" name="Freeform 41" descr="/home/claude/work/icons/chat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</p:sp>
      </p:grpSp>
      <p:grpSp>
        <p:nvGrpSpPr>
          <p:cNvPr id="42" name="Group 42"/>
          <p:cNvGrpSpPr/>
          <p:nvPr/>
        </p:nvGrpSpPr>
        <p:grpSpPr>
          <a:xfrm>
            <a:off x="2476300" y="6921017"/>
            <a:ext cx="13995768" cy="1089898"/>
            <a:chOff x="0" y="0"/>
            <a:chExt cx="18661024" cy="1453198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18660999" cy="1453261"/>
            </a:xfrm>
            <a:custGeom>
              <a:avLst/>
              <a:gdLst/>
              <a:ahLst/>
              <a:cxnLst/>
              <a:rect l="l" t="t" r="r" b="b"/>
              <a:pathLst>
                <a:path w="18660999" h="1453261">
                  <a:moveTo>
                    <a:pt x="0" y="0"/>
                  </a:moveTo>
                  <a:lnTo>
                    <a:pt x="18660999" y="0"/>
                  </a:lnTo>
                  <a:lnTo>
                    <a:pt x="18660999" y="1453261"/>
                  </a:lnTo>
                  <a:lnTo>
                    <a:pt x="0" y="145326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031" b="-200027"/>
              </a:stretch>
            </a:blipFill>
          </p:spPr>
        </p:sp>
      </p:grpSp>
      <p:grpSp>
        <p:nvGrpSpPr>
          <p:cNvPr id="44" name="Group 44"/>
          <p:cNvGrpSpPr/>
          <p:nvPr/>
        </p:nvGrpSpPr>
        <p:grpSpPr>
          <a:xfrm>
            <a:off x="2476300" y="6885299"/>
            <a:ext cx="13995768" cy="1125617"/>
            <a:chOff x="0" y="0"/>
            <a:chExt cx="18661024" cy="1500822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8661024" cy="1500822"/>
            </a:xfrm>
            <a:custGeom>
              <a:avLst/>
              <a:gdLst/>
              <a:ahLst/>
              <a:cxnLst/>
              <a:rect l="l" t="t" r="r" b="b"/>
              <a:pathLst>
                <a:path w="18661024" h="1500822">
                  <a:moveTo>
                    <a:pt x="0" y="0"/>
                  </a:moveTo>
                  <a:lnTo>
                    <a:pt x="18661024" y="0"/>
                  </a:lnTo>
                  <a:lnTo>
                    <a:pt x="18661024" y="1500822"/>
                  </a:lnTo>
                  <a:lnTo>
                    <a:pt x="0" y="150082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92274" b="-192274"/>
              </a:stretch>
            </a:blipFill>
          </p:spPr>
        </p:sp>
        <p:sp>
          <p:nvSpPr>
            <p:cNvPr id="46" name="TextBox 46"/>
            <p:cNvSpPr txBox="1"/>
            <p:nvPr/>
          </p:nvSpPr>
          <p:spPr>
            <a:xfrm>
              <a:off x="0" y="-47625"/>
              <a:ext cx="18661024" cy="15484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Helfen Sie den Studierenden, die durch CSL erworbenen Soft Skills zu erkennen, weiterzuentwickeln und zu kommunizieren.</a:t>
              </a:r>
            </a:p>
          </p:txBody>
        </p:sp>
      </p:grpSp>
      <p:sp>
        <p:nvSpPr>
          <p:cNvPr id="47" name="Freeform 47"/>
          <p:cNvSpPr/>
          <p:nvPr/>
        </p:nvSpPr>
        <p:spPr>
          <a:xfrm>
            <a:off x="806920" y="8296218"/>
            <a:ext cx="16683904" cy="1123293"/>
          </a:xfrm>
          <a:custGeom>
            <a:avLst/>
            <a:gdLst/>
            <a:ahLst/>
            <a:cxnLst/>
            <a:rect l="l" t="t" r="r" b="b"/>
            <a:pathLst>
              <a:path w="16683904" h="1123293">
                <a:moveTo>
                  <a:pt x="0" y="0"/>
                </a:moveTo>
                <a:lnTo>
                  <a:pt x="16683904" y="0"/>
                </a:lnTo>
                <a:lnTo>
                  <a:pt x="16683904" y="1123293"/>
                </a:lnTo>
                <a:lnTo>
                  <a:pt x="0" y="112329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48" name="Group 48"/>
          <p:cNvGrpSpPr/>
          <p:nvPr/>
        </p:nvGrpSpPr>
        <p:grpSpPr>
          <a:xfrm>
            <a:off x="1166774" y="8477621"/>
            <a:ext cx="760476" cy="760476"/>
            <a:chOff x="0" y="0"/>
            <a:chExt cx="1013968" cy="1013968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50" name="Group 50"/>
          <p:cNvGrpSpPr/>
          <p:nvPr/>
        </p:nvGrpSpPr>
        <p:grpSpPr>
          <a:xfrm>
            <a:off x="1364494" y="8675341"/>
            <a:ext cx="364998" cy="364998"/>
            <a:chOff x="0" y="0"/>
            <a:chExt cx="486664" cy="486664"/>
          </a:xfrm>
        </p:grpSpPr>
        <p:sp>
          <p:nvSpPr>
            <p:cNvPr id="51" name="Freeform 51" descr="/home/claude/work/icons/clock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/>
              </a:stretch>
            </a:blipFill>
          </p:spPr>
        </p:sp>
      </p:grpSp>
      <p:grpSp>
        <p:nvGrpSpPr>
          <p:cNvPr id="52" name="Group 52"/>
          <p:cNvGrpSpPr/>
          <p:nvPr/>
        </p:nvGrpSpPr>
        <p:grpSpPr>
          <a:xfrm>
            <a:off x="2476300" y="8312906"/>
            <a:ext cx="13995768" cy="1089898"/>
            <a:chOff x="0" y="0"/>
            <a:chExt cx="18661024" cy="1453198"/>
          </a:xfrm>
        </p:grpSpPr>
        <p:sp>
          <p:nvSpPr>
            <p:cNvPr id="53" name="Freeform 53"/>
            <p:cNvSpPr/>
            <p:nvPr/>
          </p:nvSpPr>
          <p:spPr>
            <a:xfrm>
              <a:off x="0" y="0"/>
              <a:ext cx="18660999" cy="1453261"/>
            </a:xfrm>
            <a:custGeom>
              <a:avLst/>
              <a:gdLst/>
              <a:ahLst/>
              <a:cxnLst/>
              <a:rect l="l" t="t" r="r" b="b"/>
              <a:pathLst>
                <a:path w="18660999" h="1453261">
                  <a:moveTo>
                    <a:pt x="0" y="0"/>
                  </a:moveTo>
                  <a:lnTo>
                    <a:pt x="18660999" y="0"/>
                  </a:lnTo>
                  <a:lnTo>
                    <a:pt x="18660999" y="1453261"/>
                  </a:lnTo>
                  <a:lnTo>
                    <a:pt x="0" y="145326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031" b="-200027"/>
              </a:stretch>
            </a:blipFill>
          </p:spPr>
        </p:sp>
      </p:grpSp>
      <p:grpSp>
        <p:nvGrpSpPr>
          <p:cNvPr id="54" name="Group 54"/>
          <p:cNvGrpSpPr/>
          <p:nvPr/>
        </p:nvGrpSpPr>
        <p:grpSpPr>
          <a:xfrm>
            <a:off x="2476300" y="8277187"/>
            <a:ext cx="13995768" cy="1125617"/>
            <a:chOff x="0" y="0"/>
            <a:chExt cx="18661024" cy="1500822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18661024" cy="1500822"/>
            </a:xfrm>
            <a:custGeom>
              <a:avLst/>
              <a:gdLst/>
              <a:ahLst/>
              <a:cxnLst/>
              <a:rect l="l" t="t" r="r" b="b"/>
              <a:pathLst>
                <a:path w="18661024" h="1500822">
                  <a:moveTo>
                    <a:pt x="0" y="0"/>
                  </a:moveTo>
                  <a:lnTo>
                    <a:pt x="18661024" y="0"/>
                  </a:lnTo>
                  <a:lnTo>
                    <a:pt x="18661024" y="1500822"/>
                  </a:lnTo>
                  <a:lnTo>
                    <a:pt x="0" y="150082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92274" b="-192274"/>
              </a:stretch>
            </a:blipFill>
          </p:spPr>
        </p:sp>
        <p:sp>
          <p:nvSpPr>
            <p:cNvPr id="56" name="TextBox 56"/>
            <p:cNvSpPr txBox="1"/>
            <p:nvPr/>
          </p:nvSpPr>
          <p:spPr>
            <a:xfrm>
              <a:off x="0" y="-47625"/>
              <a:ext cx="18661024" cy="15484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Bieten Sie während des gesamten Studiums, vom Studienbeginn bis zum Abschluss, kontinuierliche Unterstützung bei der Karriereplanung.</a:t>
              </a:r>
            </a:p>
          </p:txBody>
        </p:sp>
      </p:grpSp>
      <p:sp>
        <p:nvSpPr>
          <p:cNvPr id="57" name="TextBox 57"/>
          <p:cNvSpPr txBox="1"/>
          <p:nvPr/>
        </p:nvSpPr>
        <p:spPr>
          <a:xfrm>
            <a:off x="823608" y="937336"/>
            <a:ext cx="16609333" cy="654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102"/>
              </a:lnSpc>
            </a:pPr>
            <a:r>
              <a:rPr lang="en-US" sz="4503" b="1" dirty="0" err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Berufsberatung</a:t>
            </a:r>
            <a:r>
              <a:rPr lang="en-US" sz="4503" b="1" dirty="0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&amp; </a:t>
            </a:r>
            <a:r>
              <a:rPr lang="en-US" sz="4503" b="1" dirty="0" err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Studierendenservice</a:t>
            </a:r>
            <a:endParaRPr lang="en-US" sz="4503" b="1" dirty="0">
              <a:solidFill>
                <a:srgbClr val="1C2B33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5F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52" cy="585724"/>
            </a:xfrm>
            <a:custGeom>
              <a:avLst/>
              <a:gdLst/>
              <a:ahLst/>
              <a:cxnLst/>
              <a:rect l="l" t="t" r="r" b="b"/>
              <a:pathLst>
                <a:path w="22145752" h="585724">
                  <a:moveTo>
                    <a:pt x="0" y="0"/>
                  </a:moveTo>
                  <a:lnTo>
                    <a:pt x="22145752" y="0"/>
                  </a:lnTo>
                  <a:lnTo>
                    <a:pt x="22145752" y="585724"/>
                  </a:lnTo>
                  <a:lnTo>
                    <a:pt x="0" y="58572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86205" b="-686199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823608" y="517131"/>
            <a:ext cx="16609333" cy="467830"/>
            <a:chOff x="0" y="0"/>
            <a:chExt cx="22145777" cy="62377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145777" cy="623774"/>
            </a:xfrm>
            <a:custGeom>
              <a:avLst/>
              <a:gdLst/>
              <a:ahLst/>
              <a:cxnLst/>
              <a:rect l="l" t="t" r="r" b="b"/>
              <a:pathLst>
                <a:path w="22145777" h="623774">
                  <a:moveTo>
                    <a:pt x="0" y="0"/>
                  </a:moveTo>
                  <a:lnTo>
                    <a:pt x="22145777" y="0"/>
                  </a:lnTo>
                  <a:lnTo>
                    <a:pt x="22145777" y="623774"/>
                  </a:lnTo>
                  <a:lnTo>
                    <a:pt x="0" y="62377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41775" b="-641775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2145777" cy="6618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250"/>
                </a:lnSpc>
              </a:pPr>
              <a:r>
                <a:rPr lang="en-US" sz="1875" b="1" spc="30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1.4 ZIELGRUPPE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823608" y="937336"/>
            <a:ext cx="16609333" cy="654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102"/>
              </a:lnSpc>
            </a:pPr>
            <a:r>
              <a:rPr lang="en-US" sz="4503" b="1" dirty="0" err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Politikverantwortliche</a:t>
            </a:r>
            <a:r>
              <a:rPr lang="en-US" sz="4503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und </a:t>
            </a:r>
            <a:r>
              <a:rPr lang="en-US" sz="4503" b="1" dirty="0" err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Lehrplanentwickler:innen</a:t>
            </a:r>
            <a:endParaRPr lang="en-US" sz="4503" b="1" dirty="0">
              <a:solidFill>
                <a:srgbClr val="FFFFFF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806920" y="2728655"/>
            <a:ext cx="16683904" cy="1123293"/>
          </a:xfrm>
          <a:custGeom>
            <a:avLst/>
            <a:gdLst/>
            <a:ahLst/>
            <a:cxnLst/>
            <a:rect l="l" t="t" r="r" b="b"/>
            <a:pathLst>
              <a:path w="16683904" h="1123293">
                <a:moveTo>
                  <a:pt x="0" y="0"/>
                </a:moveTo>
                <a:lnTo>
                  <a:pt x="16683904" y="0"/>
                </a:lnTo>
                <a:lnTo>
                  <a:pt x="16683904" y="1123293"/>
                </a:lnTo>
                <a:lnTo>
                  <a:pt x="0" y="112329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1166774" y="2910068"/>
            <a:ext cx="760476" cy="760476"/>
            <a:chOff x="0" y="0"/>
            <a:chExt cx="1013968" cy="101396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11" name="Group 11"/>
          <p:cNvGrpSpPr/>
          <p:nvPr/>
        </p:nvGrpSpPr>
        <p:grpSpPr>
          <a:xfrm>
            <a:off x="1364494" y="3107788"/>
            <a:ext cx="364998" cy="364998"/>
            <a:chOff x="0" y="0"/>
            <a:chExt cx="486664" cy="486664"/>
          </a:xfrm>
        </p:grpSpPr>
        <p:sp>
          <p:nvSpPr>
            <p:cNvPr id="12" name="Freeform 12" descr="/home/claude/work/icons/scale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</p:grpSp>
      <p:grpSp>
        <p:nvGrpSpPr>
          <p:cNvPr id="13" name="Group 13"/>
          <p:cNvGrpSpPr/>
          <p:nvPr/>
        </p:nvGrpSpPr>
        <p:grpSpPr>
          <a:xfrm>
            <a:off x="2476300" y="2745343"/>
            <a:ext cx="13995768" cy="1089898"/>
            <a:chOff x="0" y="0"/>
            <a:chExt cx="18661024" cy="1453198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8660999" cy="1453261"/>
            </a:xfrm>
            <a:custGeom>
              <a:avLst/>
              <a:gdLst/>
              <a:ahLst/>
              <a:cxnLst/>
              <a:rect l="l" t="t" r="r" b="b"/>
              <a:pathLst>
                <a:path w="18660999" h="1453261">
                  <a:moveTo>
                    <a:pt x="0" y="0"/>
                  </a:moveTo>
                  <a:lnTo>
                    <a:pt x="18660999" y="0"/>
                  </a:lnTo>
                  <a:lnTo>
                    <a:pt x="18660999" y="1453261"/>
                  </a:lnTo>
                  <a:lnTo>
                    <a:pt x="0" y="145326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031" b="-200027"/>
              </a:stretch>
            </a:blipFill>
          </p:spPr>
        </p:sp>
      </p:grpSp>
      <p:grpSp>
        <p:nvGrpSpPr>
          <p:cNvPr id="15" name="Group 15"/>
          <p:cNvGrpSpPr/>
          <p:nvPr/>
        </p:nvGrpSpPr>
        <p:grpSpPr>
          <a:xfrm>
            <a:off x="2476300" y="2709624"/>
            <a:ext cx="13995768" cy="1125617"/>
            <a:chOff x="0" y="0"/>
            <a:chExt cx="18661024" cy="1500822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8661024" cy="1500822"/>
            </a:xfrm>
            <a:custGeom>
              <a:avLst/>
              <a:gdLst/>
              <a:ahLst/>
              <a:cxnLst/>
              <a:rect l="l" t="t" r="r" b="b"/>
              <a:pathLst>
                <a:path w="18661024" h="1500822">
                  <a:moveTo>
                    <a:pt x="0" y="0"/>
                  </a:moveTo>
                  <a:lnTo>
                    <a:pt x="18661024" y="0"/>
                  </a:lnTo>
                  <a:lnTo>
                    <a:pt x="18661024" y="1500822"/>
                  </a:lnTo>
                  <a:lnTo>
                    <a:pt x="0" y="150082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92274" b="-192274"/>
              </a:stretch>
            </a:blipFill>
          </p:spPr>
        </p:sp>
        <p:sp>
          <p:nvSpPr>
            <p:cNvPr id="17" name="TextBox 17"/>
            <p:cNvSpPr txBox="1"/>
            <p:nvPr/>
          </p:nvSpPr>
          <p:spPr>
            <a:xfrm>
              <a:off x="0" y="-47625"/>
              <a:ext cx="18661024" cy="15484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Die Lehrpläne sollten an den Bedürfnissen des Arbeitsmarktes und den gefragten Kompetenzbereichen ausgerichtet werden.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806920" y="4120553"/>
            <a:ext cx="16683904" cy="1123293"/>
          </a:xfrm>
          <a:custGeom>
            <a:avLst/>
            <a:gdLst/>
            <a:ahLst/>
            <a:cxnLst/>
            <a:rect l="l" t="t" r="r" b="b"/>
            <a:pathLst>
              <a:path w="16683904" h="1123293">
                <a:moveTo>
                  <a:pt x="0" y="0"/>
                </a:moveTo>
                <a:lnTo>
                  <a:pt x="16683904" y="0"/>
                </a:lnTo>
                <a:lnTo>
                  <a:pt x="16683904" y="1123293"/>
                </a:lnTo>
                <a:lnTo>
                  <a:pt x="0" y="112329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19" name="Group 19"/>
          <p:cNvGrpSpPr/>
          <p:nvPr/>
        </p:nvGrpSpPr>
        <p:grpSpPr>
          <a:xfrm>
            <a:off x="1166774" y="4301957"/>
            <a:ext cx="760476" cy="760476"/>
            <a:chOff x="0" y="0"/>
            <a:chExt cx="1013968" cy="1013968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21" name="Group 21"/>
          <p:cNvGrpSpPr/>
          <p:nvPr/>
        </p:nvGrpSpPr>
        <p:grpSpPr>
          <a:xfrm>
            <a:off x="1364494" y="4499677"/>
            <a:ext cx="364998" cy="364998"/>
            <a:chOff x="0" y="0"/>
            <a:chExt cx="486664" cy="486664"/>
          </a:xfrm>
        </p:grpSpPr>
        <p:sp>
          <p:nvSpPr>
            <p:cNvPr id="22" name="Freeform 22" descr="/home/claude/work/icons/cycle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</p:sp>
      </p:grpSp>
      <p:grpSp>
        <p:nvGrpSpPr>
          <p:cNvPr id="23" name="Group 23"/>
          <p:cNvGrpSpPr/>
          <p:nvPr/>
        </p:nvGrpSpPr>
        <p:grpSpPr>
          <a:xfrm>
            <a:off x="2476300" y="4137231"/>
            <a:ext cx="13995768" cy="1089898"/>
            <a:chOff x="0" y="0"/>
            <a:chExt cx="18661024" cy="1453198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8660999" cy="1453261"/>
            </a:xfrm>
            <a:custGeom>
              <a:avLst/>
              <a:gdLst/>
              <a:ahLst/>
              <a:cxnLst/>
              <a:rect l="l" t="t" r="r" b="b"/>
              <a:pathLst>
                <a:path w="18660999" h="1453261">
                  <a:moveTo>
                    <a:pt x="0" y="0"/>
                  </a:moveTo>
                  <a:lnTo>
                    <a:pt x="18660999" y="0"/>
                  </a:lnTo>
                  <a:lnTo>
                    <a:pt x="18660999" y="1453261"/>
                  </a:lnTo>
                  <a:lnTo>
                    <a:pt x="0" y="145326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031" b="-200027"/>
              </a:stretch>
            </a:blipFill>
          </p:spPr>
        </p:sp>
      </p:grpSp>
      <p:grpSp>
        <p:nvGrpSpPr>
          <p:cNvPr id="25" name="Group 25"/>
          <p:cNvGrpSpPr/>
          <p:nvPr/>
        </p:nvGrpSpPr>
        <p:grpSpPr>
          <a:xfrm>
            <a:off x="2476300" y="4101513"/>
            <a:ext cx="13995768" cy="1125617"/>
            <a:chOff x="0" y="0"/>
            <a:chExt cx="18661024" cy="1500822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8661024" cy="1500822"/>
            </a:xfrm>
            <a:custGeom>
              <a:avLst/>
              <a:gdLst/>
              <a:ahLst/>
              <a:cxnLst/>
              <a:rect l="l" t="t" r="r" b="b"/>
              <a:pathLst>
                <a:path w="18661024" h="1500822">
                  <a:moveTo>
                    <a:pt x="0" y="0"/>
                  </a:moveTo>
                  <a:lnTo>
                    <a:pt x="18661024" y="0"/>
                  </a:lnTo>
                  <a:lnTo>
                    <a:pt x="18661024" y="1500822"/>
                  </a:lnTo>
                  <a:lnTo>
                    <a:pt x="0" y="150082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92274" b="-192274"/>
              </a:stretch>
            </a:blipFill>
          </p:spPr>
        </p:sp>
        <p:sp>
          <p:nvSpPr>
            <p:cNvPr id="27" name="TextBox 27"/>
            <p:cNvSpPr txBox="1"/>
            <p:nvPr/>
          </p:nvSpPr>
          <p:spPr>
            <a:xfrm>
              <a:off x="0" y="-47625"/>
              <a:ext cx="18661024" cy="15484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Förderung des lebenslangen Lernens durch praxisorientierte, kompetenzbasierte Erfahrungen.</a:t>
              </a:r>
            </a:p>
          </p:txBody>
        </p:sp>
      </p:grpSp>
      <p:sp>
        <p:nvSpPr>
          <p:cNvPr id="28" name="Freeform 28"/>
          <p:cNvSpPr/>
          <p:nvPr/>
        </p:nvSpPr>
        <p:spPr>
          <a:xfrm>
            <a:off x="806920" y="5512441"/>
            <a:ext cx="16683904" cy="1123293"/>
          </a:xfrm>
          <a:custGeom>
            <a:avLst/>
            <a:gdLst/>
            <a:ahLst/>
            <a:cxnLst/>
            <a:rect l="l" t="t" r="r" b="b"/>
            <a:pathLst>
              <a:path w="16683904" h="1123293">
                <a:moveTo>
                  <a:pt x="0" y="0"/>
                </a:moveTo>
                <a:lnTo>
                  <a:pt x="16683904" y="0"/>
                </a:lnTo>
                <a:lnTo>
                  <a:pt x="16683904" y="1123293"/>
                </a:lnTo>
                <a:lnTo>
                  <a:pt x="0" y="112329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29" name="Group 29"/>
          <p:cNvGrpSpPr/>
          <p:nvPr/>
        </p:nvGrpSpPr>
        <p:grpSpPr>
          <a:xfrm>
            <a:off x="1166774" y="5693845"/>
            <a:ext cx="760476" cy="760476"/>
            <a:chOff x="0" y="0"/>
            <a:chExt cx="1013968" cy="1013968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31" name="Group 31"/>
          <p:cNvGrpSpPr/>
          <p:nvPr/>
        </p:nvGrpSpPr>
        <p:grpSpPr>
          <a:xfrm>
            <a:off x="1364494" y="5891565"/>
            <a:ext cx="364998" cy="364998"/>
            <a:chOff x="0" y="0"/>
            <a:chExt cx="486664" cy="486664"/>
          </a:xfrm>
        </p:grpSpPr>
        <p:sp>
          <p:nvSpPr>
            <p:cNvPr id="32" name="Freeform 32" descr="/home/claude/work/icons/network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</p:sp>
      </p:grpSp>
      <p:grpSp>
        <p:nvGrpSpPr>
          <p:cNvPr id="33" name="Group 33"/>
          <p:cNvGrpSpPr/>
          <p:nvPr/>
        </p:nvGrpSpPr>
        <p:grpSpPr>
          <a:xfrm>
            <a:off x="2476300" y="5529120"/>
            <a:ext cx="13995768" cy="1089898"/>
            <a:chOff x="0" y="0"/>
            <a:chExt cx="18661024" cy="1453198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8660999" cy="1453261"/>
            </a:xfrm>
            <a:custGeom>
              <a:avLst/>
              <a:gdLst/>
              <a:ahLst/>
              <a:cxnLst/>
              <a:rect l="l" t="t" r="r" b="b"/>
              <a:pathLst>
                <a:path w="18660999" h="1453261">
                  <a:moveTo>
                    <a:pt x="0" y="0"/>
                  </a:moveTo>
                  <a:lnTo>
                    <a:pt x="18660999" y="0"/>
                  </a:lnTo>
                  <a:lnTo>
                    <a:pt x="18660999" y="1453261"/>
                  </a:lnTo>
                  <a:lnTo>
                    <a:pt x="0" y="145326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031" b="-200027"/>
              </a:stretch>
            </a:blipFill>
          </p:spPr>
        </p:sp>
      </p:grpSp>
      <p:grpSp>
        <p:nvGrpSpPr>
          <p:cNvPr id="35" name="Group 35"/>
          <p:cNvGrpSpPr/>
          <p:nvPr/>
        </p:nvGrpSpPr>
        <p:grpSpPr>
          <a:xfrm>
            <a:off x="2476300" y="5493401"/>
            <a:ext cx="13995768" cy="1125617"/>
            <a:chOff x="0" y="0"/>
            <a:chExt cx="18661024" cy="1500822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8661024" cy="1500822"/>
            </a:xfrm>
            <a:custGeom>
              <a:avLst/>
              <a:gdLst/>
              <a:ahLst/>
              <a:cxnLst/>
              <a:rect l="l" t="t" r="r" b="b"/>
              <a:pathLst>
                <a:path w="18661024" h="1500822">
                  <a:moveTo>
                    <a:pt x="0" y="0"/>
                  </a:moveTo>
                  <a:lnTo>
                    <a:pt x="18661024" y="0"/>
                  </a:lnTo>
                  <a:lnTo>
                    <a:pt x="18661024" y="1500822"/>
                  </a:lnTo>
                  <a:lnTo>
                    <a:pt x="0" y="150082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92274" b="-192274"/>
              </a:stretch>
            </a:blipFill>
          </p:spPr>
        </p:sp>
        <p:sp>
          <p:nvSpPr>
            <p:cNvPr id="37" name="TextBox 37"/>
            <p:cNvSpPr txBox="1"/>
            <p:nvPr/>
          </p:nvSpPr>
          <p:spPr>
            <a:xfrm>
              <a:off x="0" y="-47625"/>
              <a:ext cx="18661024" cy="15484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Rahmenbedingungen für die Zusammenarbeit zwischen Hochschulen, Unternehmen, Nichtregierungsorganisationen, öffentlichen Institutionen und lokalen Gemeinschaften schaffen.</a:t>
              </a:r>
            </a:p>
          </p:txBody>
        </p:sp>
      </p:grpSp>
      <p:sp>
        <p:nvSpPr>
          <p:cNvPr id="38" name="Freeform 38"/>
          <p:cNvSpPr/>
          <p:nvPr/>
        </p:nvSpPr>
        <p:spPr>
          <a:xfrm>
            <a:off x="806920" y="6904330"/>
            <a:ext cx="16683904" cy="1123293"/>
          </a:xfrm>
          <a:custGeom>
            <a:avLst/>
            <a:gdLst/>
            <a:ahLst/>
            <a:cxnLst/>
            <a:rect l="l" t="t" r="r" b="b"/>
            <a:pathLst>
              <a:path w="16683904" h="1123293">
                <a:moveTo>
                  <a:pt x="0" y="0"/>
                </a:moveTo>
                <a:lnTo>
                  <a:pt x="16683904" y="0"/>
                </a:lnTo>
                <a:lnTo>
                  <a:pt x="16683904" y="1123292"/>
                </a:lnTo>
                <a:lnTo>
                  <a:pt x="0" y="112329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39" name="Group 39"/>
          <p:cNvGrpSpPr/>
          <p:nvPr/>
        </p:nvGrpSpPr>
        <p:grpSpPr>
          <a:xfrm>
            <a:off x="1166774" y="7085733"/>
            <a:ext cx="760476" cy="760476"/>
            <a:chOff x="0" y="0"/>
            <a:chExt cx="1013968" cy="1013968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41" name="Group 41"/>
          <p:cNvGrpSpPr/>
          <p:nvPr/>
        </p:nvGrpSpPr>
        <p:grpSpPr>
          <a:xfrm>
            <a:off x="1364494" y="7283453"/>
            <a:ext cx="364998" cy="364998"/>
            <a:chOff x="0" y="0"/>
            <a:chExt cx="486664" cy="486664"/>
          </a:xfrm>
        </p:grpSpPr>
        <p:sp>
          <p:nvSpPr>
            <p:cNvPr id="42" name="Freeform 42" descr="/home/claude/work/icons/trend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</p:sp>
      </p:grpSp>
      <p:grpSp>
        <p:nvGrpSpPr>
          <p:cNvPr id="43" name="Group 43"/>
          <p:cNvGrpSpPr/>
          <p:nvPr/>
        </p:nvGrpSpPr>
        <p:grpSpPr>
          <a:xfrm>
            <a:off x="2476300" y="6921017"/>
            <a:ext cx="13995768" cy="1089898"/>
            <a:chOff x="0" y="0"/>
            <a:chExt cx="18661024" cy="1453198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18660999" cy="1453261"/>
            </a:xfrm>
            <a:custGeom>
              <a:avLst/>
              <a:gdLst/>
              <a:ahLst/>
              <a:cxnLst/>
              <a:rect l="l" t="t" r="r" b="b"/>
              <a:pathLst>
                <a:path w="18660999" h="1453261">
                  <a:moveTo>
                    <a:pt x="0" y="0"/>
                  </a:moveTo>
                  <a:lnTo>
                    <a:pt x="18660999" y="0"/>
                  </a:lnTo>
                  <a:lnTo>
                    <a:pt x="18660999" y="1453261"/>
                  </a:lnTo>
                  <a:lnTo>
                    <a:pt x="0" y="145326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031" b="-200027"/>
              </a:stretch>
            </a:blipFill>
          </p:spPr>
        </p:sp>
      </p:grpSp>
      <p:grpSp>
        <p:nvGrpSpPr>
          <p:cNvPr id="45" name="Group 45"/>
          <p:cNvGrpSpPr/>
          <p:nvPr/>
        </p:nvGrpSpPr>
        <p:grpSpPr>
          <a:xfrm>
            <a:off x="2476300" y="6885299"/>
            <a:ext cx="13995768" cy="1125617"/>
            <a:chOff x="0" y="0"/>
            <a:chExt cx="18661024" cy="1500822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18661024" cy="1500822"/>
            </a:xfrm>
            <a:custGeom>
              <a:avLst/>
              <a:gdLst/>
              <a:ahLst/>
              <a:cxnLst/>
              <a:rect l="l" t="t" r="r" b="b"/>
              <a:pathLst>
                <a:path w="18661024" h="1500822">
                  <a:moveTo>
                    <a:pt x="0" y="0"/>
                  </a:moveTo>
                  <a:lnTo>
                    <a:pt x="18661024" y="0"/>
                  </a:lnTo>
                  <a:lnTo>
                    <a:pt x="18661024" y="1500822"/>
                  </a:lnTo>
                  <a:lnTo>
                    <a:pt x="0" y="150082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92274" b="-192274"/>
              </a:stretch>
            </a:blipFill>
          </p:spPr>
        </p:sp>
        <p:sp>
          <p:nvSpPr>
            <p:cNvPr id="47" name="TextBox 47"/>
            <p:cNvSpPr txBox="1"/>
            <p:nvPr/>
          </p:nvSpPr>
          <p:spPr>
            <a:xfrm>
              <a:off x="0" y="-47625"/>
              <a:ext cx="18661024" cy="15484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Verbesserung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der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Beschäftigungsfähigkeit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von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Hochschulabsolvent:innen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durch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praxisnahe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Erfahrungen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, die in die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Studiengänge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integriert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werden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.</a:t>
              </a:r>
            </a:p>
          </p:txBody>
        </p:sp>
      </p:grpSp>
      <p:sp>
        <p:nvSpPr>
          <p:cNvPr id="48" name="Freeform 48"/>
          <p:cNvSpPr/>
          <p:nvPr/>
        </p:nvSpPr>
        <p:spPr>
          <a:xfrm>
            <a:off x="806920" y="8296218"/>
            <a:ext cx="16683904" cy="1123293"/>
          </a:xfrm>
          <a:custGeom>
            <a:avLst/>
            <a:gdLst/>
            <a:ahLst/>
            <a:cxnLst/>
            <a:rect l="l" t="t" r="r" b="b"/>
            <a:pathLst>
              <a:path w="16683904" h="1123293">
                <a:moveTo>
                  <a:pt x="0" y="0"/>
                </a:moveTo>
                <a:lnTo>
                  <a:pt x="16683904" y="0"/>
                </a:lnTo>
                <a:lnTo>
                  <a:pt x="16683904" y="1123293"/>
                </a:lnTo>
                <a:lnTo>
                  <a:pt x="0" y="112329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49" name="Group 49"/>
          <p:cNvGrpSpPr/>
          <p:nvPr/>
        </p:nvGrpSpPr>
        <p:grpSpPr>
          <a:xfrm>
            <a:off x="1166774" y="8477621"/>
            <a:ext cx="760476" cy="760476"/>
            <a:chOff x="0" y="0"/>
            <a:chExt cx="1013968" cy="1013968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51" name="Group 51"/>
          <p:cNvGrpSpPr/>
          <p:nvPr/>
        </p:nvGrpSpPr>
        <p:grpSpPr>
          <a:xfrm>
            <a:off x="1364494" y="8675341"/>
            <a:ext cx="364998" cy="364998"/>
            <a:chOff x="0" y="0"/>
            <a:chExt cx="486664" cy="486664"/>
          </a:xfrm>
        </p:grpSpPr>
        <p:sp>
          <p:nvSpPr>
            <p:cNvPr id="52" name="Freeform 52" descr="/home/claude/work/icons/edit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/>
              </a:stretch>
            </a:blipFill>
          </p:spPr>
        </p:sp>
      </p:grpSp>
      <p:grpSp>
        <p:nvGrpSpPr>
          <p:cNvPr id="53" name="Group 53"/>
          <p:cNvGrpSpPr/>
          <p:nvPr/>
        </p:nvGrpSpPr>
        <p:grpSpPr>
          <a:xfrm>
            <a:off x="2476300" y="8312906"/>
            <a:ext cx="13995768" cy="1089898"/>
            <a:chOff x="0" y="0"/>
            <a:chExt cx="18661024" cy="1453198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18660999" cy="1453261"/>
            </a:xfrm>
            <a:custGeom>
              <a:avLst/>
              <a:gdLst/>
              <a:ahLst/>
              <a:cxnLst/>
              <a:rect l="l" t="t" r="r" b="b"/>
              <a:pathLst>
                <a:path w="18660999" h="1453261">
                  <a:moveTo>
                    <a:pt x="0" y="0"/>
                  </a:moveTo>
                  <a:lnTo>
                    <a:pt x="18660999" y="0"/>
                  </a:lnTo>
                  <a:lnTo>
                    <a:pt x="18660999" y="1453261"/>
                  </a:lnTo>
                  <a:lnTo>
                    <a:pt x="0" y="145326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031" b="-200027"/>
              </a:stretch>
            </a:blipFill>
          </p:spPr>
        </p:sp>
      </p:grpSp>
      <p:grpSp>
        <p:nvGrpSpPr>
          <p:cNvPr id="55" name="Group 55"/>
          <p:cNvGrpSpPr/>
          <p:nvPr/>
        </p:nvGrpSpPr>
        <p:grpSpPr>
          <a:xfrm>
            <a:off x="2476300" y="8277187"/>
            <a:ext cx="13995768" cy="1125617"/>
            <a:chOff x="0" y="0"/>
            <a:chExt cx="18661024" cy="1500822"/>
          </a:xfrm>
        </p:grpSpPr>
        <p:sp>
          <p:nvSpPr>
            <p:cNvPr id="56" name="Freeform 56"/>
            <p:cNvSpPr/>
            <p:nvPr/>
          </p:nvSpPr>
          <p:spPr>
            <a:xfrm>
              <a:off x="0" y="0"/>
              <a:ext cx="18661024" cy="1500822"/>
            </a:xfrm>
            <a:custGeom>
              <a:avLst/>
              <a:gdLst/>
              <a:ahLst/>
              <a:cxnLst/>
              <a:rect l="l" t="t" r="r" b="b"/>
              <a:pathLst>
                <a:path w="18661024" h="1500822">
                  <a:moveTo>
                    <a:pt x="0" y="0"/>
                  </a:moveTo>
                  <a:lnTo>
                    <a:pt x="18661024" y="0"/>
                  </a:lnTo>
                  <a:lnTo>
                    <a:pt x="18661024" y="1500822"/>
                  </a:lnTo>
                  <a:lnTo>
                    <a:pt x="0" y="150082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92274" b="-192274"/>
              </a:stretch>
            </a:blipFill>
          </p:spPr>
        </p:sp>
        <p:sp>
          <p:nvSpPr>
            <p:cNvPr id="57" name="TextBox 57"/>
            <p:cNvSpPr txBox="1"/>
            <p:nvPr/>
          </p:nvSpPr>
          <p:spPr>
            <a:xfrm>
              <a:off x="0" y="-47625"/>
              <a:ext cx="18661024" cy="15484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5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Die berufliche Weiterentwicklung sollte in Lernziele, Kursstrukturen, Bewertungsverfahren und Lehrplaninnovationen integriert werden.</a:t>
              </a:r>
            </a:p>
          </p:txBody>
        </p:sp>
      </p:grpSp>
      <p:sp>
        <p:nvSpPr>
          <p:cNvPr id="58" name="Freeform 58"/>
          <p:cNvSpPr/>
          <p:nvPr/>
        </p:nvSpPr>
        <p:spPr>
          <a:xfrm>
            <a:off x="15841161" y="479393"/>
            <a:ext cx="3284982" cy="1182595"/>
          </a:xfrm>
          <a:custGeom>
            <a:avLst/>
            <a:gdLst/>
            <a:ahLst/>
            <a:cxnLst/>
            <a:rect l="l" t="t" r="r" b="b"/>
            <a:pathLst>
              <a:path w="3284982" h="1182595">
                <a:moveTo>
                  <a:pt x="0" y="0"/>
                </a:moveTo>
                <a:lnTo>
                  <a:pt x="3284982" y="0"/>
                </a:lnTo>
                <a:lnTo>
                  <a:pt x="3284982" y="1182596"/>
                </a:lnTo>
                <a:lnTo>
                  <a:pt x="0" y="1182596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t="-322" b="-321"/>
            </a:stretch>
          </a:blipFill>
        </p:spPr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79A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1080000">
            <a:off x="11804980" y="-2745343"/>
            <a:ext cx="10981372" cy="9608725"/>
            <a:chOff x="0" y="0"/>
            <a:chExt cx="14641830" cy="128116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641830" cy="12811633"/>
            </a:xfrm>
            <a:custGeom>
              <a:avLst/>
              <a:gdLst/>
              <a:ahLst/>
              <a:cxnLst/>
              <a:rect l="l" t="t" r="r" b="b"/>
              <a:pathLst>
                <a:path w="14641830" h="12811633">
                  <a:moveTo>
                    <a:pt x="0" y="915162"/>
                  </a:moveTo>
                  <a:cubicBezTo>
                    <a:pt x="0" y="409702"/>
                    <a:pt x="409702" y="0"/>
                    <a:pt x="915162" y="0"/>
                  </a:cubicBezTo>
                  <a:lnTo>
                    <a:pt x="13726668" y="0"/>
                  </a:lnTo>
                  <a:cubicBezTo>
                    <a:pt x="14232128" y="0"/>
                    <a:pt x="14641830" y="409702"/>
                    <a:pt x="14641830" y="915162"/>
                  </a:cubicBezTo>
                  <a:lnTo>
                    <a:pt x="14641830" y="11896471"/>
                  </a:lnTo>
                  <a:cubicBezTo>
                    <a:pt x="14641830" y="12401931"/>
                    <a:pt x="14232128" y="12811633"/>
                    <a:pt x="13726668" y="12811633"/>
                  </a:cubicBezTo>
                  <a:lnTo>
                    <a:pt x="915162" y="12811633"/>
                  </a:lnTo>
                  <a:cubicBezTo>
                    <a:pt x="409702" y="12811633"/>
                    <a:pt x="0" y="12401931"/>
                    <a:pt x="0" y="11896471"/>
                  </a:cubicBezTo>
                  <a:close/>
                </a:path>
              </a:pathLst>
            </a:custGeom>
            <a:solidFill>
              <a:srgbClr val="0A5F80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960872" y="960872"/>
            <a:ext cx="10981382" cy="549069"/>
            <a:chOff x="0" y="0"/>
            <a:chExt cx="14641843" cy="732092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641830" cy="732155"/>
            </a:xfrm>
            <a:custGeom>
              <a:avLst/>
              <a:gdLst/>
              <a:ahLst/>
              <a:cxnLst/>
              <a:rect l="l" t="t" r="r" b="b"/>
              <a:pathLst>
                <a:path w="14641830" h="732155">
                  <a:moveTo>
                    <a:pt x="0" y="0"/>
                  </a:moveTo>
                  <a:lnTo>
                    <a:pt x="14641830" y="0"/>
                  </a:lnTo>
                  <a:lnTo>
                    <a:pt x="14641830" y="732155"/>
                  </a:lnTo>
                  <a:lnTo>
                    <a:pt x="0" y="73215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339399" b="-339392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960872" y="925154"/>
            <a:ext cx="10981382" cy="584788"/>
            <a:chOff x="0" y="0"/>
            <a:chExt cx="14641843" cy="77971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4641843" cy="779717"/>
            </a:xfrm>
            <a:custGeom>
              <a:avLst/>
              <a:gdLst/>
              <a:ahLst/>
              <a:cxnLst/>
              <a:rect l="l" t="t" r="r" b="b"/>
              <a:pathLst>
                <a:path w="14641843" h="779717">
                  <a:moveTo>
                    <a:pt x="0" y="0"/>
                  </a:moveTo>
                  <a:lnTo>
                    <a:pt x="14641843" y="0"/>
                  </a:lnTo>
                  <a:lnTo>
                    <a:pt x="14641843" y="779717"/>
                  </a:lnTo>
                  <a:lnTo>
                    <a:pt x="0" y="779717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15897" b="-315897"/>
              </a:stretch>
            </a:blipFill>
          </p:spPr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14641843" cy="82734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20"/>
                </a:lnSpc>
              </a:pPr>
              <a:r>
                <a:rPr lang="en-US" sz="2100" b="1" spc="450">
                  <a:solidFill>
                    <a:srgbClr val="BFE2EE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KAPITEL 1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933421" y="1509941"/>
            <a:ext cx="12354049" cy="1235402"/>
            <a:chOff x="0" y="0"/>
            <a:chExt cx="16472065" cy="164720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6472027" cy="1647190"/>
            </a:xfrm>
            <a:custGeom>
              <a:avLst/>
              <a:gdLst/>
              <a:ahLst/>
              <a:cxnLst/>
              <a:rect l="l" t="t" r="r" b="b"/>
              <a:pathLst>
                <a:path w="16472027" h="1647190">
                  <a:moveTo>
                    <a:pt x="0" y="0"/>
                  </a:moveTo>
                  <a:lnTo>
                    <a:pt x="16472027" y="0"/>
                  </a:lnTo>
                  <a:lnTo>
                    <a:pt x="16472027" y="1647190"/>
                  </a:lnTo>
                  <a:lnTo>
                    <a:pt x="0" y="164719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44716" b="-144717"/>
              </a:stretch>
            </a:blipFill>
          </p:spPr>
        </p:sp>
      </p:grpSp>
      <p:grpSp>
        <p:nvGrpSpPr>
          <p:cNvPr id="11" name="Group 11"/>
          <p:cNvGrpSpPr/>
          <p:nvPr/>
        </p:nvGrpSpPr>
        <p:grpSpPr>
          <a:xfrm>
            <a:off x="933421" y="1417072"/>
            <a:ext cx="12354049" cy="1328271"/>
            <a:chOff x="0" y="0"/>
            <a:chExt cx="16472065" cy="1771028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6472066" cy="1771028"/>
            </a:xfrm>
            <a:custGeom>
              <a:avLst/>
              <a:gdLst/>
              <a:ahLst/>
              <a:cxnLst/>
              <a:rect l="l" t="t" r="r" b="b"/>
              <a:pathLst>
                <a:path w="16472066" h="1771028">
                  <a:moveTo>
                    <a:pt x="0" y="0"/>
                  </a:moveTo>
                  <a:lnTo>
                    <a:pt x="16472066" y="0"/>
                  </a:lnTo>
                  <a:lnTo>
                    <a:pt x="16472066" y="1771028"/>
                  </a:lnTo>
                  <a:lnTo>
                    <a:pt x="0" y="177102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31227" b="-131227"/>
              </a:stretch>
            </a:blipFill>
          </p:spPr>
        </p:sp>
        <p:sp>
          <p:nvSpPr>
            <p:cNvPr id="13" name="TextBox 13"/>
            <p:cNvSpPr txBox="1"/>
            <p:nvPr/>
          </p:nvSpPr>
          <p:spPr>
            <a:xfrm>
              <a:off x="0" y="-123825"/>
              <a:ext cx="16472065" cy="189485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6845"/>
                </a:lnSpc>
              </a:pPr>
              <a:r>
                <a:rPr lang="en-US" sz="5703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Kernaussage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33421" y="3225784"/>
            <a:ext cx="16403479" cy="1029557"/>
            <a:chOff x="0" y="0"/>
            <a:chExt cx="21871305" cy="1372743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1871305" cy="1372743"/>
            </a:xfrm>
            <a:custGeom>
              <a:avLst/>
              <a:gdLst/>
              <a:ahLst/>
              <a:cxnLst/>
              <a:rect l="l" t="t" r="r" b="b"/>
              <a:pathLst>
                <a:path w="21871305" h="1372743">
                  <a:moveTo>
                    <a:pt x="0" y="146431"/>
                  </a:moveTo>
                  <a:cubicBezTo>
                    <a:pt x="0" y="65532"/>
                    <a:pt x="65532" y="0"/>
                    <a:pt x="146431" y="0"/>
                  </a:cubicBezTo>
                  <a:lnTo>
                    <a:pt x="21724874" y="0"/>
                  </a:lnTo>
                  <a:cubicBezTo>
                    <a:pt x="21805773" y="0"/>
                    <a:pt x="21871305" y="65532"/>
                    <a:pt x="21871305" y="146431"/>
                  </a:cubicBezTo>
                  <a:lnTo>
                    <a:pt x="21871305" y="1226312"/>
                  </a:lnTo>
                  <a:cubicBezTo>
                    <a:pt x="21871305" y="1307211"/>
                    <a:pt x="21805773" y="1372743"/>
                    <a:pt x="21724874" y="1372743"/>
                  </a:cubicBezTo>
                  <a:lnTo>
                    <a:pt x="146431" y="1372743"/>
                  </a:lnTo>
                  <a:cubicBezTo>
                    <a:pt x="65532" y="1372616"/>
                    <a:pt x="0" y="1307084"/>
                    <a:pt x="0" y="1226312"/>
                  </a:cubicBezTo>
                  <a:close/>
                </a:path>
              </a:pathLst>
            </a:custGeom>
            <a:solidFill>
              <a:srgbClr val="FFFFFF">
                <a:alpha val="70980"/>
              </a:srgbClr>
            </a:solidFill>
          </p:spPr>
        </p:sp>
      </p:grpSp>
      <p:grpSp>
        <p:nvGrpSpPr>
          <p:cNvPr id="16" name="Group 16"/>
          <p:cNvGrpSpPr/>
          <p:nvPr/>
        </p:nvGrpSpPr>
        <p:grpSpPr>
          <a:xfrm>
            <a:off x="1235402" y="3397367"/>
            <a:ext cx="686372" cy="686372"/>
            <a:chOff x="0" y="0"/>
            <a:chExt cx="915162" cy="915162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2A900"/>
            </a:solidFill>
          </p:spPr>
        </p:sp>
      </p:grpSp>
      <p:grpSp>
        <p:nvGrpSpPr>
          <p:cNvPr id="18" name="Group 18"/>
          <p:cNvGrpSpPr/>
          <p:nvPr/>
        </p:nvGrpSpPr>
        <p:grpSpPr>
          <a:xfrm>
            <a:off x="1413853" y="3575809"/>
            <a:ext cx="329470" cy="329470"/>
            <a:chOff x="0" y="0"/>
            <a:chExt cx="439293" cy="439293"/>
          </a:xfrm>
        </p:grpSpPr>
        <p:sp>
          <p:nvSpPr>
            <p:cNvPr id="19" name="Freeform 19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  <p:grpSp>
        <p:nvGrpSpPr>
          <p:cNvPr id="20" name="Group 20"/>
          <p:cNvGrpSpPr/>
          <p:nvPr/>
        </p:nvGrpSpPr>
        <p:grpSpPr>
          <a:xfrm>
            <a:off x="2196274" y="3225784"/>
            <a:ext cx="14962127" cy="1029500"/>
            <a:chOff x="0" y="0"/>
            <a:chExt cx="19949503" cy="1372667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9949540" cy="1372616"/>
            </a:xfrm>
            <a:custGeom>
              <a:avLst/>
              <a:gdLst/>
              <a:ahLst/>
              <a:cxnLst/>
              <a:rect l="l" t="t" r="r" b="b"/>
              <a:pathLst>
                <a:path w="19949540" h="1372616">
                  <a:moveTo>
                    <a:pt x="0" y="0"/>
                  </a:moveTo>
                  <a:lnTo>
                    <a:pt x="19949540" y="0"/>
                  </a:lnTo>
                  <a:lnTo>
                    <a:pt x="19949540" y="1372616"/>
                  </a:lnTo>
                  <a:lnTo>
                    <a:pt x="0" y="137261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32994" b="-232999"/>
              </a:stretch>
            </a:blipFill>
          </p:spPr>
        </p:sp>
      </p:grpSp>
      <p:grpSp>
        <p:nvGrpSpPr>
          <p:cNvPr id="22" name="Group 22"/>
          <p:cNvGrpSpPr/>
          <p:nvPr/>
        </p:nvGrpSpPr>
        <p:grpSpPr>
          <a:xfrm>
            <a:off x="2196275" y="3197209"/>
            <a:ext cx="14962127" cy="1058075"/>
            <a:chOff x="0" y="0"/>
            <a:chExt cx="19949503" cy="1410767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9949503" cy="1410767"/>
            </a:xfrm>
            <a:custGeom>
              <a:avLst/>
              <a:gdLst/>
              <a:ahLst/>
              <a:cxnLst/>
              <a:rect l="l" t="t" r="r" b="b"/>
              <a:pathLst>
                <a:path w="19949503" h="1410767">
                  <a:moveTo>
                    <a:pt x="0" y="0"/>
                  </a:moveTo>
                  <a:lnTo>
                    <a:pt x="19949503" y="0"/>
                  </a:lnTo>
                  <a:lnTo>
                    <a:pt x="19949503" y="1410767"/>
                  </a:lnTo>
                  <a:lnTo>
                    <a:pt x="0" y="1410767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25535" b="-225535"/>
              </a:stretch>
            </a:blipFill>
          </p:spPr>
        </p:sp>
        <p:sp>
          <p:nvSpPr>
            <p:cNvPr id="24" name="TextBox 24"/>
            <p:cNvSpPr txBox="1"/>
            <p:nvPr/>
          </p:nvSpPr>
          <p:spPr>
            <a:xfrm>
              <a:off x="0" y="-38100"/>
              <a:ext cx="19949503" cy="144886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40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CSL unterstützt Hochschulen dabei, auf die sich wandelnden Anforderungen des Arbeitsmarktes und die Erwartungen der Gesellschaft zu reagieren.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933421" y="4529823"/>
            <a:ext cx="16403479" cy="1029557"/>
            <a:chOff x="0" y="0"/>
            <a:chExt cx="21871305" cy="1372743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21871305" cy="1372743"/>
            </a:xfrm>
            <a:custGeom>
              <a:avLst/>
              <a:gdLst/>
              <a:ahLst/>
              <a:cxnLst/>
              <a:rect l="l" t="t" r="r" b="b"/>
              <a:pathLst>
                <a:path w="21871305" h="1372743">
                  <a:moveTo>
                    <a:pt x="0" y="146431"/>
                  </a:moveTo>
                  <a:cubicBezTo>
                    <a:pt x="0" y="65532"/>
                    <a:pt x="65532" y="0"/>
                    <a:pt x="146431" y="0"/>
                  </a:cubicBezTo>
                  <a:lnTo>
                    <a:pt x="21724874" y="0"/>
                  </a:lnTo>
                  <a:cubicBezTo>
                    <a:pt x="21805773" y="0"/>
                    <a:pt x="21871305" y="65532"/>
                    <a:pt x="21871305" y="146431"/>
                  </a:cubicBezTo>
                  <a:lnTo>
                    <a:pt x="21871305" y="1226312"/>
                  </a:lnTo>
                  <a:cubicBezTo>
                    <a:pt x="21871305" y="1307211"/>
                    <a:pt x="21805773" y="1372743"/>
                    <a:pt x="21724874" y="1372743"/>
                  </a:cubicBezTo>
                  <a:lnTo>
                    <a:pt x="146431" y="1372743"/>
                  </a:lnTo>
                  <a:cubicBezTo>
                    <a:pt x="65532" y="1372616"/>
                    <a:pt x="0" y="1307084"/>
                    <a:pt x="0" y="1226312"/>
                  </a:cubicBezTo>
                  <a:close/>
                </a:path>
              </a:pathLst>
            </a:custGeom>
            <a:solidFill>
              <a:srgbClr val="FFFFFF">
                <a:alpha val="70980"/>
              </a:srgbClr>
            </a:solidFill>
          </p:spPr>
        </p:sp>
      </p:grpSp>
      <p:grpSp>
        <p:nvGrpSpPr>
          <p:cNvPr id="27" name="Group 27"/>
          <p:cNvGrpSpPr/>
          <p:nvPr/>
        </p:nvGrpSpPr>
        <p:grpSpPr>
          <a:xfrm>
            <a:off x="1235402" y="4701407"/>
            <a:ext cx="686372" cy="686372"/>
            <a:chOff x="0" y="0"/>
            <a:chExt cx="915162" cy="915162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2A900"/>
            </a:solidFill>
          </p:spPr>
        </p:sp>
      </p:grpSp>
      <p:grpSp>
        <p:nvGrpSpPr>
          <p:cNvPr id="29" name="Group 29"/>
          <p:cNvGrpSpPr/>
          <p:nvPr/>
        </p:nvGrpSpPr>
        <p:grpSpPr>
          <a:xfrm>
            <a:off x="1413853" y="4879848"/>
            <a:ext cx="329470" cy="329470"/>
            <a:chOff x="0" y="0"/>
            <a:chExt cx="439293" cy="439293"/>
          </a:xfrm>
        </p:grpSpPr>
        <p:sp>
          <p:nvSpPr>
            <p:cNvPr id="30" name="Freeform 30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  <p:grpSp>
        <p:nvGrpSpPr>
          <p:cNvPr id="31" name="Group 31"/>
          <p:cNvGrpSpPr/>
          <p:nvPr/>
        </p:nvGrpSpPr>
        <p:grpSpPr>
          <a:xfrm>
            <a:off x="2196274" y="4529823"/>
            <a:ext cx="14962127" cy="1029500"/>
            <a:chOff x="0" y="0"/>
            <a:chExt cx="19949503" cy="1372667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19949540" cy="1372616"/>
            </a:xfrm>
            <a:custGeom>
              <a:avLst/>
              <a:gdLst/>
              <a:ahLst/>
              <a:cxnLst/>
              <a:rect l="l" t="t" r="r" b="b"/>
              <a:pathLst>
                <a:path w="19949540" h="1372616">
                  <a:moveTo>
                    <a:pt x="0" y="0"/>
                  </a:moveTo>
                  <a:lnTo>
                    <a:pt x="19949540" y="0"/>
                  </a:lnTo>
                  <a:lnTo>
                    <a:pt x="19949540" y="1372616"/>
                  </a:lnTo>
                  <a:lnTo>
                    <a:pt x="0" y="137261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32994" b="-232999"/>
              </a:stretch>
            </a:blipFill>
          </p:spPr>
        </p:sp>
      </p:grpSp>
      <p:grpSp>
        <p:nvGrpSpPr>
          <p:cNvPr id="33" name="Group 33"/>
          <p:cNvGrpSpPr/>
          <p:nvPr/>
        </p:nvGrpSpPr>
        <p:grpSpPr>
          <a:xfrm>
            <a:off x="2196275" y="4501248"/>
            <a:ext cx="14962127" cy="1058075"/>
            <a:chOff x="0" y="0"/>
            <a:chExt cx="19949503" cy="1410767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9949503" cy="1410767"/>
            </a:xfrm>
            <a:custGeom>
              <a:avLst/>
              <a:gdLst/>
              <a:ahLst/>
              <a:cxnLst/>
              <a:rect l="l" t="t" r="r" b="b"/>
              <a:pathLst>
                <a:path w="19949503" h="1410767">
                  <a:moveTo>
                    <a:pt x="0" y="0"/>
                  </a:moveTo>
                  <a:lnTo>
                    <a:pt x="19949503" y="0"/>
                  </a:lnTo>
                  <a:lnTo>
                    <a:pt x="19949503" y="1410767"/>
                  </a:lnTo>
                  <a:lnTo>
                    <a:pt x="0" y="1410767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25535" b="-225535"/>
              </a:stretch>
            </a:blipFill>
          </p:spPr>
        </p:sp>
        <p:sp>
          <p:nvSpPr>
            <p:cNvPr id="35" name="TextBox 35"/>
            <p:cNvSpPr txBox="1"/>
            <p:nvPr/>
          </p:nvSpPr>
          <p:spPr>
            <a:xfrm>
              <a:off x="0" y="-38100"/>
              <a:ext cx="19949503" cy="144886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40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Es fördert die Beschäftigungsfähigkeit durch die Entwicklung technischer, übergreifender, reflektierender und karrierebezogener Kompetenzen.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933421" y="5833853"/>
            <a:ext cx="16403479" cy="1029557"/>
            <a:chOff x="0" y="0"/>
            <a:chExt cx="21871305" cy="1372743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21871305" cy="1372743"/>
            </a:xfrm>
            <a:custGeom>
              <a:avLst/>
              <a:gdLst/>
              <a:ahLst/>
              <a:cxnLst/>
              <a:rect l="l" t="t" r="r" b="b"/>
              <a:pathLst>
                <a:path w="21871305" h="1372743">
                  <a:moveTo>
                    <a:pt x="0" y="146431"/>
                  </a:moveTo>
                  <a:cubicBezTo>
                    <a:pt x="0" y="65532"/>
                    <a:pt x="65532" y="0"/>
                    <a:pt x="146431" y="0"/>
                  </a:cubicBezTo>
                  <a:lnTo>
                    <a:pt x="21724874" y="0"/>
                  </a:lnTo>
                  <a:cubicBezTo>
                    <a:pt x="21805773" y="0"/>
                    <a:pt x="21871305" y="65532"/>
                    <a:pt x="21871305" y="146431"/>
                  </a:cubicBezTo>
                  <a:lnTo>
                    <a:pt x="21871305" y="1226312"/>
                  </a:lnTo>
                  <a:cubicBezTo>
                    <a:pt x="21871305" y="1307211"/>
                    <a:pt x="21805773" y="1372743"/>
                    <a:pt x="21724874" y="1372743"/>
                  </a:cubicBezTo>
                  <a:lnTo>
                    <a:pt x="146431" y="1372743"/>
                  </a:lnTo>
                  <a:cubicBezTo>
                    <a:pt x="65532" y="1372616"/>
                    <a:pt x="0" y="1307084"/>
                    <a:pt x="0" y="1226312"/>
                  </a:cubicBezTo>
                  <a:close/>
                </a:path>
              </a:pathLst>
            </a:custGeom>
            <a:solidFill>
              <a:srgbClr val="FFFFFF">
                <a:alpha val="70980"/>
              </a:srgbClr>
            </a:solidFill>
          </p:spPr>
        </p:sp>
      </p:grpSp>
      <p:grpSp>
        <p:nvGrpSpPr>
          <p:cNvPr id="38" name="Group 38"/>
          <p:cNvGrpSpPr/>
          <p:nvPr/>
        </p:nvGrpSpPr>
        <p:grpSpPr>
          <a:xfrm>
            <a:off x="1235402" y="6005446"/>
            <a:ext cx="686372" cy="686372"/>
            <a:chOff x="0" y="0"/>
            <a:chExt cx="915162" cy="915162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2A900"/>
            </a:solidFill>
          </p:spPr>
        </p:sp>
      </p:grpSp>
      <p:grpSp>
        <p:nvGrpSpPr>
          <p:cNvPr id="40" name="Group 40"/>
          <p:cNvGrpSpPr/>
          <p:nvPr/>
        </p:nvGrpSpPr>
        <p:grpSpPr>
          <a:xfrm>
            <a:off x="1413853" y="6183887"/>
            <a:ext cx="329470" cy="329470"/>
            <a:chOff x="0" y="0"/>
            <a:chExt cx="439293" cy="439293"/>
          </a:xfrm>
        </p:grpSpPr>
        <p:sp>
          <p:nvSpPr>
            <p:cNvPr id="41" name="Freeform 41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  <p:grpSp>
        <p:nvGrpSpPr>
          <p:cNvPr id="42" name="Group 42"/>
          <p:cNvGrpSpPr/>
          <p:nvPr/>
        </p:nvGrpSpPr>
        <p:grpSpPr>
          <a:xfrm>
            <a:off x="2196274" y="5833853"/>
            <a:ext cx="14962127" cy="1029500"/>
            <a:chOff x="0" y="0"/>
            <a:chExt cx="19949503" cy="1372667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19949540" cy="1372616"/>
            </a:xfrm>
            <a:custGeom>
              <a:avLst/>
              <a:gdLst/>
              <a:ahLst/>
              <a:cxnLst/>
              <a:rect l="l" t="t" r="r" b="b"/>
              <a:pathLst>
                <a:path w="19949540" h="1372616">
                  <a:moveTo>
                    <a:pt x="0" y="0"/>
                  </a:moveTo>
                  <a:lnTo>
                    <a:pt x="19949540" y="0"/>
                  </a:lnTo>
                  <a:lnTo>
                    <a:pt x="19949540" y="1372616"/>
                  </a:lnTo>
                  <a:lnTo>
                    <a:pt x="0" y="137261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32994" b="-232999"/>
              </a:stretch>
            </a:blipFill>
          </p:spPr>
        </p:sp>
      </p:grpSp>
      <p:grpSp>
        <p:nvGrpSpPr>
          <p:cNvPr id="44" name="Group 44"/>
          <p:cNvGrpSpPr/>
          <p:nvPr/>
        </p:nvGrpSpPr>
        <p:grpSpPr>
          <a:xfrm>
            <a:off x="2196275" y="5805278"/>
            <a:ext cx="14962127" cy="1058075"/>
            <a:chOff x="0" y="0"/>
            <a:chExt cx="19949503" cy="1410767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9949503" cy="1410767"/>
            </a:xfrm>
            <a:custGeom>
              <a:avLst/>
              <a:gdLst/>
              <a:ahLst/>
              <a:cxnLst/>
              <a:rect l="l" t="t" r="r" b="b"/>
              <a:pathLst>
                <a:path w="19949503" h="1410767">
                  <a:moveTo>
                    <a:pt x="0" y="0"/>
                  </a:moveTo>
                  <a:lnTo>
                    <a:pt x="19949503" y="0"/>
                  </a:lnTo>
                  <a:lnTo>
                    <a:pt x="19949503" y="1410767"/>
                  </a:lnTo>
                  <a:lnTo>
                    <a:pt x="0" y="1410767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25535" b="-225535"/>
              </a:stretch>
            </a:blipFill>
          </p:spPr>
        </p:sp>
        <p:sp>
          <p:nvSpPr>
            <p:cNvPr id="46" name="TextBox 46"/>
            <p:cNvSpPr txBox="1"/>
            <p:nvPr/>
          </p:nvSpPr>
          <p:spPr>
            <a:xfrm>
              <a:off x="0" y="-38100"/>
              <a:ext cx="19949503" cy="144886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40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Es steht im Einklang mit wichtigen politischen Prioritäten der EU in den Bereichen Kompetenzen, lebenslanges Lernen, Inklusion, grüner und digitaler Wandel sowie Anerkennung von Lernprozessen.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933421" y="7137892"/>
            <a:ext cx="16403479" cy="1029557"/>
            <a:chOff x="0" y="0"/>
            <a:chExt cx="21871305" cy="1372743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21871305" cy="1372743"/>
            </a:xfrm>
            <a:custGeom>
              <a:avLst/>
              <a:gdLst/>
              <a:ahLst/>
              <a:cxnLst/>
              <a:rect l="l" t="t" r="r" b="b"/>
              <a:pathLst>
                <a:path w="21871305" h="1372743">
                  <a:moveTo>
                    <a:pt x="0" y="146431"/>
                  </a:moveTo>
                  <a:cubicBezTo>
                    <a:pt x="0" y="65532"/>
                    <a:pt x="65532" y="0"/>
                    <a:pt x="146431" y="0"/>
                  </a:cubicBezTo>
                  <a:lnTo>
                    <a:pt x="21724874" y="0"/>
                  </a:lnTo>
                  <a:cubicBezTo>
                    <a:pt x="21805773" y="0"/>
                    <a:pt x="21871305" y="65532"/>
                    <a:pt x="21871305" y="146431"/>
                  </a:cubicBezTo>
                  <a:lnTo>
                    <a:pt x="21871305" y="1226312"/>
                  </a:lnTo>
                  <a:cubicBezTo>
                    <a:pt x="21871305" y="1307211"/>
                    <a:pt x="21805773" y="1372743"/>
                    <a:pt x="21724874" y="1372743"/>
                  </a:cubicBezTo>
                  <a:lnTo>
                    <a:pt x="146431" y="1372743"/>
                  </a:lnTo>
                  <a:cubicBezTo>
                    <a:pt x="65532" y="1372616"/>
                    <a:pt x="0" y="1307084"/>
                    <a:pt x="0" y="1226312"/>
                  </a:cubicBezTo>
                  <a:close/>
                </a:path>
              </a:pathLst>
            </a:custGeom>
            <a:solidFill>
              <a:srgbClr val="FFFFFF">
                <a:alpha val="70980"/>
              </a:srgbClr>
            </a:solidFill>
          </p:spPr>
        </p:sp>
      </p:grpSp>
      <p:grpSp>
        <p:nvGrpSpPr>
          <p:cNvPr id="49" name="Group 49"/>
          <p:cNvGrpSpPr/>
          <p:nvPr/>
        </p:nvGrpSpPr>
        <p:grpSpPr>
          <a:xfrm>
            <a:off x="1235402" y="7309485"/>
            <a:ext cx="686372" cy="686372"/>
            <a:chOff x="0" y="0"/>
            <a:chExt cx="915162" cy="915162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2A900"/>
            </a:solidFill>
          </p:spPr>
        </p:sp>
      </p:grpSp>
      <p:grpSp>
        <p:nvGrpSpPr>
          <p:cNvPr id="51" name="Group 51"/>
          <p:cNvGrpSpPr/>
          <p:nvPr/>
        </p:nvGrpSpPr>
        <p:grpSpPr>
          <a:xfrm>
            <a:off x="1413853" y="7487926"/>
            <a:ext cx="329470" cy="329470"/>
            <a:chOff x="0" y="0"/>
            <a:chExt cx="439293" cy="439293"/>
          </a:xfrm>
        </p:grpSpPr>
        <p:sp>
          <p:nvSpPr>
            <p:cNvPr id="52" name="Freeform 52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  <p:grpSp>
        <p:nvGrpSpPr>
          <p:cNvPr id="53" name="Group 53"/>
          <p:cNvGrpSpPr/>
          <p:nvPr/>
        </p:nvGrpSpPr>
        <p:grpSpPr>
          <a:xfrm>
            <a:off x="2196274" y="7137892"/>
            <a:ext cx="14962127" cy="1029500"/>
            <a:chOff x="0" y="0"/>
            <a:chExt cx="19949503" cy="1372667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19949540" cy="1372616"/>
            </a:xfrm>
            <a:custGeom>
              <a:avLst/>
              <a:gdLst/>
              <a:ahLst/>
              <a:cxnLst/>
              <a:rect l="l" t="t" r="r" b="b"/>
              <a:pathLst>
                <a:path w="19949540" h="1372616">
                  <a:moveTo>
                    <a:pt x="0" y="0"/>
                  </a:moveTo>
                  <a:lnTo>
                    <a:pt x="19949540" y="0"/>
                  </a:lnTo>
                  <a:lnTo>
                    <a:pt x="19949540" y="1372616"/>
                  </a:lnTo>
                  <a:lnTo>
                    <a:pt x="0" y="137261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32994" b="-232999"/>
              </a:stretch>
            </a:blipFill>
          </p:spPr>
        </p:sp>
      </p:grpSp>
      <p:grpSp>
        <p:nvGrpSpPr>
          <p:cNvPr id="55" name="Group 55"/>
          <p:cNvGrpSpPr/>
          <p:nvPr/>
        </p:nvGrpSpPr>
        <p:grpSpPr>
          <a:xfrm>
            <a:off x="2196275" y="7109317"/>
            <a:ext cx="14962127" cy="1058075"/>
            <a:chOff x="0" y="0"/>
            <a:chExt cx="19949503" cy="1410767"/>
          </a:xfrm>
        </p:grpSpPr>
        <p:sp>
          <p:nvSpPr>
            <p:cNvPr id="56" name="Freeform 56"/>
            <p:cNvSpPr/>
            <p:nvPr/>
          </p:nvSpPr>
          <p:spPr>
            <a:xfrm>
              <a:off x="0" y="0"/>
              <a:ext cx="19949503" cy="1410767"/>
            </a:xfrm>
            <a:custGeom>
              <a:avLst/>
              <a:gdLst/>
              <a:ahLst/>
              <a:cxnLst/>
              <a:rect l="l" t="t" r="r" b="b"/>
              <a:pathLst>
                <a:path w="19949503" h="1410767">
                  <a:moveTo>
                    <a:pt x="0" y="0"/>
                  </a:moveTo>
                  <a:lnTo>
                    <a:pt x="19949503" y="0"/>
                  </a:lnTo>
                  <a:lnTo>
                    <a:pt x="19949503" y="1410767"/>
                  </a:lnTo>
                  <a:lnTo>
                    <a:pt x="0" y="1410767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25535" b="-225535"/>
              </a:stretch>
            </a:blipFill>
          </p:spPr>
        </p:sp>
        <p:sp>
          <p:nvSpPr>
            <p:cNvPr id="57" name="TextBox 57"/>
            <p:cNvSpPr txBox="1"/>
            <p:nvPr/>
          </p:nvSpPr>
          <p:spPr>
            <a:xfrm>
              <a:off x="0" y="-38100"/>
              <a:ext cx="19949503" cy="144886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400"/>
                </a:lnSpc>
              </a:pP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Es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bietet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praktischen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Nutzen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für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Lehrende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,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Berufsberatungsstellen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,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politische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Entscheidungsträger:innen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,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Lehrplanentwickler:innen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,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Studierende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, </a:t>
              </a:r>
              <a:r>
                <a:rPr lang="en-US" sz="2025" dirty="0" err="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Institutionen</a:t>
              </a:r>
              <a:r>
                <a:rPr lang="en-US" sz="2025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und die Gesellschaft.</a:t>
              </a:r>
            </a:p>
          </p:txBody>
        </p:sp>
      </p:grpSp>
      <p:grpSp>
        <p:nvGrpSpPr>
          <p:cNvPr id="58" name="Group 58"/>
          <p:cNvGrpSpPr/>
          <p:nvPr/>
        </p:nvGrpSpPr>
        <p:grpSpPr>
          <a:xfrm>
            <a:off x="933421" y="8441931"/>
            <a:ext cx="16403479" cy="1029557"/>
            <a:chOff x="0" y="0"/>
            <a:chExt cx="21871305" cy="1372743"/>
          </a:xfrm>
        </p:grpSpPr>
        <p:sp>
          <p:nvSpPr>
            <p:cNvPr id="59" name="Freeform 59"/>
            <p:cNvSpPr/>
            <p:nvPr/>
          </p:nvSpPr>
          <p:spPr>
            <a:xfrm>
              <a:off x="0" y="0"/>
              <a:ext cx="21871305" cy="1372743"/>
            </a:xfrm>
            <a:custGeom>
              <a:avLst/>
              <a:gdLst/>
              <a:ahLst/>
              <a:cxnLst/>
              <a:rect l="l" t="t" r="r" b="b"/>
              <a:pathLst>
                <a:path w="21871305" h="1372743">
                  <a:moveTo>
                    <a:pt x="0" y="146431"/>
                  </a:moveTo>
                  <a:cubicBezTo>
                    <a:pt x="0" y="65532"/>
                    <a:pt x="65532" y="0"/>
                    <a:pt x="146431" y="0"/>
                  </a:cubicBezTo>
                  <a:lnTo>
                    <a:pt x="21724874" y="0"/>
                  </a:lnTo>
                  <a:cubicBezTo>
                    <a:pt x="21805773" y="0"/>
                    <a:pt x="21871305" y="65532"/>
                    <a:pt x="21871305" y="146431"/>
                  </a:cubicBezTo>
                  <a:lnTo>
                    <a:pt x="21871305" y="1226312"/>
                  </a:lnTo>
                  <a:cubicBezTo>
                    <a:pt x="21871305" y="1307211"/>
                    <a:pt x="21805773" y="1372743"/>
                    <a:pt x="21724874" y="1372743"/>
                  </a:cubicBezTo>
                  <a:lnTo>
                    <a:pt x="146431" y="1372743"/>
                  </a:lnTo>
                  <a:cubicBezTo>
                    <a:pt x="65532" y="1372616"/>
                    <a:pt x="0" y="1307084"/>
                    <a:pt x="0" y="1226312"/>
                  </a:cubicBezTo>
                  <a:close/>
                </a:path>
              </a:pathLst>
            </a:custGeom>
            <a:solidFill>
              <a:srgbClr val="FFFFFF">
                <a:alpha val="70980"/>
              </a:srgbClr>
            </a:solidFill>
          </p:spPr>
        </p:sp>
      </p:grpSp>
      <p:grpSp>
        <p:nvGrpSpPr>
          <p:cNvPr id="60" name="Group 60"/>
          <p:cNvGrpSpPr/>
          <p:nvPr/>
        </p:nvGrpSpPr>
        <p:grpSpPr>
          <a:xfrm>
            <a:off x="1235402" y="8613515"/>
            <a:ext cx="686372" cy="686372"/>
            <a:chOff x="0" y="0"/>
            <a:chExt cx="915162" cy="915162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2A900"/>
            </a:solidFill>
          </p:spPr>
        </p:sp>
      </p:grpSp>
      <p:grpSp>
        <p:nvGrpSpPr>
          <p:cNvPr id="62" name="Group 62"/>
          <p:cNvGrpSpPr/>
          <p:nvPr/>
        </p:nvGrpSpPr>
        <p:grpSpPr>
          <a:xfrm>
            <a:off x="1413853" y="8791966"/>
            <a:ext cx="329470" cy="329470"/>
            <a:chOff x="0" y="0"/>
            <a:chExt cx="439293" cy="439293"/>
          </a:xfrm>
        </p:grpSpPr>
        <p:sp>
          <p:nvSpPr>
            <p:cNvPr id="63" name="Freeform 63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  <p:grpSp>
        <p:nvGrpSpPr>
          <p:cNvPr id="64" name="Group 64"/>
          <p:cNvGrpSpPr/>
          <p:nvPr/>
        </p:nvGrpSpPr>
        <p:grpSpPr>
          <a:xfrm>
            <a:off x="2196274" y="8441931"/>
            <a:ext cx="14962127" cy="1029500"/>
            <a:chOff x="0" y="0"/>
            <a:chExt cx="19949503" cy="1372667"/>
          </a:xfrm>
        </p:grpSpPr>
        <p:sp>
          <p:nvSpPr>
            <p:cNvPr id="65" name="Freeform 65"/>
            <p:cNvSpPr/>
            <p:nvPr/>
          </p:nvSpPr>
          <p:spPr>
            <a:xfrm>
              <a:off x="0" y="0"/>
              <a:ext cx="19949540" cy="1372616"/>
            </a:xfrm>
            <a:custGeom>
              <a:avLst/>
              <a:gdLst/>
              <a:ahLst/>
              <a:cxnLst/>
              <a:rect l="l" t="t" r="r" b="b"/>
              <a:pathLst>
                <a:path w="19949540" h="1372616">
                  <a:moveTo>
                    <a:pt x="0" y="0"/>
                  </a:moveTo>
                  <a:lnTo>
                    <a:pt x="19949540" y="0"/>
                  </a:lnTo>
                  <a:lnTo>
                    <a:pt x="19949540" y="1372616"/>
                  </a:lnTo>
                  <a:lnTo>
                    <a:pt x="0" y="137261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32994" b="-232999"/>
              </a:stretch>
            </a:blipFill>
          </p:spPr>
        </p:sp>
      </p:grpSp>
      <p:grpSp>
        <p:nvGrpSpPr>
          <p:cNvPr id="66" name="Group 66"/>
          <p:cNvGrpSpPr/>
          <p:nvPr/>
        </p:nvGrpSpPr>
        <p:grpSpPr>
          <a:xfrm>
            <a:off x="2196275" y="8413356"/>
            <a:ext cx="14962127" cy="1058075"/>
            <a:chOff x="0" y="0"/>
            <a:chExt cx="19949503" cy="1410767"/>
          </a:xfrm>
        </p:grpSpPr>
        <p:sp>
          <p:nvSpPr>
            <p:cNvPr id="67" name="Freeform 67"/>
            <p:cNvSpPr/>
            <p:nvPr/>
          </p:nvSpPr>
          <p:spPr>
            <a:xfrm>
              <a:off x="0" y="0"/>
              <a:ext cx="19949503" cy="1410767"/>
            </a:xfrm>
            <a:custGeom>
              <a:avLst/>
              <a:gdLst/>
              <a:ahLst/>
              <a:cxnLst/>
              <a:rect l="l" t="t" r="r" b="b"/>
              <a:pathLst>
                <a:path w="19949503" h="1410767">
                  <a:moveTo>
                    <a:pt x="0" y="0"/>
                  </a:moveTo>
                  <a:lnTo>
                    <a:pt x="19949503" y="0"/>
                  </a:lnTo>
                  <a:lnTo>
                    <a:pt x="19949503" y="1410767"/>
                  </a:lnTo>
                  <a:lnTo>
                    <a:pt x="0" y="1410767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25535" b="-225535"/>
              </a:stretch>
            </a:blipFill>
          </p:spPr>
        </p:sp>
        <p:sp>
          <p:nvSpPr>
            <p:cNvPr id="68" name="TextBox 68"/>
            <p:cNvSpPr txBox="1"/>
            <p:nvPr/>
          </p:nvSpPr>
          <p:spPr>
            <a:xfrm>
              <a:off x="0" y="-38100"/>
              <a:ext cx="19949503" cy="144886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400"/>
                </a:lnSpc>
              </a:pPr>
              <a:r>
                <a:rPr lang="en-US" sz="2025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Das zentrale Gestaltungsprinzip: Theorie, Praxis, Reflexion, Partnerschaft und Bewertung miteinander verbinden.</a:t>
              </a:r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11" cy="10295001"/>
            <a:chOff x="0" y="0"/>
            <a:chExt cx="24402415" cy="1372666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13726668"/>
            </a:xfrm>
            <a:custGeom>
              <a:avLst/>
              <a:gdLst/>
              <a:ahLst/>
              <a:cxnLst/>
              <a:rect l="l" t="t" r="r" b="b"/>
              <a:pathLst>
                <a:path w="24402414" h="13726668">
                  <a:moveTo>
                    <a:pt x="0" y="0"/>
                  </a:moveTo>
                  <a:lnTo>
                    <a:pt x="24402414" y="0"/>
                  </a:lnTo>
                  <a:lnTo>
                    <a:pt x="24402414" y="13726668"/>
                  </a:lnTo>
                  <a:lnTo>
                    <a:pt x="0" y="13726668"/>
                  </a:ln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4" name="Group 4"/>
          <p:cNvGrpSpPr/>
          <p:nvPr/>
        </p:nvGrpSpPr>
        <p:grpSpPr>
          <a:xfrm rot="-720000">
            <a:off x="-3431677" y="5216157"/>
            <a:ext cx="13726763" cy="9608725"/>
            <a:chOff x="0" y="0"/>
            <a:chExt cx="18302351" cy="1281163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8302351" cy="12811633"/>
            </a:xfrm>
            <a:custGeom>
              <a:avLst/>
              <a:gdLst/>
              <a:ahLst/>
              <a:cxnLst/>
              <a:rect l="l" t="t" r="r" b="b"/>
              <a:pathLst>
                <a:path w="18302351" h="12811633">
                  <a:moveTo>
                    <a:pt x="0" y="915162"/>
                  </a:moveTo>
                  <a:cubicBezTo>
                    <a:pt x="0" y="409702"/>
                    <a:pt x="409702" y="0"/>
                    <a:pt x="915162" y="0"/>
                  </a:cubicBezTo>
                  <a:lnTo>
                    <a:pt x="17387188" y="0"/>
                  </a:lnTo>
                  <a:cubicBezTo>
                    <a:pt x="17892649" y="0"/>
                    <a:pt x="18302351" y="409702"/>
                    <a:pt x="18302351" y="915162"/>
                  </a:cubicBezTo>
                  <a:lnTo>
                    <a:pt x="18302351" y="11896471"/>
                  </a:lnTo>
                  <a:cubicBezTo>
                    <a:pt x="18302351" y="12401931"/>
                    <a:pt x="17892649" y="12811633"/>
                    <a:pt x="17387188" y="12811633"/>
                  </a:cubicBezTo>
                  <a:lnTo>
                    <a:pt x="915162" y="12811633"/>
                  </a:lnTo>
                  <a:cubicBezTo>
                    <a:pt x="409702" y="12811633"/>
                    <a:pt x="0" y="12401931"/>
                    <a:pt x="0" y="11896471"/>
                  </a:cubicBezTo>
                  <a:close/>
                </a:path>
              </a:pathLst>
            </a:custGeom>
            <a:solidFill>
              <a:srgbClr val="0A5F80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1304039" y="2670458"/>
            <a:ext cx="18063296" cy="2408444"/>
            <a:chOff x="0" y="0"/>
            <a:chExt cx="24084394" cy="321125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4084407" cy="3211195"/>
            </a:xfrm>
            <a:custGeom>
              <a:avLst/>
              <a:gdLst/>
              <a:ahLst/>
              <a:cxnLst/>
              <a:rect l="l" t="t" r="r" b="b"/>
              <a:pathLst>
                <a:path w="24084407" h="3211195">
                  <a:moveTo>
                    <a:pt x="0" y="0"/>
                  </a:moveTo>
                  <a:lnTo>
                    <a:pt x="24084407" y="0"/>
                  </a:lnTo>
                  <a:lnTo>
                    <a:pt x="24084407" y="3211195"/>
                  </a:lnTo>
                  <a:lnTo>
                    <a:pt x="0" y="321119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96037" b="-96039"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>
            <a:off x="1304039" y="2409320"/>
            <a:ext cx="18063296" cy="2669566"/>
            <a:chOff x="0" y="0"/>
            <a:chExt cx="24084394" cy="355942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4084395" cy="3559427"/>
            </a:xfrm>
            <a:custGeom>
              <a:avLst/>
              <a:gdLst/>
              <a:ahLst/>
              <a:cxnLst/>
              <a:rect l="l" t="t" r="r" b="b"/>
              <a:pathLst>
                <a:path w="24084395" h="3559427">
                  <a:moveTo>
                    <a:pt x="0" y="0"/>
                  </a:moveTo>
                  <a:lnTo>
                    <a:pt x="24084395" y="0"/>
                  </a:lnTo>
                  <a:lnTo>
                    <a:pt x="24084395" y="3559427"/>
                  </a:lnTo>
                  <a:lnTo>
                    <a:pt x="0" y="3559427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81843" b="-81842"/>
              </a:stretch>
            </a:blipFill>
          </p:spPr>
        </p:sp>
        <p:sp>
          <p:nvSpPr>
            <p:cNvPr id="10" name="TextBox 10"/>
            <p:cNvSpPr txBox="1"/>
            <p:nvPr/>
          </p:nvSpPr>
          <p:spPr>
            <a:xfrm>
              <a:off x="0" y="-238125"/>
              <a:ext cx="24084394" cy="37975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3567"/>
                </a:lnSpc>
              </a:pPr>
              <a:r>
                <a:rPr lang="en-US" sz="11306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DANKE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304039" y="5078892"/>
            <a:ext cx="12354049" cy="686333"/>
            <a:chOff x="0" y="0"/>
            <a:chExt cx="16472065" cy="915111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6472027" cy="915162"/>
            </a:xfrm>
            <a:custGeom>
              <a:avLst/>
              <a:gdLst/>
              <a:ahLst/>
              <a:cxnLst/>
              <a:rect l="l" t="t" r="r" b="b"/>
              <a:pathLst>
                <a:path w="16472027" h="915162">
                  <a:moveTo>
                    <a:pt x="0" y="0"/>
                  </a:moveTo>
                  <a:lnTo>
                    <a:pt x="16472027" y="0"/>
                  </a:lnTo>
                  <a:lnTo>
                    <a:pt x="16472027" y="915162"/>
                  </a:lnTo>
                  <a:lnTo>
                    <a:pt x="0" y="91516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300471" b="-300466"/>
              </a:stretch>
            </a:blipFill>
          </p:spPr>
        </p:sp>
      </p:grpSp>
      <p:grpSp>
        <p:nvGrpSpPr>
          <p:cNvPr id="13" name="Group 13"/>
          <p:cNvGrpSpPr/>
          <p:nvPr/>
        </p:nvGrpSpPr>
        <p:grpSpPr>
          <a:xfrm>
            <a:off x="1304039" y="5043173"/>
            <a:ext cx="12354049" cy="722052"/>
            <a:chOff x="0" y="0"/>
            <a:chExt cx="16472065" cy="962736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6472066" cy="962735"/>
            </a:xfrm>
            <a:custGeom>
              <a:avLst/>
              <a:gdLst/>
              <a:ahLst/>
              <a:cxnLst/>
              <a:rect l="l" t="t" r="r" b="b"/>
              <a:pathLst>
                <a:path w="16472066" h="962735">
                  <a:moveTo>
                    <a:pt x="0" y="0"/>
                  </a:moveTo>
                  <a:lnTo>
                    <a:pt x="16472066" y="0"/>
                  </a:lnTo>
                  <a:lnTo>
                    <a:pt x="16472066" y="962735"/>
                  </a:lnTo>
                  <a:lnTo>
                    <a:pt x="0" y="96273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83382" b="-283382"/>
              </a:stretch>
            </a:blipFill>
          </p:spPr>
        </p:sp>
        <p:sp>
          <p:nvSpPr>
            <p:cNvPr id="15" name="TextBox 15"/>
            <p:cNvSpPr txBox="1"/>
            <p:nvPr/>
          </p:nvSpPr>
          <p:spPr>
            <a:xfrm>
              <a:off x="0" y="-47625"/>
              <a:ext cx="16472065" cy="101036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3061"/>
                </a:lnSpc>
              </a:pPr>
              <a:r>
                <a:rPr lang="en-US" sz="2550">
                  <a:solidFill>
                    <a:srgbClr val="D6EEF6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Um das berufsbezogene Service-Learning mit ELIX zu erkunden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304039" y="6520196"/>
            <a:ext cx="823627" cy="823627"/>
            <a:chOff x="0" y="0"/>
            <a:chExt cx="1098169" cy="1098169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098169" cy="1098169"/>
            </a:xfrm>
            <a:custGeom>
              <a:avLst/>
              <a:gdLst/>
              <a:ahLst/>
              <a:cxnLst/>
              <a:rect l="l" t="t" r="r" b="b"/>
              <a:pathLst>
                <a:path w="1098169" h="1098169">
                  <a:moveTo>
                    <a:pt x="0" y="549021"/>
                  </a:moveTo>
                  <a:cubicBezTo>
                    <a:pt x="0" y="245872"/>
                    <a:pt x="245872" y="0"/>
                    <a:pt x="549021" y="0"/>
                  </a:cubicBezTo>
                  <a:cubicBezTo>
                    <a:pt x="852170" y="0"/>
                    <a:pt x="1098169" y="245872"/>
                    <a:pt x="1098169" y="549021"/>
                  </a:cubicBezTo>
                  <a:cubicBezTo>
                    <a:pt x="1098169" y="852170"/>
                    <a:pt x="852297" y="1098169"/>
                    <a:pt x="549021" y="1098169"/>
                  </a:cubicBezTo>
                  <a:cubicBezTo>
                    <a:pt x="245745" y="1098169"/>
                    <a:pt x="0" y="852297"/>
                    <a:pt x="0" y="549021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18" name="Group 18"/>
          <p:cNvGrpSpPr/>
          <p:nvPr/>
        </p:nvGrpSpPr>
        <p:grpSpPr>
          <a:xfrm>
            <a:off x="1518171" y="6734327"/>
            <a:ext cx="395288" cy="395288"/>
            <a:chOff x="0" y="0"/>
            <a:chExt cx="527050" cy="527050"/>
          </a:xfrm>
        </p:grpSpPr>
        <p:sp>
          <p:nvSpPr>
            <p:cNvPr id="19" name="Freeform 19" descr="/home/claude/work/icons/globe_t.png"/>
            <p:cNvSpPr/>
            <p:nvPr/>
          </p:nvSpPr>
          <p:spPr>
            <a:xfrm>
              <a:off x="0" y="0"/>
              <a:ext cx="527050" cy="527050"/>
            </a:xfrm>
            <a:custGeom>
              <a:avLst/>
              <a:gdLst/>
              <a:ahLst/>
              <a:cxnLst/>
              <a:rect l="l" t="t" r="r" b="b"/>
              <a:pathLst>
                <a:path w="527050" h="527050">
                  <a:moveTo>
                    <a:pt x="0" y="0"/>
                  </a:moveTo>
                  <a:lnTo>
                    <a:pt x="527050" y="0"/>
                  </a:lnTo>
                  <a:lnTo>
                    <a:pt x="527050" y="527050"/>
                  </a:lnTo>
                  <a:lnTo>
                    <a:pt x="0" y="5270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  <p:grpSp>
        <p:nvGrpSpPr>
          <p:cNvPr id="20" name="Group 20"/>
          <p:cNvGrpSpPr/>
          <p:nvPr/>
        </p:nvGrpSpPr>
        <p:grpSpPr>
          <a:xfrm>
            <a:off x="2333539" y="6520196"/>
            <a:ext cx="8236039" cy="823608"/>
            <a:chOff x="0" y="0"/>
            <a:chExt cx="10981385" cy="1098144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0981436" cy="1098169"/>
            </a:xfrm>
            <a:custGeom>
              <a:avLst/>
              <a:gdLst/>
              <a:ahLst/>
              <a:cxnLst/>
              <a:rect l="l" t="t" r="r" b="b"/>
              <a:pathLst>
                <a:path w="10981436" h="1098169">
                  <a:moveTo>
                    <a:pt x="0" y="0"/>
                  </a:moveTo>
                  <a:lnTo>
                    <a:pt x="10981436" y="0"/>
                  </a:lnTo>
                  <a:lnTo>
                    <a:pt x="10981436" y="1098169"/>
                  </a:lnTo>
                  <a:lnTo>
                    <a:pt x="0" y="109816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44710" b="-144707"/>
              </a:stretch>
            </a:blipFill>
          </p:spPr>
        </p:sp>
      </p:grpSp>
      <p:grpSp>
        <p:nvGrpSpPr>
          <p:cNvPr id="22" name="Group 22"/>
          <p:cNvGrpSpPr/>
          <p:nvPr/>
        </p:nvGrpSpPr>
        <p:grpSpPr>
          <a:xfrm>
            <a:off x="2333539" y="6484477"/>
            <a:ext cx="8236039" cy="859327"/>
            <a:chOff x="0" y="0"/>
            <a:chExt cx="10981385" cy="1145769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0981386" cy="1145769"/>
            </a:xfrm>
            <a:custGeom>
              <a:avLst/>
              <a:gdLst/>
              <a:ahLst/>
              <a:cxnLst/>
              <a:rect l="l" t="t" r="r" b="b"/>
              <a:pathLst>
                <a:path w="10981386" h="1145769">
                  <a:moveTo>
                    <a:pt x="0" y="0"/>
                  </a:moveTo>
                  <a:lnTo>
                    <a:pt x="10981386" y="0"/>
                  </a:lnTo>
                  <a:lnTo>
                    <a:pt x="10981386" y="1145769"/>
                  </a:lnTo>
                  <a:lnTo>
                    <a:pt x="0" y="114576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36750" b="-136750"/>
              </a:stretch>
            </a:blipFill>
          </p:spPr>
        </p:sp>
        <p:sp>
          <p:nvSpPr>
            <p:cNvPr id="24" name="TextBox 24"/>
            <p:cNvSpPr txBox="1"/>
            <p:nvPr/>
          </p:nvSpPr>
          <p:spPr>
            <a:xfrm>
              <a:off x="0" y="-47625"/>
              <a:ext cx="10981385" cy="119339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3061"/>
                </a:lnSpc>
              </a:pPr>
              <a:r>
                <a:rPr lang="en-US" sz="255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www.elix-project.eu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2834490" y="754971"/>
            <a:ext cx="4735735" cy="1921669"/>
            <a:chOff x="0" y="0"/>
            <a:chExt cx="6314313" cy="2562225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6314313" cy="2562225"/>
            </a:xfrm>
            <a:custGeom>
              <a:avLst/>
              <a:gdLst/>
              <a:ahLst/>
              <a:cxnLst/>
              <a:rect l="l" t="t" r="r" b="b"/>
              <a:pathLst>
                <a:path w="6314313" h="2562225">
                  <a:moveTo>
                    <a:pt x="0" y="219583"/>
                  </a:moveTo>
                  <a:cubicBezTo>
                    <a:pt x="0" y="98298"/>
                    <a:pt x="98298" y="0"/>
                    <a:pt x="219583" y="0"/>
                  </a:cubicBezTo>
                  <a:lnTo>
                    <a:pt x="6094730" y="0"/>
                  </a:lnTo>
                  <a:cubicBezTo>
                    <a:pt x="6216015" y="0"/>
                    <a:pt x="6314313" y="98298"/>
                    <a:pt x="6314313" y="219583"/>
                  </a:cubicBezTo>
                  <a:lnTo>
                    <a:pt x="6314313" y="2342642"/>
                  </a:lnTo>
                  <a:cubicBezTo>
                    <a:pt x="6314313" y="2463927"/>
                    <a:pt x="6216015" y="2562225"/>
                    <a:pt x="6094730" y="2562225"/>
                  </a:cubicBezTo>
                  <a:lnTo>
                    <a:pt x="219583" y="2562225"/>
                  </a:lnTo>
                  <a:cubicBezTo>
                    <a:pt x="98298" y="2562352"/>
                    <a:pt x="0" y="2464054"/>
                    <a:pt x="0" y="2342642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27" name="Group 27"/>
          <p:cNvGrpSpPr/>
          <p:nvPr/>
        </p:nvGrpSpPr>
        <p:grpSpPr>
          <a:xfrm>
            <a:off x="13383558" y="1070686"/>
            <a:ext cx="3637597" cy="1254633"/>
            <a:chOff x="0" y="0"/>
            <a:chExt cx="4850130" cy="1672844"/>
          </a:xfrm>
        </p:grpSpPr>
        <p:sp>
          <p:nvSpPr>
            <p:cNvPr id="28" name="Freeform 28" descr="/home/claude/work/assets/elix_logo.png"/>
            <p:cNvSpPr/>
            <p:nvPr/>
          </p:nvSpPr>
          <p:spPr>
            <a:xfrm>
              <a:off x="0" y="0"/>
              <a:ext cx="4850130" cy="1672844"/>
            </a:xfrm>
            <a:custGeom>
              <a:avLst/>
              <a:gdLst/>
              <a:ahLst/>
              <a:cxnLst/>
              <a:rect l="l" t="t" r="r" b="b"/>
              <a:pathLst>
                <a:path w="4850130" h="1672844">
                  <a:moveTo>
                    <a:pt x="0" y="0"/>
                  </a:moveTo>
                  <a:lnTo>
                    <a:pt x="4850130" y="0"/>
                  </a:lnTo>
                  <a:lnTo>
                    <a:pt x="4850130" y="1672844"/>
                  </a:lnTo>
                  <a:lnTo>
                    <a:pt x="0" y="16728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</p:grpSp>
      <p:grpSp>
        <p:nvGrpSpPr>
          <p:cNvPr id="29" name="Group 29"/>
          <p:cNvGrpSpPr/>
          <p:nvPr/>
        </p:nvGrpSpPr>
        <p:grpSpPr>
          <a:xfrm>
            <a:off x="13109019" y="8510568"/>
            <a:ext cx="4461224" cy="1304068"/>
            <a:chOff x="0" y="0"/>
            <a:chExt cx="5948299" cy="1738757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5948299" cy="1738757"/>
            </a:xfrm>
            <a:custGeom>
              <a:avLst/>
              <a:gdLst/>
              <a:ahLst/>
              <a:cxnLst/>
              <a:rect l="l" t="t" r="r" b="b"/>
              <a:pathLst>
                <a:path w="5948299" h="1738757">
                  <a:moveTo>
                    <a:pt x="0" y="183007"/>
                  </a:moveTo>
                  <a:cubicBezTo>
                    <a:pt x="0" y="81915"/>
                    <a:pt x="81915" y="0"/>
                    <a:pt x="183007" y="0"/>
                  </a:cubicBezTo>
                  <a:lnTo>
                    <a:pt x="5765292" y="0"/>
                  </a:lnTo>
                  <a:cubicBezTo>
                    <a:pt x="5866384" y="0"/>
                    <a:pt x="5948299" y="81915"/>
                    <a:pt x="5948299" y="183007"/>
                  </a:cubicBezTo>
                  <a:lnTo>
                    <a:pt x="5948299" y="1555750"/>
                  </a:lnTo>
                  <a:cubicBezTo>
                    <a:pt x="5948299" y="1656842"/>
                    <a:pt x="5866384" y="1738757"/>
                    <a:pt x="5765292" y="1738757"/>
                  </a:cubicBezTo>
                  <a:lnTo>
                    <a:pt x="183007" y="1738757"/>
                  </a:lnTo>
                  <a:cubicBezTo>
                    <a:pt x="81915" y="1738757"/>
                    <a:pt x="0" y="1656715"/>
                    <a:pt x="0" y="155575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31" name="Group 31"/>
          <p:cNvGrpSpPr/>
          <p:nvPr/>
        </p:nvGrpSpPr>
        <p:grpSpPr>
          <a:xfrm>
            <a:off x="13211842" y="8714432"/>
            <a:ext cx="4255589" cy="896283"/>
            <a:chOff x="0" y="0"/>
            <a:chExt cx="5674119" cy="1195045"/>
          </a:xfrm>
        </p:grpSpPr>
        <p:sp>
          <p:nvSpPr>
            <p:cNvPr id="32" name="Freeform 32" descr="/home/claude/work/assets/eu_funded.png"/>
            <p:cNvSpPr/>
            <p:nvPr/>
          </p:nvSpPr>
          <p:spPr>
            <a:xfrm>
              <a:off x="0" y="0"/>
              <a:ext cx="5674106" cy="1195070"/>
            </a:xfrm>
            <a:custGeom>
              <a:avLst/>
              <a:gdLst/>
              <a:ahLst/>
              <a:cxnLst/>
              <a:rect l="l" t="t" r="r" b="b"/>
              <a:pathLst>
                <a:path w="5674106" h="1195070">
                  <a:moveTo>
                    <a:pt x="0" y="0"/>
                  </a:moveTo>
                  <a:lnTo>
                    <a:pt x="5674106" y="0"/>
                  </a:lnTo>
                  <a:lnTo>
                    <a:pt x="5674106" y="1195070"/>
                  </a:lnTo>
                  <a:lnTo>
                    <a:pt x="0" y="11950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t="-2"/>
              </a:stretch>
            </a:blipFill>
          </p:spPr>
        </p: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0366" y="0"/>
            <a:ext cx="8305800" cy="10287000"/>
            <a:chOff x="0" y="0"/>
            <a:chExt cx="110744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074400" cy="13716000"/>
            </a:xfrm>
            <a:custGeom>
              <a:avLst/>
              <a:gdLst/>
              <a:ahLst/>
              <a:cxnLst/>
              <a:rect l="l" t="t" r="r" b="b"/>
              <a:pathLst>
                <a:path w="11074400" h="13716000">
                  <a:moveTo>
                    <a:pt x="0" y="0"/>
                  </a:moveTo>
                  <a:lnTo>
                    <a:pt x="11074400" y="0"/>
                  </a:lnTo>
                  <a:lnTo>
                    <a:pt x="110744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42779" r="-42779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7965434" y="6039002"/>
            <a:ext cx="11468100" cy="1085850"/>
            <a:chOff x="0" y="0"/>
            <a:chExt cx="15290800" cy="1447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5290800" cy="1447800"/>
            </a:xfrm>
            <a:custGeom>
              <a:avLst/>
              <a:gdLst/>
              <a:ahLst/>
              <a:cxnLst/>
              <a:rect l="l" t="t" r="r" b="b"/>
              <a:pathLst>
                <a:path w="15290800" h="1447800">
                  <a:moveTo>
                    <a:pt x="0" y="0"/>
                  </a:moveTo>
                  <a:lnTo>
                    <a:pt x="15290800" y="0"/>
                  </a:lnTo>
                  <a:lnTo>
                    <a:pt x="15290800" y="1447800"/>
                  </a:lnTo>
                  <a:lnTo>
                    <a:pt x="0" y="1447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D79A2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9400480" y="7992685"/>
            <a:ext cx="7020163" cy="984399"/>
            <a:chOff x="0" y="0"/>
            <a:chExt cx="9360218" cy="131253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9360154" cy="1312545"/>
            </a:xfrm>
            <a:custGeom>
              <a:avLst/>
              <a:gdLst/>
              <a:ahLst/>
              <a:cxnLst/>
              <a:rect l="l" t="t" r="r" b="b"/>
              <a:pathLst>
                <a:path w="9360154" h="1312545">
                  <a:moveTo>
                    <a:pt x="0" y="0"/>
                  </a:moveTo>
                  <a:lnTo>
                    <a:pt x="9360154" y="0"/>
                  </a:lnTo>
                  <a:lnTo>
                    <a:pt x="9360154" y="1312545"/>
                  </a:lnTo>
                  <a:lnTo>
                    <a:pt x="0" y="13125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531" b="-530"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>
            <a:off x="11719065" y="9258300"/>
            <a:ext cx="3350123" cy="703193"/>
            <a:chOff x="0" y="0"/>
            <a:chExt cx="4466831" cy="93759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466844" cy="937641"/>
            </a:xfrm>
            <a:custGeom>
              <a:avLst/>
              <a:gdLst/>
              <a:ahLst/>
              <a:cxnLst/>
              <a:rect l="l" t="t" r="r" b="b"/>
              <a:pathLst>
                <a:path w="4466844" h="937641">
                  <a:moveTo>
                    <a:pt x="0" y="0"/>
                  </a:moveTo>
                  <a:lnTo>
                    <a:pt x="4466844" y="0"/>
                  </a:lnTo>
                  <a:lnTo>
                    <a:pt x="4466844" y="937641"/>
                  </a:lnTo>
                  <a:lnTo>
                    <a:pt x="0" y="9376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172" b="-166"/>
              </a:stretch>
            </a:blipFill>
          </p:spPr>
        </p:sp>
      </p:grpSp>
      <p:sp>
        <p:nvSpPr>
          <p:cNvPr id="10" name="TextBox 10"/>
          <p:cNvSpPr txBox="1"/>
          <p:nvPr/>
        </p:nvSpPr>
        <p:spPr>
          <a:xfrm>
            <a:off x="8441226" y="6275461"/>
            <a:ext cx="9689487" cy="4799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993"/>
              </a:lnSpc>
            </a:pPr>
            <a:r>
              <a:rPr lang="en-US" sz="2852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Projektnummer: 2024-1-SI01-KA220-HED-000252281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773688" y="7229170"/>
            <a:ext cx="6132643" cy="4301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591"/>
              </a:lnSpc>
            </a:pPr>
            <a:r>
              <a:rPr lang="en-US" sz="2565" b="1">
                <a:solidFill>
                  <a:srgbClr val="0D79A2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www.elix-project.eu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12129783" y="629345"/>
            <a:ext cx="6158217" cy="2115217"/>
            <a:chOff x="0" y="0"/>
            <a:chExt cx="8210956" cy="2820289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210931" cy="2820289"/>
            </a:xfrm>
            <a:custGeom>
              <a:avLst/>
              <a:gdLst/>
              <a:ahLst/>
              <a:cxnLst/>
              <a:rect l="l" t="t" r="r" b="b"/>
              <a:pathLst>
                <a:path w="8210931" h="2820289">
                  <a:moveTo>
                    <a:pt x="0" y="0"/>
                  </a:moveTo>
                  <a:lnTo>
                    <a:pt x="8210931" y="0"/>
                  </a:lnTo>
                  <a:lnTo>
                    <a:pt x="8210931" y="2820289"/>
                  </a:lnTo>
                  <a:lnTo>
                    <a:pt x="0" y="28202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207" b="-207"/>
              </a:stretch>
            </a:blipFill>
          </p:spPr>
        </p:sp>
      </p:grpSp>
      <p:sp>
        <p:nvSpPr>
          <p:cNvPr id="14" name="TextBox 14"/>
          <p:cNvSpPr txBox="1"/>
          <p:nvPr/>
        </p:nvSpPr>
        <p:spPr>
          <a:xfrm>
            <a:off x="8957939" y="3154128"/>
            <a:ext cx="8357025" cy="14437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898"/>
              </a:lnSpc>
            </a:pPr>
            <a:r>
              <a:rPr lang="en-US" sz="2784">
                <a:solidFill>
                  <a:srgbClr val="0D79A2"/>
                </a:solidFill>
                <a:latin typeface="Montserrat"/>
                <a:ea typeface="Montserrat"/>
                <a:cs typeface="Montserrat"/>
                <a:sym typeface="Montserrat"/>
              </a:rPr>
              <a:t>Europäisches arbeitsplatzmobilitätsorientiertes Karriere- und Service-Learning-System im Hochschulbereich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676190" y="4983166"/>
            <a:ext cx="6839760" cy="7364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982"/>
              </a:lnSpc>
            </a:pPr>
            <a:r>
              <a:rPr lang="en-US" sz="2130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Leitfaden für Hochschullehrende zur Karriereentwicklung durch CSL-Praktiken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2034</Words>
  <Application>Microsoft Office PowerPoint</Application>
  <PresentationFormat>Benutzerdefiniert</PresentationFormat>
  <Paragraphs>356</Paragraphs>
  <Slides>25</Slides>
  <Notes>25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25</vt:i4>
      </vt:variant>
    </vt:vector>
  </HeadingPairs>
  <TitlesOfParts>
    <vt:vector size="33" baseType="lpstr">
      <vt:lpstr>Archivo Black</vt:lpstr>
      <vt:lpstr>Arial</vt:lpstr>
      <vt:lpstr>Calibri (MS) Bold</vt:lpstr>
      <vt:lpstr>Calibri (MS)</vt:lpstr>
      <vt:lpstr>Montserrat</vt:lpstr>
      <vt:lpstr>Calibri</vt:lpstr>
      <vt:lpstr>Montserrat Bold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ELIX_teachers toolkit_1.pptx</dc:title>
  <dc:creator>Corcoran David</dc:creator>
  <cp:lastModifiedBy>Liszt-Rohlf Verena</cp:lastModifiedBy>
  <cp:revision>3</cp:revision>
  <dcterms:created xsi:type="dcterms:W3CDTF">2006-08-16T00:00:00Z</dcterms:created>
  <dcterms:modified xsi:type="dcterms:W3CDTF">2026-09-02T10:51:16Z</dcterms:modified>
  <dc:identifier>DAHUBzTuxE0</dc:identifier>
</cp:coreProperties>
</file>