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8288000" cy="10287000"/>
  <p:notesSz cx="6858000" cy="9144000"/>
  <p:embeddedFontLst>
    <p:embeddedFont>
      <p:font typeface="Calibri (MS)" panose="020B0604020202020204" charset="0"/>
      <p:regular r:id="rId28"/>
    </p:embeddedFont>
    <p:embeddedFont>
      <p:font typeface="Calibri (MS) Bold" panose="020B0604020202020204" charset="0"/>
      <p:regular r:id="rId29"/>
    </p:embeddedFont>
    <p:embeddedFont>
      <p:font typeface="Montserrat" panose="00000500000000000000" pitchFamily="2" charset="0"/>
      <p:regular r:id="rId30"/>
      <p:bold r:id="rId31"/>
      <p:italic r:id="rId32"/>
      <p:boldItalic r:id="rId33"/>
    </p:embeddedFont>
    <p:embeddedFont>
      <p:font typeface="Montserrat Bold" panose="00000800000000000000" charset="0"/>
      <p:regular r:id="rId34"/>
    </p:embeddedFont>
    <p:embeddedFont>
      <p:font typeface="Poppins" panose="00000500000000000000" pitchFamily="2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29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16.09.2026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jpe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7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4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25.png"/><Relationship Id="rId4" Type="http://schemas.openxmlformats.org/officeDocument/2006/relationships/image" Target="../media/image7.jpeg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7.jpe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0.jpe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33.svg"/><Relationship Id="rId5" Type="http://schemas.openxmlformats.org/officeDocument/2006/relationships/image" Target="../media/image31.png"/><Relationship Id="rId10" Type="http://schemas.openxmlformats.org/officeDocument/2006/relationships/image" Target="../media/image4.png"/><Relationship Id="rId4" Type="http://schemas.openxmlformats.org/officeDocument/2006/relationships/image" Target="../media/image7.jpeg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22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7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7.jpe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0.png"/><Relationship Id="rId4" Type="http://schemas.openxmlformats.org/officeDocument/2006/relationships/image" Target="../media/image16.png"/><Relationship Id="rId9" Type="http://schemas.openxmlformats.org/officeDocument/2006/relationships/image" Target="../media/image39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7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42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7.jpe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3.png"/><Relationship Id="rId4" Type="http://schemas.openxmlformats.org/officeDocument/2006/relationships/image" Target="../media/image44.png"/><Relationship Id="rId9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17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7.jpe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7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7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38.png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48.jpe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4.png"/><Relationship Id="rId4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9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0.png"/><Relationship Id="rId4" Type="http://schemas.openxmlformats.org/officeDocument/2006/relationships/image" Target="../media/image7.jpeg"/><Relationship Id="rId9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7.jpe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7.jpe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17.png"/><Relationship Id="rId4" Type="http://schemas.openxmlformats.org/officeDocument/2006/relationships/image" Target="../media/image51.png"/><Relationship Id="rId9" Type="http://schemas.openxmlformats.org/officeDocument/2006/relationships/image" Target="../media/image52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7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3082" r="-53082" b="-1111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965433" y="6039005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00481" y="7992685"/>
            <a:ext cx="7020159" cy="984397"/>
            <a:chOff x="0" y="0"/>
            <a:chExt cx="15849600" cy="2222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849600" cy="2222500"/>
            </a:xfrm>
            <a:custGeom>
              <a:avLst/>
              <a:gdLst/>
              <a:ahLst/>
              <a:cxnLst/>
              <a:rect l="l" t="t" r="r" b="b"/>
              <a:pathLst>
                <a:path w="15849600" h="2222500">
                  <a:moveTo>
                    <a:pt x="0" y="0"/>
                  </a:moveTo>
                  <a:lnTo>
                    <a:pt x="15849600" y="0"/>
                  </a:lnTo>
                  <a:lnTo>
                    <a:pt x="15849600" y="2222500"/>
                  </a:lnTo>
                  <a:lnTo>
                    <a:pt x="0" y="222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719067" y="9258300"/>
            <a:ext cx="3350128" cy="703189"/>
          </a:xfrm>
          <a:custGeom>
            <a:avLst/>
            <a:gdLst/>
            <a:ahLst/>
            <a:cxnLst/>
            <a:rect l="l" t="t" r="r" b="b"/>
            <a:pathLst>
              <a:path w="3350128" h="703189">
                <a:moveTo>
                  <a:pt x="0" y="0"/>
                </a:moveTo>
                <a:lnTo>
                  <a:pt x="3350128" y="0"/>
                </a:lnTo>
                <a:lnTo>
                  <a:pt x="3350128" y="703189"/>
                </a:lnTo>
                <a:lnTo>
                  <a:pt x="0" y="7031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12129787" y="629343"/>
            <a:ext cx="6158213" cy="2115212"/>
            <a:chOff x="0" y="0"/>
            <a:chExt cx="5842000" cy="2006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842000" cy="2006600"/>
            </a:xfrm>
            <a:custGeom>
              <a:avLst/>
              <a:gdLst/>
              <a:ahLst/>
              <a:cxnLst/>
              <a:rect l="l" t="t" r="r" b="b"/>
              <a:pathLst>
                <a:path w="5842000" h="2006600">
                  <a:moveTo>
                    <a:pt x="0" y="0"/>
                  </a:moveTo>
                  <a:lnTo>
                    <a:pt x="5842000" y="0"/>
                  </a:lnTo>
                  <a:lnTo>
                    <a:pt x="5842000" y="2006600"/>
                  </a:lnTo>
                  <a:lnTo>
                    <a:pt x="0" y="2006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Freeform 11"/>
          <p:cNvSpPr/>
          <p:nvPr/>
        </p:nvSpPr>
        <p:spPr>
          <a:xfrm>
            <a:off x="6838278" y="9206137"/>
            <a:ext cx="807515" cy="807515"/>
          </a:xfrm>
          <a:custGeom>
            <a:avLst/>
            <a:gdLst/>
            <a:ahLst/>
            <a:cxnLst/>
            <a:rect l="l" t="t" r="r" b="b"/>
            <a:pathLst>
              <a:path w="807515" h="807515">
                <a:moveTo>
                  <a:pt x="0" y="0"/>
                </a:moveTo>
                <a:lnTo>
                  <a:pt x="807515" y="0"/>
                </a:lnTo>
                <a:lnTo>
                  <a:pt x="807515" y="807515"/>
                </a:lnTo>
                <a:lnTo>
                  <a:pt x="0" y="8075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17476099" y="3271571"/>
            <a:ext cx="110585" cy="593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6"/>
              </a:lnSpc>
            </a:pPr>
            <a:r>
              <a:rPr lang="en-US" sz="319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41227" y="6323086"/>
            <a:ext cx="9689484" cy="483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93"/>
              </a:lnSpc>
            </a:pPr>
            <a:r>
              <a:rPr lang="el-GR" sz="2852" dirty="0">
                <a:solidFill>
                  <a:srgbClr val="FFFFFF"/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Αριθμός Έργου</a:t>
            </a:r>
            <a:r>
              <a:rPr lang="en-US" sz="2852" dirty="0">
                <a:solidFill>
                  <a:srgbClr val="FFFFFF"/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: </a:t>
            </a:r>
            <a:r>
              <a:rPr lang="en-US" sz="2852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2024-1-SI01-KA220-HED-000252281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73691" y="7276797"/>
            <a:ext cx="6132642" cy="430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1"/>
              </a:lnSpc>
              <a:spcBef>
                <a:spcPct val="0"/>
              </a:spcBef>
            </a:pPr>
            <a:r>
              <a:rPr lang="en-US" sz="2565" b="1">
                <a:solidFill>
                  <a:srgbClr val="0D79A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www.elix-project.eu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957936" y="3081564"/>
            <a:ext cx="8357021" cy="1667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sz="3167" dirty="0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European </a:t>
            </a:r>
            <a:r>
              <a:rPr lang="en-US" sz="3167" dirty="0" err="1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labour</a:t>
            </a:r>
            <a:r>
              <a:rPr lang="en-US" sz="3167" dirty="0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 mobility-led Career and Service-Learning System in Higher Education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610600" y="4753996"/>
            <a:ext cx="8704357" cy="11330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83"/>
              </a:lnSpc>
              <a:spcBef>
                <a:spcPct val="0"/>
              </a:spcBef>
            </a:pPr>
            <a:r>
              <a:rPr lang="el-GR" sz="2131" b="1" dirty="0">
                <a:solidFill>
                  <a:srgbClr val="000000"/>
                </a:solidFill>
                <a:latin typeface="Aptos" panose="020B0004020202020204" pitchFamily="34" charset="0"/>
                <a:ea typeface="Archivo Black"/>
                <a:cs typeface="Archivo Black"/>
                <a:sym typeface="Archivo Black"/>
              </a:rPr>
              <a:t>Εργαλειοθήκη Καθοδήγησης για Εκπαιδευτές ΑΕΙ σχετικά με τη σταδιοδρομία 
Ανάπτυξη μέσω Πρακτικών CSL</a:t>
            </a:r>
            <a:endParaRPr lang="en-US" sz="2131" b="1" dirty="0">
              <a:solidFill>
                <a:srgbClr val="000000"/>
              </a:solidFill>
              <a:latin typeface="Aptos" panose="020B0004020202020204" pitchFamily="34" charset="0"/>
              <a:ea typeface="Archivo Black"/>
              <a:cs typeface="Archivo Black"/>
              <a:sym typeface="Archivo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6574" y="0"/>
            <a:ext cx="18620508" cy="11080582"/>
          </a:xfrm>
          <a:custGeom>
            <a:avLst/>
            <a:gdLst/>
            <a:ahLst/>
            <a:cxnLst/>
            <a:rect l="l" t="t" r="r" b="b"/>
            <a:pathLst>
              <a:path w="18620508" h="11080582">
                <a:moveTo>
                  <a:pt x="0" y="0"/>
                </a:moveTo>
                <a:lnTo>
                  <a:pt x="18620508" y="0"/>
                </a:lnTo>
                <a:lnTo>
                  <a:pt x="18620508" y="11080582"/>
                </a:lnTo>
                <a:lnTo>
                  <a:pt x="0" y="110805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5000"/>
            </a:blip>
            <a:stretch>
              <a:fillRect l="-4301" t="-19214" r="-237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ΕΙΣΑΓΩΓΉ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targe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380183" b="-38018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Η απασχολησιμότητα των αποφοίτων παραμένει στο επίκεντρο της ευρωπαϊκής πολιτικής για την τριτοβάθμια εκπαίδευση και των αποστολών των ιδρυμάτων.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arrow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Η τριτοβάθμια εκπαίδευση αναμένεται όλο και περισσότερο να υποστηρίξει την ομαλή μετάβαση από τις σπουδές στην εργασία.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compas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Η απασχολησιμότητα είναι ευρύτερη από την άμεση πρόσβαση στην εργασία. περιλαμβάνει την ικανότητα πλοήγησης σε περίπλοκες και μεταβαλλόμενες διαδρομές σταδιοδρομίας.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layer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Οι μαθητές χρειάζονται ειδική τεχνογνωσία σε συνδυασμό με μεταβιβάσιμες και εγκάρσιες δεξιότητες.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lin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Αυτό δημιουργεί πίεση στα ΑΕΙ να συνδέσουν την ακαδημαϊκή αριστεία με τη συνάφεια με τον πραγματικό κόσμο.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sp>
        <p:nvSpPr>
          <p:cNvPr id="51" name="TextBox 51"/>
          <p:cNvSpPr txBox="1"/>
          <p:nvPr/>
        </p:nvSpPr>
        <p:spPr>
          <a:xfrm>
            <a:off x="823608" y="1004011"/>
            <a:ext cx="16609333" cy="1308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Γιατί η απασχολησιμότητα έχει σημασία στην τριτοβάθμια εκπαίδευση</a:t>
            </a:r>
            <a:endParaRPr lang="en-US" sz="45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ΕΙΣΑΓΩΓΉ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Το κενό που στοχεύει να αντιμετωπίσει η CSL</a:t>
            </a:r>
            <a:endParaRPr lang="en-US" sz="45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8138427" cy="3141897"/>
            <a:chOff x="0" y="0"/>
            <a:chExt cx="10851236" cy="41891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35402" y="3129696"/>
            <a:ext cx="1070686" cy="1070686"/>
            <a:chOff x="0" y="0"/>
            <a:chExt cx="1427582" cy="142758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13780" y="3408074"/>
            <a:ext cx="513931" cy="513931"/>
            <a:chOff x="0" y="0"/>
            <a:chExt cx="685241" cy="685241"/>
          </a:xfrm>
        </p:grpSpPr>
        <p:sp>
          <p:nvSpPr>
            <p:cNvPr id="11" name="Freeform 11" descr="/home/claude/work/icons/book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7" b="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539441" y="3157147"/>
            <a:ext cx="6060348" cy="988324"/>
            <a:chOff x="0" y="0"/>
            <a:chExt cx="8080464" cy="131776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9481" b="-6948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251" b="1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Μοντέλα εστιασμένα στη θεωρία</a:t>
              </a:r>
              <a:endParaRPr lang="en-US" sz="2251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35402" y="4335399"/>
            <a:ext cx="7295750" cy="6021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Τα παραδοσιακά παιδαγωγικά μοντέλα συχνά δίνουν έμφαση στη θεωρητική διδασκαλία.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9345235" y="2735809"/>
            <a:ext cx="8138427" cy="3141897"/>
            <a:chOff x="0" y="0"/>
            <a:chExt cx="10851236" cy="418919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766564" y="3129696"/>
            <a:ext cx="1070686" cy="1070686"/>
            <a:chOff x="0" y="0"/>
            <a:chExt cx="1427582" cy="142758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044941" y="3408074"/>
            <a:ext cx="513931" cy="513931"/>
            <a:chOff x="0" y="0"/>
            <a:chExt cx="685241" cy="685241"/>
          </a:xfrm>
        </p:grpSpPr>
        <p:sp>
          <p:nvSpPr>
            <p:cNvPr id="21" name="Freeform 21" descr="/home/claude/work/icons/briefcase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7" b="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1070603" y="3157147"/>
            <a:ext cx="6060348" cy="988324"/>
            <a:chOff x="0" y="0"/>
            <a:chExt cx="8080464" cy="131776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9481" b="-6948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251" b="1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Προσδοκίες εργοδότη</a:t>
              </a:r>
              <a:endParaRPr lang="en-US" sz="2251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9766564" y="4335399"/>
            <a:ext cx="7295750" cy="6021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Οι εργοδότες και οι κοινότητες αναμένουν όλο και περισσότερο από τους αποφοίτους να επιδεικνύουν πρακτικές, τεχνικές και soft skills.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26" name="Group 26"/>
          <p:cNvGrpSpPr/>
          <p:nvPr/>
        </p:nvGrpSpPr>
        <p:grpSpPr>
          <a:xfrm>
            <a:off x="814073" y="6270441"/>
            <a:ext cx="8138427" cy="3141897"/>
            <a:chOff x="0" y="0"/>
            <a:chExt cx="10851236" cy="418919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235402" y="6664328"/>
            <a:ext cx="1070686" cy="1070686"/>
            <a:chOff x="0" y="0"/>
            <a:chExt cx="1427582" cy="1427582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513780" y="6942706"/>
            <a:ext cx="513931" cy="513931"/>
            <a:chOff x="0" y="0"/>
            <a:chExt cx="685241" cy="685241"/>
          </a:xfrm>
        </p:grpSpPr>
        <p:sp>
          <p:nvSpPr>
            <p:cNvPr id="31" name="Freeform 31" descr="/home/claude/work/icons/puzzle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7" b="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2539441" y="6691779"/>
            <a:ext cx="6060348" cy="988324"/>
            <a:chOff x="0" y="0"/>
            <a:chExt cx="8080464" cy="1317765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9481" b="-6948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251" b="1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Η αναντιστοιχία</a:t>
              </a:r>
              <a:endParaRPr lang="en-US" sz="2251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1235402" y="7870031"/>
            <a:ext cx="7295750" cy="6021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Μπορεί να προκύψει αναντιστοιχία μεταξύ της μάθησης στην τάξη και της εφαρμογής στο χώρο εργασίας.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36" name="Group 36"/>
          <p:cNvGrpSpPr/>
          <p:nvPr/>
        </p:nvGrpSpPr>
        <p:grpSpPr>
          <a:xfrm>
            <a:off x="9345235" y="6270441"/>
            <a:ext cx="8138427" cy="3141897"/>
            <a:chOff x="0" y="0"/>
            <a:chExt cx="10851236" cy="4189197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9766564" y="6664328"/>
            <a:ext cx="1070686" cy="1070686"/>
            <a:chOff x="0" y="0"/>
            <a:chExt cx="1427582" cy="1427582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0044941" y="6942706"/>
            <a:ext cx="513931" cy="513931"/>
            <a:chOff x="0" y="0"/>
            <a:chExt cx="685241" cy="685241"/>
          </a:xfrm>
        </p:grpSpPr>
        <p:sp>
          <p:nvSpPr>
            <p:cNvPr id="41" name="Freeform 41" descr="/home/claude/work/icons/cycle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7" b="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1070603" y="6691779"/>
            <a:ext cx="6060348" cy="988324"/>
            <a:chOff x="0" y="0"/>
            <a:chExt cx="8080464" cy="1317765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9481" b="-6948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251" b="1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Η απάντηση της </a:t>
              </a:r>
              <a:r>
                <a:rPr lang="en-US" sz="2251" b="1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CSL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9766564" y="7870031"/>
            <a:ext cx="7295750" cy="6021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Το Career Service-Learning συνδυάζει ακαδημαϊκή μάθηση, έργα που βασίζονται στην εργασία, συμμετοχή στην κοινότητα και προβληματισμό.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7069264" cy="10295039"/>
            <a:chOff x="0" y="0"/>
            <a:chExt cx="9425686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425686" cy="13726668"/>
            </a:xfrm>
            <a:custGeom>
              <a:avLst/>
              <a:gdLst/>
              <a:ahLst/>
              <a:cxnLst/>
              <a:rect l="l" t="t" r="r" b="b"/>
              <a:pathLst>
                <a:path w="9425686" h="13726668">
                  <a:moveTo>
                    <a:pt x="0" y="0"/>
                  </a:moveTo>
                  <a:lnTo>
                    <a:pt x="9425686" y="0"/>
                  </a:lnTo>
                  <a:lnTo>
                    <a:pt x="9425686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 rot="-720000">
            <a:off x="-3019882" y="6314294"/>
            <a:ext cx="8236039" cy="6863363"/>
            <a:chOff x="0" y="0"/>
            <a:chExt cx="10981385" cy="91511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981437" cy="9151239"/>
            </a:xfrm>
            <a:custGeom>
              <a:avLst/>
              <a:gdLst/>
              <a:ahLst/>
              <a:cxnLst/>
              <a:rect l="l" t="t" r="r" b="b"/>
              <a:pathLst>
                <a:path w="10981437" h="9151239">
                  <a:moveTo>
                    <a:pt x="0" y="732155"/>
                  </a:moveTo>
                  <a:cubicBezTo>
                    <a:pt x="0" y="327787"/>
                    <a:pt x="327787" y="0"/>
                    <a:pt x="732155" y="0"/>
                  </a:cubicBezTo>
                  <a:lnTo>
                    <a:pt x="10249281" y="0"/>
                  </a:lnTo>
                  <a:cubicBezTo>
                    <a:pt x="10653650" y="0"/>
                    <a:pt x="10981437" y="327787"/>
                    <a:pt x="10981437" y="732155"/>
                  </a:cubicBezTo>
                  <a:lnTo>
                    <a:pt x="10981437" y="8419084"/>
                  </a:lnTo>
                  <a:cubicBezTo>
                    <a:pt x="10981437" y="8823452"/>
                    <a:pt x="10653650" y="9151239"/>
                    <a:pt x="10249281" y="9151239"/>
                  </a:cubicBezTo>
                  <a:lnTo>
                    <a:pt x="732155" y="9151239"/>
                  </a:lnTo>
                  <a:cubicBezTo>
                    <a:pt x="327787" y="9151112"/>
                    <a:pt x="0" y="8823325"/>
                    <a:pt x="0" y="8419084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23608" y="1578569"/>
            <a:ext cx="5765225" cy="480431"/>
            <a:chOff x="0" y="0"/>
            <a:chExt cx="7686967" cy="6405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686966" cy="640580"/>
            </a:xfrm>
            <a:custGeom>
              <a:avLst/>
              <a:gdLst/>
              <a:ahLst/>
              <a:cxnLst/>
              <a:rect l="l" t="t" r="r" b="b"/>
              <a:pathLst>
                <a:path w="7686966" h="640580">
                  <a:moveTo>
                    <a:pt x="0" y="0"/>
                  </a:moveTo>
                  <a:lnTo>
                    <a:pt x="7686966" y="0"/>
                  </a:lnTo>
                  <a:lnTo>
                    <a:pt x="7686966" y="640580"/>
                  </a:lnTo>
                  <a:lnTo>
                    <a:pt x="0" y="6405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83820" b="-18382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7686967" cy="6882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341"/>
                </a:lnSpc>
              </a:pPr>
              <a:r>
                <a:rPr lang="el-GR" sz="1951" b="1" spc="300" dirty="0">
                  <a:solidFill>
                    <a:srgbClr val="BFE2E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ΚΕΦΑΛΑΙΟ 1</a:t>
              </a:r>
              <a:endParaRPr lang="en-US" sz="1951" b="1" spc="300" dirty="0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13794" y="2059010"/>
            <a:ext cx="6039755" cy="2333539"/>
            <a:chOff x="0" y="0"/>
            <a:chExt cx="8053006" cy="311138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053012" cy="3111391"/>
            </a:xfrm>
            <a:custGeom>
              <a:avLst/>
              <a:gdLst/>
              <a:ahLst/>
              <a:cxnLst/>
              <a:rect l="l" t="t" r="r" b="b"/>
              <a:pathLst>
                <a:path w="8053012" h="3111391">
                  <a:moveTo>
                    <a:pt x="0" y="0"/>
                  </a:moveTo>
                  <a:lnTo>
                    <a:pt x="8053012" y="0"/>
                  </a:lnTo>
                  <a:lnTo>
                    <a:pt x="8053012" y="3111391"/>
                  </a:lnTo>
                  <a:lnTo>
                    <a:pt x="0" y="311139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31" b="-43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0"/>
              <a:ext cx="8053006" cy="33971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7293"/>
                </a:lnSpc>
              </a:pPr>
              <a:r>
                <a:rPr lang="en-US" sz="1441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1.1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-145720" y="9107041"/>
            <a:ext cx="3219807" cy="1111465"/>
            <a:chOff x="0" y="0"/>
            <a:chExt cx="636011" cy="21954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6011" cy="219549"/>
            </a:xfrm>
            <a:custGeom>
              <a:avLst/>
              <a:gdLst/>
              <a:ahLst/>
              <a:cxnLst/>
              <a:rect l="l" t="t" r="r" b="b"/>
              <a:pathLst>
                <a:path w="636011" h="219549">
                  <a:moveTo>
                    <a:pt x="45084" y="0"/>
                  </a:moveTo>
                  <a:lnTo>
                    <a:pt x="423363" y="0"/>
                  </a:lnTo>
                  <a:cubicBezTo>
                    <a:pt x="541080" y="0"/>
                    <a:pt x="636011" y="49148"/>
                    <a:pt x="636011" y="109774"/>
                  </a:cubicBezTo>
                  <a:cubicBezTo>
                    <a:pt x="636011" y="170401"/>
                    <a:pt x="541080" y="219549"/>
                    <a:pt x="423363" y="219549"/>
                  </a:cubicBezTo>
                  <a:lnTo>
                    <a:pt x="45084" y="219549"/>
                  </a:lnTo>
                  <a:cubicBezTo>
                    <a:pt x="33127" y="219549"/>
                    <a:pt x="21660" y="214799"/>
                    <a:pt x="13205" y="206344"/>
                  </a:cubicBezTo>
                  <a:cubicBezTo>
                    <a:pt x="4750" y="197889"/>
                    <a:pt x="0" y="186422"/>
                    <a:pt x="0" y="174465"/>
                  </a:cubicBezTo>
                  <a:lnTo>
                    <a:pt x="0" y="45084"/>
                  </a:lnTo>
                  <a:cubicBezTo>
                    <a:pt x="0" y="33127"/>
                    <a:pt x="4750" y="21660"/>
                    <a:pt x="13205" y="13205"/>
                  </a:cubicBezTo>
                  <a:cubicBezTo>
                    <a:pt x="21660" y="4750"/>
                    <a:pt x="33127" y="0"/>
                    <a:pt x="45084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5400" y="-47625"/>
              <a:ext cx="407411" cy="2671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51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29356" y="9220019"/>
            <a:ext cx="2333539" cy="804843"/>
            <a:chOff x="0" y="0"/>
            <a:chExt cx="3111386" cy="1073125"/>
          </a:xfrm>
        </p:grpSpPr>
        <p:sp>
          <p:nvSpPr>
            <p:cNvPr id="16" name="Freeform 16" descr="/home/claude/work/assets/elix_logo.png"/>
            <p:cNvSpPr/>
            <p:nvPr/>
          </p:nvSpPr>
          <p:spPr>
            <a:xfrm>
              <a:off x="0" y="0"/>
              <a:ext cx="3111373" cy="1073150"/>
            </a:xfrm>
            <a:custGeom>
              <a:avLst/>
              <a:gdLst/>
              <a:ahLst/>
              <a:cxnLst/>
              <a:rect l="l" t="t" r="r" b="b"/>
              <a:pathLst>
                <a:path w="3111373" h="1073150">
                  <a:moveTo>
                    <a:pt x="0" y="0"/>
                  </a:moveTo>
                  <a:lnTo>
                    <a:pt x="3111373" y="0"/>
                  </a:lnTo>
                  <a:lnTo>
                    <a:pt x="3111373" y="1073150"/>
                  </a:lnTo>
                  <a:lnTo>
                    <a:pt x="0" y="107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883338" y="745436"/>
            <a:ext cx="9627775" cy="2782710"/>
            <a:chOff x="0" y="0"/>
            <a:chExt cx="12837033" cy="371028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2837033" cy="3710305"/>
            </a:xfrm>
            <a:custGeom>
              <a:avLst/>
              <a:gdLst/>
              <a:ahLst/>
              <a:cxnLst/>
              <a:rect l="l" t="t" r="r" b="b"/>
              <a:pathLst>
                <a:path w="12837033" h="3710305">
                  <a:moveTo>
                    <a:pt x="0" y="165862"/>
                  </a:moveTo>
                  <a:cubicBezTo>
                    <a:pt x="0" y="74295"/>
                    <a:pt x="74295" y="0"/>
                    <a:pt x="165862" y="0"/>
                  </a:cubicBezTo>
                  <a:lnTo>
                    <a:pt x="12671171" y="0"/>
                  </a:lnTo>
                  <a:cubicBezTo>
                    <a:pt x="12762738" y="0"/>
                    <a:pt x="12837033" y="74295"/>
                    <a:pt x="12837033" y="165862"/>
                  </a:cubicBezTo>
                  <a:lnTo>
                    <a:pt x="12837033" y="3544443"/>
                  </a:lnTo>
                  <a:cubicBezTo>
                    <a:pt x="12837033" y="3636010"/>
                    <a:pt x="12762738" y="3710305"/>
                    <a:pt x="12671171" y="3710305"/>
                  </a:cubicBezTo>
                  <a:lnTo>
                    <a:pt x="165862" y="3710305"/>
                  </a:lnTo>
                  <a:cubicBezTo>
                    <a:pt x="74295" y="3710305"/>
                    <a:pt x="0" y="3636010"/>
                    <a:pt x="0" y="354444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277215" y="1573997"/>
            <a:ext cx="1125588" cy="1125588"/>
            <a:chOff x="0" y="0"/>
            <a:chExt cx="1500784" cy="150078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500886" cy="1500886"/>
            </a:xfrm>
            <a:custGeom>
              <a:avLst/>
              <a:gdLst/>
              <a:ahLst/>
              <a:cxnLst/>
              <a:rect l="l" t="t" r="r" b="b"/>
              <a:pathLst>
                <a:path w="1500886" h="1500886">
                  <a:moveTo>
                    <a:pt x="0" y="750443"/>
                  </a:moveTo>
                  <a:cubicBezTo>
                    <a:pt x="0" y="335915"/>
                    <a:pt x="335915" y="0"/>
                    <a:pt x="750443" y="0"/>
                  </a:cubicBezTo>
                  <a:cubicBezTo>
                    <a:pt x="1164971" y="0"/>
                    <a:pt x="1500886" y="335915"/>
                    <a:pt x="1500886" y="750443"/>
                  </a:cubicBezTo>
                  <a:cubicBezTo>
                    <a:pt x="1500886" y="1164971"/>
                    <a:pt x="1164971" y="1500886"/>
                    <a:pt x="750443" y="1500886"/>
                  </a:cubicBezTo>
                  <a:cubicBezTo>
                    <a:pt x="335915" y="1500886"/>
                    <a:pt x="0" y="1164844"/>
                    <a:pt x="0" y="75044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8569871" y="1866652"/>
            <a:ext cx="540287" cy="540287"/>
            <a:chOff x="0" y="0"/>
            <a:chExt cx="720382" cy="720382"/>
          </a:xfrm>
        </p:grpSpPr>
        <p:sp>
          <p:nvSpPr>
            <p:cNvPr id="22" name="Freeform 22" descr="/home/claude/work/icons/monitor_w.png"/>
            <p:cNvSpPr/>
            <p:nvPr/>
          </p:nvSpPr>
          <p:spPr>
            <a:xfrm>
              <a:off x="0" y="0"/>
              <a:ext cx="720344" cy="720344"/>
            </a:xfrm>
            <a:custGeom>
              <a:avLst/>
              <a:gdLst/>
              <a:ahLst/>
              <a:cxnLst/>
              <a:rect l="l" t="t" r="r" b="b"/>
              <a:pathLst>
                <a:path w="720344" h="720344">
                  <a:moveTo>
                    <a:pt x="0" y="0"/>
                  </a:moveTo>
                  <a:lnTo>
                    <a:pt x="720344" y="0"/>
                  </a:lnTo>
                  <a:lnTo>
                    <a:pt x="720344" y="720344"/>
                  </a:lnTo>
                  <a:lnTo>
                    <a:pt x="0" y="7203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883338" y="3893429"/>
            <a:ext cx="9627775" cy="2782710"/>
            <a:chOff x="0" y="0"/>
            <a:chExt cx="12837033" cy="371028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2837033" cy="3710305"/>
            </a:xfrm>
            <a:custGeom>
              <a:avLst/>
              <a:gdLst/>
              <a:ahLst/>
              <a:cxnLst/>
              <a:rect l="l" t="t" r="r" b="b"/>
              <a:pathLst>
                <a:path w="12837033" h="3710305">
                  <a:moveTo>
                    <a:pt x="0" y="165862"/>
                  </a:moveTo>
                  <a:cubicBezTo>
                    <a:pt x="0" y="74295"/>
                    <a:pt x="74295" y="0"/>
                    <a:pt x="165862" y="0"/>
                  </a:cubicBezTo>
                  <a:lnTo>
                    <a:pt x="12671171" y="0"/>
                  </a:lnTo>
                  <a:cubicBezTo>
                    <a:pt x="12762738" y="0"/>
                    <a:pt x="12837033" y="74295"/>
                    <a:pt x="12837033" y="165862"/>
                  </a:cubicBezTo>
                  <a:lnTo>
                    <a:pt x="12837033" y="3544443"/>
                  </a:lnTo>
                  <a:cubicBezTo>
                    <a:pt x="12837033" y="3636010"/>
                    <a:pt x="12762738" y="3710305"/>
                    <a:pt x="12671171" y="3710305"/>
                  </a:cubicBezTo>
                  <a:lnTo>
                    <a:pt x="165862" y="3710305"/>
                  </a:lnTo>
                  <a:cubicBezTo>
                    <a:pt x="74295" y="3710305"/>
                    <a:pt x="0" y="3636010"/>
                    <a:pt x="0" y="354444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8277215" y="4721990"/>
            <a:ext cx="1125588" cy="1125588"/>
            <a:chOff x="0" y="0"/>
            <a:chExt cx="1500784" cy="1500784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500886" cy="1500886"/>
            </a:xfrm>
            <a:custGeom>
              <a:avLst/>
              <a:gdLst/>
              <a:ahLst/>
              <a:cxnLst/>
              <a:rect l="l" t="t" r="r" b="b"/>
              <a:pathLst>
                <a:path w="1500886" h="1500886">
                  <a:moveTo>
                    <a:pt x="0" y="750443"/>
                  </a:moveTo>
                  <a:cubicBezTo>
                    <a:pt x="0" y="335915"/>
                    <a:pt x="335915" y="0"/>
                    <a:pt x="750443" y="0"/>
                  </a:cubicBezTo>
                  <a:cubicBezTo>
                    <a:pt x="1164971" y="0"/>
                    <a:pt x="1500886" y="335915"/>
                    <a:pt x="1500886" y="750443"/>
                  </a:cubicBezTo>
                  <a:cubicBezTo>
                    <a:pt x="1500886" y="1164971"/>
                    <a:pt x="1164971" y="1500886"/>
                    <a:pt x="750443" y="1500886"/>
                  </a:cubicBezTo>
                  <a:cubicBezTo>
                    <a:pt x="335915" y="1500886"/>
                    <a:pt x="0" y="1164844"/>
                    <a:pt x="0" y="75044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569871" y="5014646"/>
            <a:ext cx="540287" cy="540287"/>
            <a:chOff x="0" y="0"/>
            <a:chExt cx="720382" cy="720382"/>
          </a:xfrm>
        </p:grpSpPr>
        <p:sp>
          <p:nvSpPr>
            <p:cNvPr id="28" name="Freeform 28" descr="/home/claude/work/icons/briefcase_w.png"/>
            <p:cNvSpPr/>
            <p:nvPr/>
          </p:nvSpPr>
          <p:spPr>
            <a:xfrm>
              <a:off x="0" y="0"/>
              <a:ext cx="720344" cy="720344"/>
            </a:xfrm>
            <a:custGeom>
              <a:avLst/>
              <a:gdLst/>
              <a:ahLst/>
              <a:cxnLst/>
              <a:rect l="l" t="t" r="r" b="b"/>
              <a:pathLst>
                <a:path w="720344" h="720344">
                  <a:moveTo>
                    <a:pt x="0" y="0"/>
                  </a:moveTo>
                  <a:lnTo>
                    <a:pt x="720344" y="0"/>
                  </a:lnTo>
                  <a:lnTo>
                    <a:pt x="720344" y="720344"/>
                  </a:lnTo>
                  <a:lnTo>
                    <a:pt x="0" y="7203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883338" y="7041432"/>
            <a:ext cx="9627775" cy="2782710"/>
            <a:chOff x="0" y="0"/>
            <a:chExt cx="12837033" cy="371028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2837033" cy="3710305"/>
            </a:xfrm>
            <a:custGeom>
              <a:avLst/>
              <a:gdLst/>
              <a:ahLst/>
              <a:cxnLst/>
              <a:rect l="l" t="t" r="r" b="b"/>
              <a:pathLst>
                <a:path w="12837033" h="3710305">
                  <a:moveTo>
                    <a:pt x="0" y="165862"/>
                  </a:moveTo>
                  <a:cubicBezTo>
                    <a:pt x="0" y="74295"/>
                    <a:pt x="74295" y="0"/>
                    <a:pt x="165862" y="0"/>
                  </a:cubicBezTo>
                  <a:lnTo>
                    <a:pt x="12671171" y="0"/>
                  </a:lnTo>
                  <a:cubicBezTo>
                    <a:pt x="12762738" y="0"/>
                    <a:pt x="12837033" y="74295"/>
                    <a:pt x="12837033" y="165862"/>
                  </a:cubicBezTo>
                  <a:lnTo>
                    <a:pt x="12837033" y="3544443"/>
                  </a:lnTo>
                  <a:cubicBezTo>
                    <a:pt x="12837033" y="3636010"/>
                    <a:pt x="12762738" y="3710305"/>
                    <a:pt x="12671171" y="3710305"/>
                  </a:cubicBezTo>
                  <a:lnTo>
                    <a:pt x="165862" y="3710305"/>
                  </a:lnTo>
                  <a:cubicBezTo>
                    <a:pt x="74295" y="3710305"/>
                    <a:pt x="0" y="3636010"/>
                    <a:pt x="0" y="354444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8277215" y="7869993"/>
            <a:ext cx="1125588" cy="1125588"/>
            <a:chOff x="0" y="0"/>
            <a:chExt cx="1500784" cy="1500784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500886" cy="1500886"/>
            </a:xfrm>
            <a:custGeom>
              <a:avLst/>
              <a:gdLst/>
              <a:ahLst/>
              <a:cxnLst/>
              <a:rect l="l" t="t" r="r" b="b"/>
              <a:pathLst>
                <a:path w="1500886" h="1500886">
                  <a:moveTo>
                    <a:pt x="0" y="750443"/>
                  </a:moveTo>
                  <a:cubicBezTo>
                    <a:pt x="0" y="335915"/>
                    <a:pt x="335915" y="0"/>
                    <a:pt x="750443" y="0"/>
                  </a:cubicBezTo>
                  <a:cubicBezTo>
                    <a:pt x="1164971" y="0"/>
                    <a:pt x="1500886" y="335915"/>
                    <a:pt x="1500886" y="750443"/>
                  </a:cubicBezTo>
                  <a:cubicBezTo>
                    <a:pt x="1500886" y="1164971"/>
                    <a:pt x="1164971" y="1500886"/>
                    <a:pt x="750443" y="1500886"/>
                  </a:cubicBezTo>
                  <a:cubicBezTo>
                    <a:pt x="335915" y="1500886"/>
                    <a:pt x="0" y="1164844"/>
                    <a:pt x="0" y="75044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569871" y="8162639"/>
            <a:ext cx="540287" cy="540287"/>
            <a:chOff x="0" y="0"/>
            <a:chExt cx="720382" cy="720382"/>
          </a:xfrm>
        </p:grpSpPr>
        <p:sp>
          <p:nvSpPr>
            <p:cNvPr id="34" name="Freeform 34" descr="/home/claude/work/icons/heart_w.png"/>
            <p:cNvSpPr/>
            <p:nvPr/>
          </p:nvSpPr>
          <p:spPr>
            <a:xfrm>
              <a:off x="0" y="0"/>
              <a:ext cx="720344" cy="720344"/>
            </a:xfrm>
            <a:custGeom>
              <a:avLst/>
              <a:gdLst/>
              <a:ahLst/>
              <a:cxnLst/>
              <a:rect l="l" t="t" r="r" b="b"/>
              <a:pathLst>
                <a:path w="720344" h="720344">
                  <a:moveTo>
                    <a:pt x="0" y="0"/>
                  </a:moveTo>
                  <a:lnTo>
                    <a:pt x="720344" y="0"/>
                  </a:lnTo>
                  <a:lnTo>
                    <a:pt x="720344" y="720344"/>
                  </a:lnTo>
                  <a:lnTo>
                    <a:pt x="0" y="7203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823608" y="4404036"/>
            <a:ext cx="5696588" cy="602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53"/>
              </a:lnSpc>
            </a:pPr>
            <a:r>
              <a:rPr lang="el-GR" sz="4053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Πλαίσιο και σκοπιμότητα</a:t>
            </a:r>
            <a:endParaRPr lang="en-US" sz="4053" b="1" dirty="0">
              <a:solidFill>
                <a:srgbClr val="FFFFFF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9745970" y="926973"/>
            <a:ext cx="7412431" cy="348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2"/>
              </a:lnSpc>
            </a:pPr>
            <a:r>
              <a:rPr lang="el-GR" sz="232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Τεχνολογική αλλαγή και παγκοσμιοποίηση</a:t>
            </a:r>
            <a:endParaRPr lang="en-US" sz="2326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9745970" y="1503493"/>
            <a:ext cx="7412431" cy="577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51"/>
              </a:lnSpc>
            </a:pPr>
            <a:r>
              <a:rPr lang="el-GR" sz="180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Η ψηφιακή επανάσταση έχει αλλάξει τις δεξιότητες που απαιτούνται στην αγορά εργασίας.</a:t>
            </a:r>
            <a:endParaRPr lang="en-US" sz="1801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9745970" y="4074966"/>
            <a:ext cx="7412431" cy="348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2"/>
              </a:lnSpc>
            </a:pPr>
            <a:r>
              <a:rPr lang="el-GR" sz="232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Ευθυγράμμιση της αγοράς εργασίας</a:t>
            </a:r>
            <a:endParaRPr lang="en-US" sz="2326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9745970" y="4651486"/>
            <a:ext cx="7412431" cy="577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51"/>
              </a:lnSpc>
            </a:pPr>
            <a:r>
              <a:rPr lang="el-GR" sz="180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Οι εργοδότες αναζητούν όλο και περισσότερο υποψηφίους με γνώσεις για συγκεκριμένους τομείς και μεταβιβάσιμες κοινωνικές δεξιότητες.</a:t>
            </a:r>
            <a:endParaRPr lang="en-US" sz="1801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9745970" y="7222960"/>
            <a:ext cx="7412431" cy="348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2"/>
              </a:lnSpc>
            </a:pPr>
            <a:r>
              <a:rPr lang="el-GR" sz="232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Κοινωνική ευθύνη και ενεργός συμμετοχή στα κοινά</a:t>
            </a:r>
            <a:endParaRPr lang="en-US" sz="2326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9745970" y="7799489"/>
            <a:ext cx="7412431" cy="577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51"/>
              </a:lnSpc>
            </a:pPr>
            <a:r>
              <a:rPr lang="el-GR" sz="180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Οι απόφοιτοι αναμένεται να συμβάλλουν υπεύθυνα στη βιωσιμότητα, την κοινωνική δικαιοσύνη και την ευημερία της κοινότητας.</a:t>
            </a:r>
            <a:endParaRPr lang="en-US" sz="1801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1.1 ΙΣΤΟΡΙΚΌ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Τεχνολογική αλλαγή και παγκοσμιοποίηση</a:t>
            </a:r>
            <a:endParaRPr lang="en-US" sz="45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monito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 ψηφιακός μετασχηματισμός έχει επαναπροσδιορίσει τους επαγγελματικούς ρόλους, τις εργασιακές διαδικασίες και τα προφίλ ικανοτήτων.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bulb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Η τεχνική επάρκεια από μόνη της δεν αρκεί. Οι απόφοιτοι χρειάζονται επίσης δημιουργικότητα, κριτική σκέψη και προσαρμοστικότητα.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networ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Η CSL εκθέτει τους μαθητές σε αυθεντικά πλαίσια όπου διασταυρώνονται οι τεχνολογίες, οι οργανωτικές ανάγκες και οι κοινωνικές προκλήσεις.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tool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Μέσα από πρακτικά έργα, οι μαθητές μαθαίνουν να εφαρμόζουν ακαδημαϊκές έννοιες σε δυναμικά και μερικές φορές απρόβλεπτα περιβάλλοντα.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glob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Αυτό υποστηρίζει την ανάπτυξη ευέλικτων επαγγελματιών προετοιμασμένων για παγκόσμιους και ψηφιακούς χώρους εργασίας.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583937"/>
          </a:xfrm>
          <a:custGeom>
            <a:avLst/>
            <a:gdLst/>
            <a:ahLst/>
            <a:cxnLst/>
            <a:rect l="l" t="t" r="r" b="b"/>
            <a:pathLst>
              <a:path w="18288000" h="10583937">
                <a:moveTo>
                  <a:pt x="0" y="0"/>
                </a:moveTo>
                <a:lnTo>
                  <a:pt x="18288000" y="0"/>
                </a:lnTo>
                <a:lnTo>
                  <a:pt x="18288000" y="10583937"/>
                </a:lnTo>
                <a:lnTo>
                  <a:pt x="0" y="1058393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4000"/>
            </a:blip>
            <a:stretch>
              <a:fillRect l="-1904" t="-19282" r="-1904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n-US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1.1 </a:t>
              </a: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ΓΕΝΙΚΟ ΠΛΑΙΣΙΟ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user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Οι εργοδότες εκτιμούν όλο και περισσότερο τις μεταβιβάσιμες δεξιότητες όπως η επικοινωνία, η ομαδική εργασία, η ηγεσία, η προσαρμοστικότητα και η επίλυση προβλημάτων.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puzz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Τα επίμονα κενά δεξιοτήτων δείχνουν ότι η θεωρητική γνώση πρέπει να συμπληρώνεται από βιωματική μάθηση.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networ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Τα έργα CSL επιτρέπουν στους μαθητές να συνεργάζονται με επιχειρήσεις, δημόσιους οργανισμούς, ΜΚΟ ή κοινοτικούς εταίρους.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chec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Οι μαθητές λαμβάνουν ευκαιρίες να δοκιμάσουν τις γνώσεις, να λάβουν σχόλια και να κατανοήσουν τα επαγγελματικά πρότυπα.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targe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Οι εκπαιδευτικοί μπορούν να χρησιμοποιήσουν τη CSL για να κάνουν τα μαθησιακά αποτελέσματα πιο συναφή με τις ανάγκες της αγοράς εργασίας.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sp>
        <p:nvSpPr>
          <p:cNvPr id="51" name="TextBox 51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Ευθυγράμμιση της αγοράς εργασίας</a:t>
            </a:r>
            <a:endParaRPr lang="en-US" sz="45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n-US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1.1 </a:t>
              </a: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ΓΕΝΙΚΟ ΠΛΑΙΣΙΟ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Κοινωνική ευθύνη και μεταρρύθμιση πολιτικής</a:t>
            </a:r>
            <a:endParaRPr lang="en-US" sz="45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hear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35809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Η σύγχρονη τριτοβάθμια εκπαίδευση πρέπει να προετοιμάζει τους φοιτητές όχι μόνο για την απασχόληση, αλλά και για την υπεύθυνη ιδιότητα του πολίτη.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leaf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Η CSL μπορεί να ενσωματώσει τη βιωσιμότητα, την ένταξη και την κοινωνική ευθύνη στη μαθησιακή διαδικασία.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shiel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Οι μεταρρυθμίσεις πολιτικής δίνουν ολοένα και μεγαλύτερη έμφαση στη διασφάλιση της ποιότητας, τη διακυβέρνηση των πανεπιστημίων και τις ισχυρότερες συνεργασίες με τη βιομηχανία και τους κοινοτικούς φορείς.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building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Αυτές οι προτεραιότητες δημιουργούν μια θεσμική βάση για την ενσωμάτωση της CSL.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lin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Η CSL βοηθά τα προγράμματα σπουδών να παραμείνουν εστιασμένα στο μέλλον, κοινωνικά συναφή και συνδεδεμένα με εξωτερικούς ενδιαφερόμενους.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7069264" cy="10295039"/>
            <a:chOff x="0" y="0"/>
            <a:chExt cx="9425686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425686" cy="13726668"/>
            </a:xfrm>
            <a:custGeom>
              <a:avLst/>
              <a:gdLst/>
              <a:ahLst/>
              <a:cxnLst/>
              <a:rect l="l" t="t" r="r" b="b"/>
              <a:pathLst>
                <a:path w="9425686" h="13726668">
                  <a:moveTo>
                    <a:pt x="0" y="0"/>
                  </a:moveTo>
                  <a:lnTo>
                    <a:pt x="9425686" y="0"/>
                  </a:lnTo>
                  <a:lnTo>
                    <a:pt x="9425686" y="13726668"/>
                  </a:lnTo>
                  <a:lnTo>
                    <a:pt x="0" y="13726668"/>
                  </a:lnTo>
                  <a:close/>
                </a:path>
              </a:pathLst>
            </a:custGeom>
            <a:blipFill>
              <a:blip r:embed="rId3">
                <a:alphaModFix amt="31999"/>
              </a:blip>
              <a:stretch>
                <a:fillRect l="-58679" r="-5867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 rot="-720000">
            <a:off x="-3019882" y="6314294"/>
            <a:ext cx="8236039" cy="6863363"/>
            <a:chOff x="0" y="0"/>
            <a:chExt cx="10981385" cy="91511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981437" cy="9151239"/>
            </a:xfrm>
            <a:custGeom>
              <a:avLst/>
              <a:gdLst/>
              <a:ahLst/>
              <a:cxnLst/>
              <a:rect l="l" t="t" r="r" b="b"/>
              <a:pathLst>
                <a:path w="10981437" h="9151239">
                  <a:moveTo>
                    <a:pt x="0" y="732155"/>
                  </a:moveTo>
                  <a:cubicBezTo>
                    <a:pt x="0" y="327787"/>
                    <a:pt x="327787" y="0"/>
                    <a:pt x="732155" y="0"/>
                  </a:cubicBezTo>
                  <a:lnTo>
                    <a:pt x="10249281" y="0"/>
                  </a:lnTo>
                  <a:cubicBezTo>
                    <a:pt x="10653650" y="0"/>
                    <a:pt x="10981437" y="327787"/>
                    <a:pt x="10981437" y="732155"/>
                  </a:cubicBezTo>
                  <a:lnTo>
                    <a:pt x="10981437" y="8419084"/>
                  </a:lnTo>
                  <a:cubicBezTo>
                    <a:pt x="10981437" y="8823452"/>
                    <a:pt x="10653650" y="9151239"/>
                    <a:pt x="10249281" y="9151239"/>
                  </a:cubicBezTo>
                  <a:lnTo>
                    <a:pt x="732155" y="9151239"/>
                  </a:lnTo>
                  <a:cubicBezTo>
                    <a:pt x="327787" y="9151112"/>
                    <a:pt x="0" y="8823325"/>
                    <a:pt x="0" y="8419084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23608" y="1578569"/>
            <a:ext cx="5765225" cy="480431"/>
            <a:chOff x="0" y="0"/>
            <a:chExt cx="7686967" cy="6405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686966" cy="640580"/>
            </a:xfrm>
            <a:custGeom>
              <a:avLst/>
              <a:gdLst/>
              <a:ahLst/>
              <a:cxnLst/>
              <a:rect l="l" t="t" r="r" b="b"/>
              <a:pathLst>
                <a:path w="7686966" h="640580">
                  <a:moveTo>
                    <a:pt x="0" y="0"/>
                  </a:moveTo>
                  <a:lnTo>
                    <a:pt x="7686966" y="0"/>
                  </a:lnTo>
                  <a:lnTo>
                    <a:pt x="7686966" y="640580"/>
                  </a:lnTo>
                  <a:lnTo>
                    <a:pt x="0" y="6405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3820" b="-18382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7686967" cy="6882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341"/>
                </a:lnSpc>
              </a:pPr>
              <a:r>
                <a:rPr lang="el-GR" sz="1951" b="1" spc="300" dirty="0">
                  <a:solidFill>
                    <a:srgbClr val="0A5F8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ΚΕΦΑΛΑΙΟ 1</a:t>
              </a:r>
              <a:endParaRPr lang="en-US" sz="1951" b="1" spc="300" dirty="0">
                <a:solidFill>
                  <a:srgbClr val="0A5F80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13794" y="2059010"/>
            <a:ext cx="6039755" cy="2333539"/>
            <a:chOff x="0" y="0"/>
            <a:chExt cx="8053006" cy="311138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053012" cy="3111391"/>
            </a:xfrm>
            <a:custGeom>
              <a:avLst/>
              <a:gdLst/>
              <a:ahLst/>
              <a:cxnLst/>
              <a:rect l="l" t="t" r="r" b="b"/>
              <a:pathLst>
                <a:path w="8053012" h="3111391">
                  <a:moveTo>
                    <a:pt x="0" y="0"/>
                  </a:moveTo>
                  <a:lnTo>
                    <a:pt x="8053012" y="0"/>
                  </a:lnTo>
                  <a:lnTo>
                    <a:pt x="8053012" y="3111391"/>
                  </a:lnTo>
                  <a:lnTo>
                    <a:pt x="0" y="311139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31" b="-43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0"/>
              <a:ext cx="8053006" cy="33971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7293"/>
                </a:lnSpc>
              </a:pPr>
              <a:r>
                <a:rPr lang="en-US" sz="14411" b="1">
                  <a:solidFill>
                    <a:srgbClr val="0A5F8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1.2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892863" y="1413853"/>
            <a:ext cx="851059" cy="851059"/>
            <a:chOff x="0" y="0"/>
            <a:chExt cx="1134745" cy="113474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114138" y="1635128"/>
            <a:ext cx="408508" cy="408508"/>
            <a:chOff x="0" y="0"/>
            <a:chExt cx="544678" cy="544678"/>
          </a:xfrm>
        </p:grpSpPr>
        <p:sp>
          <p:nvSpPr>
            <p:cNvPr id="15" name="Freeform 15" descr="/home/claude/work/icons/box_w.png"/>
            <p:cNvSpPr/>
            <p:nvPr/>
          </p:nvSpPr>
          <p:spPr>
            <a:xfrm>
              <a:off x="0" y="0"/>
              <a:ext cx="544703" cy="544703"/>
            </a:xfrm>
            <a:custGeom>
              <a:avLst/>
              <a:gdLst/>
              <a:ahLst/>
              <a:cxnLst/>
              <a:rect l="l" t="t" r="r" b="b"/>
              <a:pathLst>
                <a:path w="544703" h="544703">
                  <a:moveTo>
                    <a:pt x="0" y="0"/>
                  </a:moveTo>
                  <a:lnTo>
                    <a:pt x="544703" y="0"/>
                  </a:lnTo>
                  <a:lnTo>
                    <a:pt x="544703" y="544703"/>
                  </a:lnTo>
                  <a:lnTo>
                    <a:pt x="0" y="544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4" b="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059637" y="960872"/>
            <a:ext cx="8441931" cy="1757020"/>
            <a:chOff x="0" y="0"/>
            <a:chExt cx="11255908" cy="234269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1255914" cy="2342694"/>
            </a:xfrm>
            <a:custGeom>
              <a:avLst/>
              <a:gdLst/>
              <a:ahLst/>
              <a:cxnLst/>
              <a:rect l="l" t="t" r="r" b="b"/>
              <a:pathLst>
                <a:path w="11255914" h="2342694">
                  <a:moveTo>
                    <a:pt x="0" y="0"/>
                  </a:moveTo>
                  <a:lnTo>
                    <a:pt x="11255914" y="0"/>
                  </a:lnTo>
                  <a:lnTo>
                    <a:pt x="11255914" y="2342694"/>
                  </a:lnTo>
                  <a:lnTo>
                    <a:pt x="0" y="23426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3619" b="-4361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11255908" cy="239031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Υποστηρίζει την ενσωμάτωση της Υπηρεσίας Σταδιοδρομίας-Μάθησης στα προγράμματα σπουδών της τριτοβάθμιας εκπαίδευσης.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892863" y="3170872"/>
            <a:ext cx="851059" cy="851059"/>
            <a:chOff x="0" y="0"/>
            <a:chExt cx="1134745" cy="113474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8114138" y="3392148"/>
            <a:ext cx="408508" cy="408508"/>
            <a:chOff x="0" y="0"/>
            <a:chExt cx="544678" cy="544678"/>
          </a:xfrm>
        </p:grpSpPr>
        <p:sp>
          <p:nvSpPr>
            <p:cNvPr id="22" name="Freeform 22" descr="/home/claude/work/icons/link_w.png"/>
            <p:cNvSpPr/>
            <p:nvPr/>
          </p:nvSpPr>
          <p:spPr>
            <a:xfrm>
              <a:off x="0" y="0"/>
              <a:ext cx="544703" cy="544703"/>
            </a:xfrm>
            <a:custGeom>
              <a:avLst/>
              <a:gdLst/>
              <a:ahLst/>
              <a:cxnLst/>
              <a:rect l="l" t="t" r="r" b="b"/>
              <a:pathLst>
                <a:path w="544703" h="544703">
                  <a:moveTo>
                    <a:pt x="0" y="0"/>
                  </a:moveTo>
                  <a:lnTo>
                    <a:pt x="544703" y="0"/>
                  </a:lnTo>
                  <a:lnTo>
                    <a:pt x="544703" y="544703"/>
                  </a:lnTo>
                  <a:lnTo>
                    <a:pt x="0" y="544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4" b="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059637" y="2717892"/>
            <a:ext cx="8441931" cy="1757020"/>
            <a:chOff x="0" y="0"/>
            <a:chExt cx="11255908" cy="234269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1255914" cy="2342694"/>
            </a:xfrm>
            <a:custGeom>
              <a:avLst/>
              <a:gdLst/>
              <a:ahLst/>
              <a:cxnLst/>
              <a:rect l="l" t="t" r="r" b="b"/>
              <a:pathLst>
                <a:path w="11255914" h="2342694">
                  <a:moveTo>
                    <a:pt x="0" y="0"/>
                  </a:moveTo>
                  <a:lnTo>
                    <a:pt x="11255914" y="0"/>
                  </a:lnTo>
                  <a:lnTo>
                    <a:pt x="11255914" y="2342694"/>
                  </a:lnTo>
                  <a:lnTo>
                    <a:pt x="0" y="23426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3619" b="-4361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47625"/>
              <a:ext cx="11255908" cy="239031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Συνδέει την ακαδημαϊκή γνώση με την πραγματική επαγγελματική εμπειρία.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7892863" y="4927892"/>
            <a:ext cx="851059" cy="851059"/>
            <a:chOff x="0" y="0"/>
            <a:chExt cx="1134745" cy="1134745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8114138" y="5149167"/>
            <a:ext cx="408508" cy="408508"/>
            <a:chOff x="0" y="0"/>
            <a:chExt cx="544678" cy="544678"/>
          </a:xfrm>
        </p:grpSpPr>
        <p:sp>
          <p:nvSpPr>
            <p:cNvPr id="29" name="Freeform 29" descr="/home/claude/work/icons/edit_w.png"/>
            <p:cNvSpPr/>
            <p:nvPr/>
          </p:nvSpPr>
          <p:spPr>
            <a:xfrm>
              <a:off x="0" y="0"/>
              <a:ext cx="544703" cy="544703"/>
            </a:xfrm>
            <a:custGeom>
              <a:avLst/>
              <a:gdLst/>
              <a:ahLst/>
              <a:cxnLst/>
              <a:rect l="l" t="t" r="r" b="b"/>
              <a:pathLst>
                <a:path w="544703" h="544703">
                  <a:moveTo>
                    <a:pt x="0" y="0"/>
                  </a:moveTo>
                  <a:lnTo>
                    <a:pt x="544703" y="0"/>
                  </a:lnTo>
                  <a:lnTo>
                    <a:pt x="544703" y="544703"/>
                  </a:lnTo>
                  <a:lnTo>
                    <a:pt x="0" y="544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4" b="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059637" y="4474912"/>
            <a:ext cx="8441931" cy="1757020"/>
            <a:chOff x="0" y="0"/>
            <a:chExt cx="11255908" cy="234269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1255914" cy="2342694"/>
            </a:xfrm>
            <a:custGeom>
              <a:avLst/>
              <a:gdLst/>
              <a:ahLst/>
              <a:cxnLst/>
              <a:rect l="l" t="t" r="r" b="b"/>
              <a:pathLst>
                <a:path w="11255914" h="2342694">
                  <a:moveTo>
                    <a:pt x="0" y="0"/>
                  </a:moveTo>
                  <a:lnTo>
                    <a:pt x="11255914" y="0"/>
                  </a:lnTo>
                  <a:lnTo>
                    <a:pt x="11255914" y="2342694"/>
                  </a:lnTo>
                  <a:lnTo>
                    <a:pt x="0" y="23426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3619" b="-4361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1255908" cy="239031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Βοηθά τους εκπαιδευτικούς να σχεδιάσουν μαθησιακές δραστηριότητες που υποστηρίζουν την ετοιμότητα σταδιοδρομίας και την απασχολησιμότητα.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7892863" y="6684912"/>
            <a:ext cx="851059" cy="851059"/>
            <a:chOff x="0" y="0"/>
            <a:chExt cx="1134745" cy="1134745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8114138" y="6906187"/>
            <a:ext cx="408508" cy="408508"/>
            <a:chOff x="0" y="0"/>
            <a:chExt cx="544678" cy="544678"/>
          </a:xfrm>
        </p:grpSpPr>
        <p:sp>
          <p:nvSpPr>
            <p:cNvPr id="36" name="Freeform 36" descr="/home/claude/work/icons/heart_w.png"/>
            <p:cNvSpPr/>
            <p:nvPr/>
          </p:nvSpPr>
          <p:spPr>
            <a:xfrm>
              <a:off x="0" y="0"/>
              <a:ext cx="544703" cy="544703"/>
            </a:xfrm>
            <a:custGeom>
              <a:avLst/>
              <a:gdLst/>
              <a:ahLst/>
              <a:cxnLst/>
              <a:rect l="l" t="t" r="r" b="b"/>
              <a:pathLst>
                <a:path w="544703" h="544703">
                  <a:moveTo>
                    <a:pt x="0" y="0"/>
                  </a:moveTo>
                  <a:lnTo>
                    <a:pt x="544703" y="0"/>
                  </a:lnTo>
                  <a:lnTo>
                    <a:pt x="544703" y="544703"/>
                  </a:lnTo>
                  <a:lnTo>
                    <a:pt x="0" y="544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4" b="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059637" y="6231931"/>
            <a:ext cx="8441931" cy="1757020"/>
            <a:chOff x="0" y="0"/>
            <a:chExt cx="11255908" cy="2342693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1255914" cy="2342694"/>
            </a:xfrm>
            <a:custGeom>
              <a:avLst/>
              <a:gdLst/>
              <a:ahLst/>
              <a:cxnLst/>
              <a:rect l="l" t="t" r="r" b="b"/>
              <a:pathLst>
                <a:path w="11255914" h="2342694">
                  <a:moveTo>
                    <a:pt x="0" y="0"/>
                  </a:moveTo>
                  <a:lnTo>
                    <a:pt x="11255914" y="0"/>
                  </a:lnTo>
                  <a:lnTo>
                    <a:pt x="11255914" y="2342694"/>
                  </a:lnTo>
                  <a:lnTo>
                    <a:pt x="0" y="23426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3619" b="-4361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47625"/>
              <a:ext cx="11255908" cy="239031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Ενθαρρύνει τη συμμετοχή της κοινότητας και τη συμβολή στις κοινωνικές ανάγκες.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7892863" y="8441931"/>
            <a:ext cx="851059" cy="851059"/>
            <a:chOff x="0" y="0"/>
            <a:chExt cx="1134745" cy="1134745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14138" y="8663207"/>
            <a:ext cx="408508" cy="408508"/>
            <a:chOff x="0" y="0"/>
            <a:chExt cx="544678" cy="544678"/>
          </a:xfrm>
        </p:grpSpPr>
        <p:sp>
          <p:nvSpPr>
            <p:cNvPr id="43" name="Freeform 43" descr="/home/claude/work/icons/layers_w.png"/>
            <p:cNvSpPr/>
            <p:nvPr/>
          </p:nvSpPr>
          <p:spPr>
            <a:xfrm>
              <a:off x="0" y="0"/>
              <a:ext cx="544703" cy="544703"/>
            </a:xfrm>
            <a:custGeom>
              <a:avLst/>
              <a:gdLst/>
              <a:ahLst/>
              <a:cxnLst/>
              <a:rect l="l" t="t" r="r" b="b"/>
              <a:pathLst>
                <a:path w="544703" h="544703">
                  <a:moveTo>
                    <a:pt x="0" y="0"/>
                  </a:moveTo>
                  <a:lnTo>
                    <a:pt x="544703" y="0"/>
                  </a:lnTo>
                  <a:lnTo>
                    <a:pt x="544703" y="544703"/>
                  </a:lnTo>
                  <a:lnTo>
                    <a:pt x="0" y="544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4" b="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9059637" y="7988951"/>
            <a:ext cx="8441931" cy="1757020"/>
            <a:chOff x="0" y="0"/>
            <a:chExt cx="11255908" cy="234269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1255914" cy="2342694"/>
            </a:xfrm>
            <a:custGeom>
              <a:avLst/>
              <a:gdLst/>
              <a:ahLst/>
              <a:cxnLst/>
              <a:rect l="l" t="t" r="r" b="b"/>
              <a:pathLst>
                <a:path w="11255914" h="2342694">
                  <a:moveTo>
                    <a:pt x="0" y="0"/>
                  </a:moveTo>
                  <a:lnTo>
                    <a:pt x="11255914" y="0"/>
                  </a:lnTo>
                  <a:lnTo>
                    <a:pt x="11255914" y="2342694"/>
                  </a:lnTo>
                  <a:lnTo>
                    <a:pt x="0" y="23426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3619" b="-4361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-47625"/>
              <a:ext cx="11255908" cy="239031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Παρέχει μια δομημένη προσέγγιση ώστε οι μαθητές, οι εκπαιδευτικοί, τα ιδρύματα και οι κοινότητες να επωφελούνται όλοι.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-145720" y="9107041"/>
            <a:ext cx="3219807" cy="1111465"/>
            <a:chOff x="0" y="0"/>
            <a:chExt cx="636011" cy="219549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636011" cy="219549"/>
            </a:xfrm>
            <a:custGeom>
              <a:avLst/>
              <a:gdLst/>
              <a:ahLst/>
              <a:cxnLst/>
              <a:rect l="l" t="t" r="r" b="b"/>
              <a:pathLst>
                <a:path w="636011" h="219549">
                  <a:moveTo>
                    <a:pt x="45084" y="0"/>
                  </a:moveTo>
                  <a:lnTo>
                    <a:pt x="423363" y="0"/>
                  </a:lnTo>
                  <a:cubicBezTo>
                    <a:pt x="541080" y="0"/>
                    <a:pt x="636011" y="49148"/>
                    <a:pt x="636011" y="109774"/>
                  </a:cubicBezTo>
                  <a:cubicBezTo>
                    <a:pt x="636011" y="170401"/>
                    <a:pt x="541080" y="219549"/>
                    <a:pt x="423363" y="219549"/>
                  </a:cubicBezTo>
                  <a:lnTo>
                    <a:pt x="45084" y="219549"/>
                  </a:lnTo>
                  <a:cubicBezTo>
                    <a:pt x="33127" y="219549"/>
                    <a:pt x="21660" y="214799"/>
                    <a:pt x="13205" y="206344"/>
                  </a:cubicBezTo>
                  <a:cubicBezTo>
                    <a:pt x="4750" y="197889"/>
                    <a:pt x="0" y="186422"/>
                    <a:pt x="0" y="174465"/>
                  </a:cubicBezTo>
                  <a:lnTo>
                    <a:pt x="0" y="45084"/>
                  </a:lnTo>
                  <a:cubicBezTo>
                    <a:pt x="0" y="33127"/>
                    <a:pt x="4750" y="21660"/>
                    <a:pt x="13205" y="13205"/>
                  </a:cubicBezTo>
                  <a:cubicBezTo>
                    <a:pt x="21660" y="4750"/>
                    <a:pt x="33127" y="0"/>
                    <a:pt x="45084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25400" y="-47625"/>
              <a:ext cx="407411" cy="2671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51"/>
                </a:lnSpc>
              </a:pPr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229356" y="9220019"/>
            <a:ext cx="2333539" cy="804843"/>
            <a:chOff x="0" y="0"/>
            <a:chExt cx="3111386" cy="1073125"/>
          </a:xfrm>
        </p:grpSpPr>
        <p:sp>
          <p:nvSpPr>
            <p:cNvPr id="51" name="Freeform 51" descr="/home/claude/work/assets/elix_logo.png"/>
            <p:cNvSpPr/>
            <p:nvPr/>
          </p:nvSpPr>
          <p:spPr>
            <a:xfrm>
              <a:off x="0" y="0"/>
              <a:ext cx="3111373" cy="1073150"/>
            </a:xfrm>
            <a:custGeom>
              <a:avLst/>
              <a:gdLst/>
              <a:ahLst/>
              <a:cxnLst/>
              <a:rect l="l" t="t" r="r" b="b"/>
              <a:pathLst>
                <a:path w="3111373" h="1073150">
                  <a:moveTo>
                    <a:pt x="0" y="0"/>
                  </a:moveTo>
                  <a:lnTo>
                    <a:pt x="3111373" y="0"/>
                  </a:lnTo>
                  <a:lnTo>
                    <a:pt x="3111373" y="1073150"/>
                  </a:lnTo>
                  <a:lnTo>
                    <a:pt x="0" y="107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b="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2" name="Freeform 52"/>
          <p:cNvSpPr/>
          <p:nvPr/>
        </p:nvSpPr>
        <p:spPr>
          <a:xfrm rot="1303854">
            <a:off x="16045434" y="8333355"/>
            <a:ext cx="2427732" cy="4114800"/>
          </a:xfrm>
          <a:custGeom>
            <a:avLst/>
            <a:gdLst/>
            <a:ahLst/>
            <a:cxnLst/>
            <a:rect l="l" t="t" r="r" b="b"/>
            <a:pathLst>
              <a:path w="2427732" h="4114800">
                <a:moveTo>
                  <a:pt x="0" y="0"/>
                </a:moveTo>
                <a:lnTo>
                  <a:pt x="2427732" y="0"/>
                </a:lnTo>
                <a:lnTo>
                  <a:pt x="242773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3" name="TextBox 53"/>
          <p:cNvSpPr txBox="1"/>
          <p:nvPr/>
        </p:nvSpPr>
        <p:spPr>
          <a:xfrm>
            <a:off x="823608" y="4404036"/>
            <a:ext cx="5696588" cy="12054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53"/>
              </a:lnSpc>
            </a:pPr>
            <a:r>
              <a:rPr lang="el-GR" sz="4053" b="1" dirty="0">
                <a:solidFill>
                  <a:srgbClr val="0A5F8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Σκοπός της εργαλειοθήκης</a:t>
            </a:r>
            <a:endParaRPr lang="en-US" sz="4053" b="1" dirty="0">
              <a:solidFill>
                <a:srgbClr val="0A5F8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1.2 ΣΚΟΠΌΣ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Ενσωμάτωση της βιωματικής μάθησης</a:t>
            </a:r>
            <a:endParaRPr lang="en-US" sz="45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edi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Οι εκπαιδευτικοί μπορούν να ενσωματώσουν έργα υπηρεσιών πραγματικού κόσμου απευθείας σε εργασίες μαθημάτων και μαθησιακές δραστηριότητες.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tool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Οι μαθητές εφαρμόζουν θεωρίες και πειθαρχικές έννοιες σε αυθεντικές προκλήσεις που αντιμετωπίζουν οργανισμοί ή κοινότητες.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lin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Η CSL συμβάλλει στη γεφύρωση του χάσματος μεταξύ της θεωρητικής μάθησης και της πρακτικής εφαρμογής.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compas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Η εργαλειοθήκη μπορεί να καθοδηγήσει την επιλογή έργου, το σχεδιασμό δραστηριοτήτων και την ευθυγράμμιση με τα μαθησιακά αποτελέσματα.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tren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Το αποτέλεσμα είναι μια ισχυρότερη σύνδεση μεταξύ του περιεχομένου του μαθήματος, της ανάπτυξης ικανοτήτων και του εξωτερικού αντίκτυπου.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1.2 ΣΚΟΠΌΣ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Προβληματισμός για την εξέλιξη της σταδιοδρομίας</a:t>
            </a:r>
            <a:endParaRPr lang="en-US" sz="45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ey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 προβληματισμός βοηθά τους μαθητές να συνδέσουν τις εμπειρίες υπηρεσίας με την ακαδημαϊκή μάθηση και τους στόχους σταδιοδρομίας.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cha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Οι εκπαιδευτικοί μπορούν να χρησιμοποιήσουν προτροπές, περιοδικά, καθοδηγούμενες συζητήσεις και συνεδρίες ανατροφοδότησης.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search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Οι μαθητές αξιολογούν κριτικά τα δυνατά σημεία, τις αδυναμίες, τα επαγγελματικά τους ενδιαφέροντα και τους τομείς ανάπτυξης.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bulb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 δομημένος προβληματισμός υποστηρίζει την αυτογνωσία, τη μεταγνώση και τη λήψη αποφάσεων σταδιοδρομίας.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awar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Βοηθά επίσης τους μαθητές να μεταφράσουν την εμπειρία σε απόδειξη ικανότητας.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1.2 ΣΚΟΠΌΣ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Επίλυση προβλημάτων και επαγγελματικές δεξιότητες</a:t>
            </a:r>
            <a:endParaRPr lang="en-US" sz="45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puzz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Τα έργα CSL συχνά περιλαμβάνουν πολύπλοκα, μη δομημένα προβλήματα παρόμοια με αυτά που μπορεί να αντιμετωπίσουν οι μαθητές στην επαγγελματική σταδιοδρομία.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bulb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Οι μαθητές αναπτύσσουν κριτική σκέψη, δημιουργικότητα, αναλυτικό συλλογισμό και δεξιότητες σχεδιασμού λύσεων.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tool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Η CSL αναπτύσσει επίσης τεχνικές, ειδικές ικανότητες και μεταβιβάσιμες κοινωνικές δεξιότητες.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cha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Οι σχετικές κοινωνικές δεξιότητες περιλαμβάνουν την επικοινωνία, τη συνεργασία, την προσαρμοστικότητα, την ηγεσία και τη διαχείριση έργων.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chec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Οι εκπαιδευτικοί μπορούν να αξιολογήσουν τους μαθητές εξετάζοντας τόσο τις μαθησιακές διαδικασίες όσο και την πρακτική αξία των προτεινόμενων λύσεων.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sp>
        <p:nvSpPr>
          <p:cNvPr id="51" name="Freeform 51"/>
          <p:cNvSpPr/>
          <p:nvPr/>
        </p:nvSpPr>
        <p:spPr>
          <a:xfrm>
            <a:off x="15841163" y="479390"/>
            <a:ext cx="3284978" cy="1182592"/>
          </a:xfrm>
          <a:custGeom>
            <a:avLst/>
            <a:gdLst/>
            <a:ahLst/>
            <a:cxnLst/>
            <a:rect l="l" t="t" r="r" b="b"/>
            <a:pathLst>
              <a:path w="3284978" h="1182592">
                <a:moveTo>
                  <a:pt x="0" y="0"/>
                </a:moveTo>
                <a:lnTo>
                  <a:pt x="3284978" y="0"/>
                </a:lnTo>
                <a:lnTo>
                  <a:pt x="3284978" y="1182592"/>
                </a:lnTo>
                <a:lnTo>
                  <a:pt x="0" y="11825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1.2 ΣΚΟΠΌΣ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08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Δίκτυα, δέσμευση, προσαρμοστικότητα και σαφήνεια σταδιοδρομίας</a:t>
            </a:r>
            <a:endParaRPr lang="en-US" sz="45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networ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Η CSL δημιουργεί ευκαιρίες για τους μαθητές να οικοδομήσουν επαγγελματικές σχέσεις με οργανισμούς, επιχειρήσεις και κοινοτικούς φορείς.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activity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Η πραγματική συνάφεια της CSL μπορεί να αυξήσει τα κίνητρα, τη συμμετοχή και τη δέσμευση των μαθητών στη μάθηση.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win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Η έκθεση σε διαφορετικά περιβάλλοντα εργασίας βοηθά τους μαθητές να αναπτύξουν ευελιξία, ανθεκτικότητα και επινοητικότητα.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compas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Οι δραστηριότητες εξερεύνησης σταδιοδρομίας βοηθούν τους μαθητές να αποσαφηνίσουν τα επαγγελματικά ενδιαφέροντα και τις πιθανές επαγγελματικές διαδρομές.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arrow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Αυτές οι εμπειρίες ενισχύουν την ικανότητα των μαθητών να διαχειρίζονται τις μεταβάσεις στην απασχόληση.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1.2 ΣΚΟΠΌΣ</a:t>
              </a:r>
              <a:endParaRPr lang="en-US" sz="1876" b="1" spc="300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Θεσμικά και κοινωνικά οφέλη</a:t>
            </a:r>
            <a:endParaRPr lang="en-US" sz="4503" b="1" dirty="0">
              <a:solidFill>
                <a:srgbClr val="FFFFFF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building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Για τα ιδρύματα, η CSL μπορεί να ενισχύσει τις κοινοτικές συνεργασίες και να ενισχύσει τη φήμη του ιδρύματος.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map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Η CSL μπορεί να ευθυγραμμίσει τη διδασκαλία, τις στρατηγικές απασχολησιμότητας και τη θεσμική δέσμευση με τις τοπικές και περιφερειακές αναπτυξιακές ανάγκες.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hear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Για την κοινωνία, η CSL υποστηρίζει την ευθύνη του πολίτη και προετοιμάζει τους μαθητές να γίνουν κοινωνικά υπεύθυνοι επαγγελματίες.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glob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Τα έργα μπορούν να αντιμετωπίσουν ζητήματα του πραγματικού κόσμου όπως η βιωσιμότητα, η υγεία, η εκπαίδευση, η ένταξη και η οικονομική ανάπτυξη.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sta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Επομένως, η CSL συνδυάζει ακαδημαϊκή αξία, αξία σταδιοδρομίας και δημόσια αξία.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7069264" cy="10295039"/>
            <a:chOff x="0" y="0"/>
            <a:chExt cx="9425686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425686" cy="13726668"/>
            </a:xfrm>
            <a:custGeom>
              <a:avLst/>
              <a:gdLst/>
              <a:ahLst/>
              <a:cxnLst/>
              <a:rect l="l" t="t" r="r" b="b"/>
              <a:pathLst>
                <a:path w="9425686" h="13726668">
                  <a:moveTo>
                    <a:pt x="0" y="0"/>
                  </a:moveTo>
                  <a:lnTo>
                    <a:pt x="9425686" y="0"/>
                  </a:lnTo>
                  <a:lnTo>
                    <a:pt x="9425686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 rot="-720000">
            <a:off x="-3019882" y="6314294"/>
            <a:ext cx="8236039" cy="6863363"/>
            <a:chOff x="0" y="0"/>
            <a:chExt cx="10981385" cy="91511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981437" cy="9151239"/>
            </a:xfrm>
            <a:custGeom>
              <a:avLst/>
              <a:gdLst/>
              <a:ahLst/>
              <a:cxnLst/>
              <a:rect l="l" t="t" r="r" b="b"/>
              <a:pathLst>
                <a:path w="10981437" h="9151239">
                  <a:moveTo>
                    <a:pt x="0" y="732155"/>
                  </a:moveTo>
                  <a:cubicBezTo>
                    <a:pt x="0" y="327787"/>
                    <a:pt x="327787" y="0"/>
                    <a:pt x="732155" y="0"/>
                  </a:cubicBezTo>
                  <a:lnTo>
                    <a:pt x="10249281" y="0"/>
                  </a:lnTo>
                  <a:cubicBezTo>
                    <a:pt x="10653650" y="0"/>
                    <a:pt x="10981437" y="327787"/>
                    <a:pt x="10981437" y="732155"/>
                  </a:cubicBezTo>
                  <a:lnTo>
                    <a:pt x="10981437" y="8419084"/>
                  </a:lnTo>
                  <a:cubicBezTo>
                    <a:pt x="10981437" y="8823452"/>
                    <a:pt x="10653650" y="9151239"/>
                    <a:pt x="10249281" y="9151239"/>
                  </a:cubicBezTo>
                  <a:lnTo>
                    <a:pt x="732155" y="9151239"/>
                  </a:lnTo>
                  <a:cubicBezTo>
                    <a:pt x="327787" y="9151112"/>
                    <a:pt x="0" y="8823325"/>
                    <a:pt x="0" y="8419084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23608" y="1578569"/>
            <a:ext cx="5765225" cy="480431"/>
            <a:chOff x="0" y="0"/>
            <a:chExt cx="7686967" cy="6405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686966" cy="640580"/>
            </a:xfrm>
            <a:custGeom>
              <a:avLst/>
              <a:gdLst/>
              <a:ahLst/>
              <a:cxnLst/>
              <a:rect l="l" t="t" r="r" b="b"/>
              <a:pathLst>
                <a:path w="7686966" h="640580">
                  <a:moveTo>
                    <a:pt x="0" y="0"/>
                  </a:moveTo>
                  <a:lnTo>
                    <a:pt x="7686966" y="0"/>
                  </a:lnTo>
                  <a:lnTo>
                    <a:pt x="7686966" y="640580"/>
                  </a:lnTo>
                  <a:lnTo>
                    <a:pt x="0" y="6405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83820" b="-18382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7686967" cy="6882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341"/>
                </a:lnSpc>
              </a:pPr>
              <a:r>
                <a:rPr lang="el-GR" sz="1951" b="1" spc="300" dirty="0">
                  <a:solidFill>
                    <a:srgbClr val="BFE2E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ΚΕΦΑΛΑΙΟ 1</a:t>
              </a:r>
              <a:endParaRPr lang="en-US" sz="1951" b="1" spc="300" dirty="0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13794" y="2059010"/>
            <a:ext cx="6039755" cy="2333539"/>
            <a:chOff x="0" y="0"/>
            <a:chExt cx="8053006" cy="311138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053012" cy="3111391"/>
            </a:xfrm>
            <a:custGeom>
              <a:avLst/>
              <a:gdLst/>
              <a:ahLst/>
              <a:cxnLst/>
              <a:rect l="l" t="t" r="r" b="b"/>
              <a:pathLst>
                <a:path w="8053012" h="3111391">
                  <a:moveTo>
                    <a:pt x="0" y="0"/>
                  </a:moveTo>
                  <a:lnTo>
                    <a:pt x="8053012" y="0"/>
                  </a:lnTo>
                  <a:lnTo>
                    <a:pt x="8053012" y="3111391"/>
                  </a:lnTo>
                  <a:lnTo>
                    <a:pt x="0" y="311139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31" b="-43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0"/>
              <a:ext cx="8053006" cy="33971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7293"/>
                </a:lnSpc>
              </a:pPr>
              <a:r>
                <a:rPr lang="en-US" sz="1441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1.3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23608" y="4404036"/>
            <a:ext cx="5696588" cy="1808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53"/>
              </a:lnSpc>
            </a:pPr>
            <a:r>
              <a:rPr lang="el-GR" sz="4053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Ευθυγράμμιση με τα ψηφίσματα της ΕΕ και τα πλαίσια CMS</a:t>
            </a:r>
            <a:endParaRPr lang="en-US" sz="4053" b="1" dirty="0">
              <a:solidFill>
                <a:srgbClr val="FFFFFF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7892863" y="1413853"/>
            <a:ext cx="851059" cy="851059"/>
            <a:chOff x="0" y="0"/>
            <a:chExt cx="1134745" cy="113474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14138" y="1635128"/>
            <a:ext cx="408508" cy="408508"/>
            <a:chOff x="0" y="0"/>
            <a:chExt cx="544678" cy="544678"/>
          </a:xfrm>
        </p:grpSpPr>
        <p:sp>
          <p:nvSpPr>
            <p:cNvPr id="16" name="Freeform 16" descr="/home/claude/work/icons/flag_w.png"/>
            <p:cNvSpPr/>
            <p:nvPr/>
          </p:nvSpPr>
          <p:spPr>
            <a:xfrm>
              <a:off x="0" y="0"/>
              <a:ext cx="544703" cy="544703"/>
            </a:xfrm>
            <a:custGeom>
              <a:avLst/>
              <a:gdLst/>
              <a:ahLst/>
              <a:cxnLst/>
              <a:rect l="l" t="t" r="r" b="b"/>
              <a:pathLst>
                <a:path w="544703" h="544703">
                  <a:moveTo>
                    <a:pt x="0" y="0"/>
                  </a:moveTo>
                  <a:lnTo>
                    <a:pt x="544703" y="0"/>
                  </a:lnTo>
                  <a:lnTo>
                    <a:pt x="544703" y="544703"/>
                  </a:lnTo>
                  <a:lnTo>
                    <a:pt x="0" y="544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4" b="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059637" y="960872"/>
            <a:ext cx="8441931" cy="1757020"/>
            <a:chOff x="0" y="0"/>
            <a:chExt cx="11255908" cy="234269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255914" cy="2342694"/>
            </a:xfrm>
            <a:custGeom>
              <a:avLst/>
              <a:gdLst/>
              <a:ahLst/>
              <a:cxnLst/>
              <a:rect l="l" t="t" r="r" b="b"/>
              <a:pathLst>
                <a:path w="11255914" h="2342694">
                  <a:moveTo>
                    <a:pt x="0" y="0"/>
                  </a:moveTo>
                  <a:lnTo>
                    <a:pt x="11255914" y="0"/>
                  </a:lnTo>
                  <a:lnTo>
                    <a:pt x="11255914" y="2342694"/>
                  </a:lnTo>
                  <a:lnTo>
                    <a:pt x="0" y="234269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3619" b="-4361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11255908" cy="239031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Η CSL ευθυγραμμίζεται με τους ευρωπαϊκούς στόχους για την ανάπτυξη δεξιοτήτων, τη δια βίου μάθηση, την απασχολησιμότητα και την κοινωνική ένταξη.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892863" y="3170872"/>
            <a:ext cx="851059" cy="851059"/>
            <a:chOff x="0" y="0"/>
            <a:chExt cx="1134745" cy="113474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114138" y="3392148"/>
            <a:ext cx="408508" cy="408508"/>
            <a:chOff x="0" y="0"/>
            <a:chExt cx="544678" cy="544678"/>
          </a:xfrm>
        </p:grpSpPr>
        <p:sp>
          <p:nvSpPr>
            <p:cNvPr id="23" name="Freeform 23" descr="/home/claude/work/icons/link_w.png"/>
            <p:cNvSpPr/>
            <p:nvPr/>
          </p:nvSpPr>
          <p:spPr>
            <a:xfrm>
              <a:off x="0" y="0"/>
              <a:ext cx="544703" cy="544703"/>
            </a:xfrm>
            <a:custGeom>
              <a:avLst/>
              <a:gdLst/>
              <a:ahLst/>
              <a:cxnLst/>
              <a:rect l="l" t="t" r="r" b="b"/>
              <a:pathLst>
                <a:path w="544703" h="544703">
                  <a:moveTo>
                    <a:pt x="0" y="0"/>
                  </a:moveTo>
                  <a:lnTo>
                    <a:pt x="544703" y="0"/>
                  </a:lnTo>
                  <a:lnTo>
                    <a:pt x="544703" y="544703"/>
                  </a:lnTo>
                  <a:lnTo>
                    <a:pt x="0" y="544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4" b="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059637" y="2717892"/>
            <a:ext cx="8441931" cy="1757020"/>
            <a:chOff x="0" y="0"/>
            <a:chExt cx="11255908" cy="234269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1255914" cy="2342694"/>
            </a:xfrm>
            <a:custGeom>
              <a:avLst/>
              <a:gdLst/>
              <a:ahLst/>
              <a:cxnLst/>
              <a:rect l="l" t="t" r="r" b="b"/>
              <a:pathLst>
                <a:path w="11255914" h="2342694">
                  <a:moveTo>
                    <a:pt x="0" y="0"/>
                  </a:moveTo>
                  <a:lnTo>
                    <a:pt x="11255914" y="0"/>
                  </a:lnTo>
                  <a:lnTo>
                    <a:pt x="11255914" y="2342694"/>
                  </a:lnTo>
                  <a:lnTo>
                    <a:pt x="0" y="234269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3619" b="-4361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1255908" cy="239031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Υποστηρίζει την ετοιμότητα σταδιοδρομίας συνδέοντας την ακαδημαϊκή μάθηση με αυθεντικά επαγγελματικά και κοινοτικά πλαίσια.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892863" y="4927892"/>
            <a:ext cx="851059" cy="851059"/>
            <a:chOff x="0" y="0"/>
            <a:chExt cx="1134745" cy="1134745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8114138" y="5149167"/>
            <a:ext cx="408508" cy="408508"/>
            <a:chOff x="0" y="0"/>
            <a:chExt cx="544678" cy="544678"/>
          </a:xfrm>
        </p:grpSpPr>
        <p:sp>
          <p:nvSpPr>
            <p:cNvPr id="30" name="Freeform 30" descr="/home/claude/work/icons/compass_w.png"/>
            <p:cNvSpPr/>
            <p:nvPr/>
          </p:nvSpPr>
          <p:spPr>
            <a:xfrm>
              <a:off x="0" y="0"/>
              <a:ext cx="544703" cy="544703"/>
            </a:xfrm>
            <a:custGeom>
              <a:avLst/>
              <a:gdLst/>
              <a:ahLst/>
              <a:cxnLst/>
              <a:rect l="l" t="t" r="r" b="b"/>
              <a:pathLst>
                <a:path w="544703" h="544703">
                  <a:moveTo>
                    <a:pt x="0" y="0"/>
                  </a:moveTo>
                  <a:lnTo>
                    <a:pt x="544703" y="0"/>
                  </a:lnTo>
                  <a:lnTo>
                    <a:pt x="544703" y="544703"/>
                  </a:lnTo>
                  <a:lnTo>
                    <a:pt x="0" y="544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4" b="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059637" y="4474912"/>
            <a:ext cx="8441931" cy="1757020"/>
            <a:chOff x="0" y="0"/>
            <a:chExt cx="11255908" cy="234269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1255914" cy="2342694"/>
            </a:xfrm>
            <a:custGeom>
              <a:avLst/>
              <a:gdLst/>
              <a:ahLst/>
              <a:cxnLst/>
              <a:rect l="l" t="t" r="r" b="b"/>
              <a:pathLst>
                <a:path w="11255914" h="2342694">
                  <a:moveTo>
                    <a:pt x="0" y="0"/>
                  </a:moveTo>
                  <a:lnTo>
                    <a:pt x="11255914" y="0"/>
                  </a:lnTo>
                  <a:lnTo>
                    <a:pt x="11255914" y="2342694"/>
                  </a:lnTo>
                  <a:lnTo>
                    <a:pt x="0" y="234269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3619" b="-4361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47625"/>
              <a:ext cx="11255908" cy="239031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Συνδέεται στενά με τα πλαίσια Δεξιοτήτων Διαχείρισης Σταδιοδρομίας για τη διαχείριση της εκπαίδευσης, της εργασίας και των μεταβάσεων σταδιοδρομίας.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7892863" y="6684912"/>
            <a:ext cx="851059" cy="851059"/>
            <a:chOff x="0" y="0"/>
            <a:chExt cx="1134745" cy="1134745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114138" y="6906187"/>
            <a:ext cx="408508" cy="408508"/>
            <a:chOff x="0" y="0"/>
            <a:chExt cx="544678" cy="544678"/>
          </a:xfrm>
        </p:grpSpPr>
        <p:sp>
          <p:nvSpPr>
            <p:cNvPr id="37" name="Freeform 37" descr="/home/claude/work/icons/award_w.png"/>
            <p:cNvSpPr/>
            <p:nvPr/>
          </p:nvSpPr>
          <p:spPr>
            <a:xfrm>
              <a:off x="0" y="0"/>
              <a:ext cx="544703" cy="544703"/>
            </a:xfrm>
            <a:custGeom>
              <a:avLst/>
              <a:gdLst/>
              <a:ahLst/>
              <a:cxnLst/>
              <a:rect l="l" t="t" r="r" b="b"/>
              <a:pathLst>
                <a:path w="544703" h="544703">
                  <a:moveTo>
                    <a:pt x="0" y="0"/>
                  </a:moveTo>
                  <a:lnTo>
                    <a:pt x="544703" y="0"/>
                  </a:lnTo>
                  <a:lnTo>
                    <a:pt x="544703" y="544703"/>
                  </a:lnTo>
                  <a:lnTo>
                    <a:pt x="0" y="544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4" b="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9059637" y="6231931"/>
            <a:ext cx="8441931" cy="1757020"/>
            <a:chOff x="0" y="0"/>
            <a:chExt cx="11255908" cy="234269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1255914" cy="2342694"/>
            </a:xfrm>
            <a:custGeom>
              <a:avLst/>
              <a:gdLst/>
              <a:ahLst/>
              <a:cxnLst/>
              <a:rect l="l" t="t" r="r" b="b"/>
              <a:pathLst>
                <a:path w="11255914" h="2342694">
                  <a:moveTo>
                    <a:pt x="0" y="0"/>
                  </a:moveTo>
                  <a:lnTo>
                    <a:pt x="11255914" y="0"/>
                  </a:lnTo>
                  <a:lnTo>
                    <a:pt x="11255914" y="2342694"/>
                  </a:lnTo>
                  <a:lnTo>
                    <a:pt x="0" y="234269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3619" b="-4361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47625"/>
              <a:ext cx="11255908" cy="239031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Η ευθυγράμμιση με την ΕΕ τοποθετεί τη CSL ως μέρος της ποιοτικής εκπαίδευσης, της συνάφειας των δεξιοτήτων και της προσαρμοστικότητας του εργατικού δυναμικού.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892863" y="8441931"/>
            <a:ext cx="851059" cy="851059"/>
            <a:chOff x="0" y="0"/>
            <a:chExt cx="1134745" cy="1134745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8114138" y="8663207"/>
            <a:ext cx="408508" cy="408508"/>
            <a:chOff x="0" y="0"/>
            <a:chExt cx="544678" cy="544678"/>
          </a:xfrm>
        </p:grpSpPr>
        <p:sp>
          <p:nvSpPr>
            <p:cNvPr id="44" name="Freeform 44" descr="/home/claude/work/icons/check_w.png"/>
            <p:cNvSpPr/>
            <p:nvPr/>
          </p:nvSpPr>
          <p:spPr>
            <a:xfrm>
              <a:off x="0" y="0"/>
              <a:ext cx="544703" cy="544703"/>
            </a:xfrm>
            <a:custGeom>
              <a:avLst/>
              <a:gdLst/>
              <a:ahLst/>
              <a:cxnLst/>
              <a:rect l="l" t="t" r="r" b="b"/>
              <a:pathLst>
                <a:path w="544703" h="544703">
                  <a:moveTo>
                    <a:pt x="0" y="0"/>
                  </a:moveTo>
                  <a:lnTo>
                    <a:pt x="544703" y="0"/>
                  </a:lnTo>
                  <a:lnTo>
                    <a:pt x="544703" y="544703"/>
                  </a:lnTo>
                  <a:lnTo>
                    <a:pt x="0" y="544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4" b="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9059637" y="7988951"/>
            <a:ext cx="8441931" cy="1757020"/>
            <a:chOff x="0" y="0"/>
            <a:chExt cx="11255908" cy="2342693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1255914" cy="2342694"/>
            </a:xfrm>
            <a:custGeom>
              <a:avLst/>
              <a:gdLst/>
              <a:ahLst/>
              <a:cxnLst/>
              <a:rect l="l" t="t" r="r" b="b"/>
              <a:pathLst>
                <a:path w="11255914" h="2342694">
                  <a:moveTo>
                    <a:pt x="0" y="0"/>
                  </a:moveTo>
                  <a:lnTo>
                    <a:pt x="11255914" y="0"/>
                  </a:lnTo>
                  <a:lnTo>
                    <a:pt x="11255914" y="2342694"/>
                  </a:lnTo>
                  <a:lnTo>
                    <a:pt x="0" y="234269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3619" b="-4361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0" y="-47625"/>
              <a:ext cx="11255908" cy="239031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Αυτή η ευθυγράμμιση υποστηρίζει επίσης την αναγνώριση, τη διαφάνεια και τη συγκρισιμότητα των μαθησιακών αποτελεσμάτων.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-145720" y="9107041"/>
            <a:ext cx="3219807" cy="1111465"/>
            <a:chOff x="0" y="0"/>
            <a:chExt cx="636011" cy="219549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636011" cy="219549"/>
            </a:xfrm>
            <a:custGeom>
              <a:avLst/>
              <a:gdLst/>
              <a:ahLst/>
              <a:cxnLst/>
              <a:rect l="l" t="t" r="r" b="b"/>
              <a:pathLst>
                <a:path w="636011" h="219549">
                  <a:moveTo>
                    <a:pt x="45084" y="0"/>
                  </a:moveTo>
                  <a:lnTo>
                    <a:pt x="423363" y="0"/>
                  </a:lnTo>
                  <a:cubicBezTo>
                    <a:pt x="541080" y="0"/>
                    <a:pt x="636011" y="49148"/>
                    <a:pt x="636011" y="109774"/>
                  </a:cubicBezTo>
                  <a:cubicBezTo>
                    <a:pt x="636011" y="170401"/>
                    <a:pt x="541080" y="219549"/>
                    <a:pt x="423363" y="219549"/>
                  </a:cubicBezTo>
                  <a:lnTo>
                    <a:pt x="45084" y="219549"/>
                  </a:lnTo>
                  <a:cubicBezTo>
                    <a:pt x="33127" y="219549"/>
                    <a:pt x="21660" y="214799"/>
                    <a:pt x="13205" y="206344"/>
                  </a:cubicBezTo>
                  <a:cubicBezTo>
                    <a:pt x="4750" y="197889"/>
                    <a:pt x="0" y="186422"/>
                    <a:pt x="0" y="174465"/>
                  </a:cubicBezTo>
                  <a:lnTo>
                    <a:pt x="0" y="45084"/>
                  </a:lnTo>
                  <a:cubicBezTo>
                    <a:pt x="0" y="33127"/>
                    <a:pt x="4750" y="21660"/>
                    <a:pt x="13205" y="13205"/>
                  </a:cubicBezTo>
                  <a:cubicBezTo>
                    <a:pt x="21660" y="4750"/>
                    <a:pt x="33127" y="0"/>
                    <a:pt x="45084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25400" y="-47625"/>
              <a:ext cx="407411" cy="2671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51"/>
                </a:lnSpc>
              </a:pPr>
              <a:endParaRPr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229356" y="9220019"/>
            <a:ext cx="2333539" cy="804843"/>
            <a:chOff x="0" y="0"/>
            <a:chExt cx="3111386" cy="1073125"/>
          </a:xfrm>
        </p:grpSpPr>
        <p:sp>
          <p:nvSpPr>
            <p:cNvPr id="52" name="Freeform 52" descr="/home/claude/work/assets/elix_logo.png"/>
            <p:cNvSpPr/>
            <p:nvPr/>
          </p:nvSpPr>
          <p:spPr>
            <a:xfrm>
              <a:off x="0" y="0"/>
              <a:ext cx="3111373" cy="1073150"/>
            </a:xfrm>
            <a:custGeom>
              <a:avLst/>
              <a:gdLst/>
              <a:ahLst/>
              <a:cxnLst/>
              <a:rect l="l" t="t" r="r" b="b"/>
              <a:pathLst>
                <a:path w="3111373" h="1073150">
                  <a:moveTo>
                    <a:pt x="0" y="0"/>
                  </a:moveTo>
                  <a:lnTo>
                    <a:pt x="3111373" y="0"/>
                  </a:lnTo>
                  <a:lnTo>
                    <a:pt x="3111373" y="1073150"/>
                  </a:lnTo>
                  <a:lnTo>
                    <a:pt x="0" y="107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b="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1.3 ΕΥΘΥΓΡΆΜΜΙΣΗ ΜΕ ΤΗΝ ΕΕ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Ευρωπαϊκό θεματολόγιο δεξιοτήτων &amp; Ευρωπαϊκό Έτος Δεξιοτήτων</a:t>
            </a:r>
            <a:endParaRPr lang="en-US" sz="45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8138427" cy="3141897"/>
            <a:chOff x="0" y="0"/>
            <a:chExt cx="10851236" cy="41891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35402" y="3129696"/>
            <a:ext cx="1070686" cy="1070686"/>
            <a:chOff x="0" y="0"/>
            <a:chExt cx="1427582" cy="142758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13780" y="3408074"/>
            <a:ext cx="513931" cy="513931"/>
            <a:chOff x="0" y="0"/>
            <a:chExt cx="685241" cy="685241"/>
          </a:xfrm>
        </p:grpSpPr>
        <p:sp>
          <p:nvSpPr>
            <p:cNvPr id="11" name="Freeform 11" descr="/home/claude/work/icons/search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7" b="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539441" y="3157147"/>
            <a:ext cx="6060348" cy="988324"/>
            <a:chOff x="0" y="0"/>
            <a:chExt cx="8080464" cy="131776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9481" b="-6948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251" b="1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Πληροφορίες για τις δεξιότητες</a:t>
              </a:r>
              <a:endParaRPr lang="en-US" sz="2251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35402" y="4335399"/>
            <a:ext cx="7295750" cy="6021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Τα έργα CSL εμπλέκουν εργοδότες και αποκαλύπτουν τις τρέχουσες ανάγκες και κενά δεξιοτήτων.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9345235" y="2735809"/>
            <a:ext cx="8138427" cy="3141897"/>
            <a:chOff x="0" y="0"/>
            <a:chExt cx="10851236" cy="418919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766564" y="3129696"/>
            <a:ext cx="1070686" cy="1070686"/>
            <a:chOff x="0" y="0"/>
            <a:chExt cx="1427582" cy="142758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044941" y="3408074"/>
            <a:ext cx="513931" cy="513931"/>
            <a:chOff x="0" y="0"/>
            <a:chExt cx="685241" cy="685241"/>
          </a:xfrm>
        </p:grpSpPr>
        <p:sp>
          <p:nvSpPr>
            <p:cNvPr id="21" name="Freeform 21" descr="/home/claude/work/icons/cycle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7" b="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1070603" y="3157147"/>
            <a:ext cx="6060348" cy="988324"/>
            <a:chOff x="0" y="0"/>
            <a:chExt cx="8080464" cy="131776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9481" b="-6948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251" b="1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Αναβάθμιση δεξιοτήτων και επανειδίκευση</a:t>
              </a:r>
              <a:endParaRPr lang="en-US" sz="2251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9766564" y="4335399"/>
            <a:ext cx="7295750" cy="6021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Η πρακτική μάθηση βοηθά τους μαθητές να αποκτήσουν νέες επαγγελματικές και εγκάρσιες ικανότητες.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26" name="Group 26"/>
          <p:cNvGrpSpPr/>
          <p:nvPr/>
        </p:nvGrpSpPr>
        <p:grpSpPr>
          <a:xfrm>
            <a:off x="814073" y="6270441"/>
            <a:ext cx="8138427" cy="3141897"/>
            <a:chOff x="0" y="0"/>
            <a:chExt cx="10851236" cy="418919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235402" y="6664328"/>
            <a:ext cx="1070686" cy="1070686"/>
            <a:chOff x="0" y="0"/>
            <a:chExt cx="1427582" cy="1427582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513780" y="6942706"/>
            <a:ext cx="513931" cy="513931"/>
            <a:chOff x="0" y="0"/>
            <a:chExt cx="685241" cy="685241"/>
          </a:xfrm>
        </p:grpSpPr>
        <p:sp>
          <p:nvSpPr>
            <p:cNvPr id="31" name="Freeform 31" descr="/home/claude/work/icons/network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7" b="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2539441" y="6691779"/>
            <a:ext cx="6060348" cy="988324"/>
            <a:chOff x="0" y="0"/>
            <a:chExt cx="8080464" cy="1317765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9481" b="-6948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251" b="1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Οικοδόμηση εταιρικής σχέσης</a:t>
              </a:r>
              <a:endParaRPr lang="en-US" sz="2251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1235402" y="7870031"/>
            <a:ext cx="7295750" cy="6021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Η CSL προωθεί φυσικά τη συνεργασία μεταξύ ΑΕΙ, εργοδοτών και κοινοτικών οργανώσεων.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36" name="Group 36"/>
          <p:cNvGrpSpPr/>
          <p:nvPr/>
        </p:nvGrpSpPr>
        <p:grpSpPr>
          <a:xfrm>
            <a:off x="9345235" y="6270441"/>
            <a:ext cx="8138427" cy="3141897"/>
            <a:chOff x="0" y="0"/>
            <a:chExt cx="10851236" cy="4189197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9766564" y="6664328"/>
            <a:ext cx="1070686" cy="1070686"/>
            <a:chOff x="0" y="0"/>
            <a:chExt cx="1427582" cy="1427582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0044941" y="6942706"/>
            <a:ext cx="513931" cy="513931"/>
            <a:chOff x="0" y="0"/>
            <a:chExt cx="685241" cy="685241"/>
          </a:xfrm>
        </p:grpSpPr>
        <p:sp>
          <p:nvSpPr>
            <p:cNvPr id="41" name="Freeform 41" descr="/home/claude/work/icons/leaf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7" b="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1070603" y="6691779"/>
            <a:ext cx="6060348" cy="988324"/>
            <a:chOff x="0" y="0"/>
            <a:chExt cx="8080464" cy="1317765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9481" b="-6948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251" b="1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Πράσινη και ψηφιακή μετάβαση</a:t>
              </a:r>
              <a:endParaRPr lang="en-US" sz="2251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9766564" y="7870031"/>
            <a:ext cx="7295750" cy="6021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Τα έργα μπορούν να επικεντρωθούν στη βιωσιμότητα και τις ψηφιακές δεξιότητες ως στρατηγικές ευρωπαϊκές προτεραιότητες.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1.3 ΕΥΘΥΓΡΆΜΜΙΣΗ ΜΕ ΤΗΝ ΕΕ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Πλαίσιο Δεξιοτήτων Διαχείρισης Σταδιοδρομίας</a:t>
            </a:r>
            <a:endParaRPr lang="en-US" sz="45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14073" y="2941711"/>
            <a:ext cx="5248951" cy="6264726"/>
            <a:chOff x="0" y="0"/>
            <a:chExt cx="6998602" cy="835296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998588" cy="8353044"/>
            </a:xfrm>
            <a:custGeom>
              <a:avLst/>
              <a:gdLst/>
              <a:ahLst/>
              <a:cxnLst/>
              <a:rect l="l" t="t" r="r" b="b"/>
              <a:pathLst>
                <a:path w="6998588" h="8353044">
                  <a:moveTo>
                    <a:pt x="0" y="183769"/>
                  </a:moveTo>
                  <a:cubicBezTo>
                    <a:pt x="0" y="82296"/>
                    <a:pt x="82296" y="0"/>
                    <a:pt x="183769" y="0"/>
                  </a:cubicBezTo>
                  <a:lnTo>
                    <a:pt x="6814820" y="0"/>
                  </a:lnTo>
                  <a:cubicBezTo>
                    <a:pt x="6916293" y="0"/>
                    <a:pt x="6998588" y="82296"/>
                    <a:pt x="6998588" y="183769"/>
                  </a:cubicBezTo>
                  <a:lnTo>
                    <a:pt x="6998588" y="8169275"/>
                  </a:lnTo>
                  <a:cubicBezTo>
                    <a:pt x="6998588" y="8270748"/>
                    <a:pt x="6916293" y="8353044"/>
                    <a:pt x="6814820" y="8353044"/>
                  </a:cubicBezTo>
                  <a:lnTo>
                    <a:pt x="183769" y="8353044"/>
                  </a:lnTo>
                  <a:cubicBezTo>
                    <a:pt x="82296" y="8352917"/>
                    <a:pt x="0" y="8270748"/>
                    <a:pt x="0" y="8169275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752211" y="3500314"/>
            <a:ext cx="1372676" cy="1372676"/>
            <a:chOff x="0" y="0"/>
            <a:chExt cx="1830235" cy="183023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30324" cy="1830324"/>
            </a:xfrm>
            <a:custGeom>
              <a:avLst/>
              <a:gdLst/>
              <a:ahLst/>
              <a:cxnLst/>
              <a:rect l="l" t="t" r="r" b="b"/>
              <a:pathLst>
                <a:path w="1830324" h="1830324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cubicBezTo>
                    <a:pt x="1420622" y="0"/>
                    <a:pt x="1830324" y="409702"/>
                    <a:pt x="1830324" y="915162"/>
                  </a:cubicBezTo>
                  <a:cubicBezTo>
                    <a:pt x="1830324" y="1420622"/>
                    <a:pt x="1420622" y="1830324"/>
                    <a:pt x="915162" y="1830324"/>
                  </a:cubicBezTo>
                  <a:cubicBezTo>
                    <a:pt x="409702" y="1830324"/>
                    <a:pt x="0" y="1420495"/>
                    <a:pt x="0" y="91516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109103" y="3857206"/>
            <a:ext cx="658882" cy="658882"/>
            <a:chOff x="0" y="0"/>
            <a:chExt cx="878510" cy="878510"/>
          </a:xfrm>
        </p:grpSpPr>
        <p:sp>
          <p:nvSpPr>
            <p:cNvPr id="11" name="Freeform 11" descr="/home/claude/work/icons/eye_w.png"/>
            <p:cNvSpPr/>
            <p:nvPr/>
          </p:nvSpPr>
          <p:spPr>
            <a:xfrm>
              <a:off x="0" y="0"/>
              <a:ext cx="878459" cy="878459"/>
            </a:xfrm>
            <a:custGeom>
              <a:avLst/>
              <a:gdLst/>
              <a:ahLst/>
              <a:cxnLst/>
              <a:rect l="l" t="t" r="r" b="b"/>
              <a:pathLst>
                <a:path w="878459" h="878459">
                  <a:moveTo>
                    <a:pt x="0" y="0"/>
                  </a:moveTo>
                  <a:lnTo>
                    <a:pt x="878459" y="0"/>
                  </a:lnTo>
                  <a:lnTo>
                    <a:pt x="878459" y="878459"/>
                  </a:lnTo>
                  <a:lnTo>
                    <a:pt x="0" y="8784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166774" y="5109420"/>
            <a:ext cx="4543549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52"/>
              </a:lnSpc>
            </a:pPr>
            <a:r>
              <a:rPr lang="el-GR" sz="24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Αυτογνωσία &amp; προσωπική ανάπτυξη</a:t>
            </a:r>
            <a:endParaRPr lang="en-US" sz="2476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235402" y="6257144"/>
            <a:ext cx="4406275" cy="909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Οι μαθητές αναλογίζονται τα δυνατά σημεία, τις αδυναμίες, τις φιλοδοξίες και την επαγγελματική ταυτότητα.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6524387" y="2941711"/>
            <a:ext cx="5248951" cy="6264726"/>
            <a:chOff x="0" y="0"/>
            <a:chExt cx="6998602" cy="835296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998588" cy="8353044"/>
            </a:xfrm>
            <a:custGeom>
              <a:avLst/>
              <a:gdLst/>
              <a:ahLst/>
              <a:cxnLst/>
              <a:rect l="l" t="t" r="r" b="b"/>
              <a:pathLst>
                <a:path w="6998588" h="8353044">
                  <a:moveTo>
                    <a:pt x="0" y="183769"/>
                  </a:moveTo>
                  <a:cubicBezTo>
                    <a:pt x="0" y="82296"/>
                    <a:pt x="82296" y="0"/>
                    <a:pt x="183769" y="0"/>
                  </a:cubicBezTo>
                  <a:lnTo>
                    <a:pt x="6814820" y="0"/>
                  </a:lnTo>
                  <a:cubicBezTo>
                    <a:pt x="6916293" y="0"/>
                    <a:pt x="6998588" y="82296"/>
                    <a:pt x="6998588" y="183769"/>
                  </a:cubicBezTo>
                  <a:lnTo>
                    <a:pt x="6998588" y="8169275"/>
                  </a:lnTo>
                  <a:cubicBezTo>
                    <a:pt x="6998588" y="8270748"/>
                    <a:pt x="6916293" y="8353044"/>
                    <a:pt x="6814820" y="8353044"/>
                  </a:cubicBezTo>
                  <a:lnTo>
                    <a:pt x="183769" y="8353044"/>
                  </a:lnTo>
                  <a:cubicBezTo>
                    <a:pt x="82296" y="8352917"/>
                    <a:pt x="0" y="8270748"/>
                    <a:pt x="0" y="8169275"/>
                  </a:cubicBezTo>
                  <a:close/>
                </a:path>
              </a:pathLst>
            </a:custGeom>
            <a:solidFill>
              <a:srgbClr val="0D79A2"/>
            </a:solidFill>
            <a:ln w="19065" cap="sq">
              <a:solidFill>
                <a:srgbClr val="0D79A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462524" y="3500314"/>
            <a:ext cx="1372676" cy="1372676"/>
            <a:chOff x="0" y="0"/>
            <a:chExt cx="1830235" cy="183023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830324" cy="1830324"/>
            </a:xfrm>
            <a:custGeom>
              <a:avLst/>
              <a:gdLst/>
              <a:ahLst/>
              <a:cxnLst/>
              <a:rect l="l" t="t" r="r" b="b"/>
              <a:pathLst>
                <a:path w="1830324" h="1830324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cubicBezTo>
                    <a:pt x="1420622" y="0"/>
                    <a:pt x="1830324" y="409702"/>
                    <a:pt x="1830324" y="915162"/>
                  </a:cubicBezTo>
                  <a:cubicBezTo>
                    <a:pt x="1830324" y="1420622"/>
                    <a:pt x="1420622" y="1830324"/>
                    <a:pt x="915162" y="1830324"/>
                  </a:cubicBezTo>
                  <a:cubicBezTo>
                    <a:pt x="409702" y="1830324"/>
                    <a:pt x="0" y="1420495"/>
                    <a:pt x="0" y="915162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819417" y="3857206"/>
            <a:ext cx="658882" cy="658882"/>
            <a:chOff x="0" y="0"/>
            <a:chExt cx="878510" cy="878510"/>
          </a:xfrm>
        </p:grpSpPr>
        <p:sp>
          <p:nvSpPr>
            <p:cNvPr id="19" name="Freeform 19" descr="/home/claude/work/icons/compass_t.png"/>
            <p:cNvSpPr/>
            <p:nvPr/>
          </p:nvSpPr>
          <p:spPr>
            <a:xfrm>
              <a:off x="0" y="0"/>
              <a:ext cx="878459" cy="878459"/>
            </a:xfrm>
            <a:custGeom>
              <a:avLst/>
              <a:gdLst/>
              <a:ahLst/>
              <a:cxnLst/>
              <a:rect l="l" t="t" r="r" b="b"/>
              <a:pathLst>
                <a:path w="878459" h="878459">
                  <a:moveTo>
                    <a:pt x="0" y="0"/>
                  </a:moveTo>
                  <a:lnTo>
                    <a:pt x="878459" y="0"/>
                  </a:lnTo>
                  <a:lnTo>
                    <a:pt x="878459" y="878459"/>
                  </a:lnTo>
                  <a:lnTo>
                    <a:pt x="0" y="8784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6877088" y="5109420"/>
            <a:ext cx="4543549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52"/>
              </a:lnSpc>
            </a:pPr>
            <a:r>
              <a:rPr lang="el-GR" sz="2476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Εξερεύνηση καριέρας &amp; διαχείριση πληροφοριών</a:t>
            </a:r>
            <a:endParaRPr lang="en-US" sz="2476" b="1" dirty="0">
              <a:solidFill>
                <a:srgbClr val="FFFFFF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6945725" y="6257144"/>
            <a:ext cx="4406275" cy="1217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1"/>
              </a:lnSpc>
            </a:pPr>
            <a:r>
              <a:rPr lang="el-GR" sz="1876" dirty="0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Οι μαθητές αποκτούν εικόνα για τους χώρους εργασίας, τις βιομηχανίες, τους ρόλους και τις πληροφορίες για την αγορά εργασίας.</a:t>
            </a:r>
            <a:endParaRPr lang="en-US" sz="1876" dirty="0">
              <a:solidFill>
                <a:srgbClr val="EAF6FA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22" name="Group 22"/>
          <p:cNvGrpSpPr/>
          <p:nvPr/>
        </p:nvGrpSpPr>
        <p:grpSpPr>
          <a:xfrm>
            <a:off x="12234710" y="2941711"/>
            <a:ext cx="5248951" cy="6264726"/>
            <a:chOff x="0" y="0"/>
            <a:chExt cx="6998602" cy="835296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998588" cy="8353044"/>
            </a:xfrm>
            <a:custGeom>
              <a:avLst/>
              <a:gdLst/>
              <a:ahLst/>
              <a:cxnLst/>
              <a:rect l="l" t="t" r="r" b="b"/>
              <a:pathLst>
                <a:path w="6998588" h="8353044">
                  <a:moveTo>
                    <a:pt x="0" y="183769"/>
                  </a:moveTo>
                  <a:cubicBezTo>
                    <a:pt x="0" y="82296"/>
                    <a:pt x="82296" y="0"/>
                    <a:pt x="183769" y="0"/>
                  </a:cubicBezTo>
                  <a:lnTo>
                    <a:pt x="6814820" y="0"/>
                  </a:lnTo>
                  <a:cubicBezTo>
                    <a:pt x="6916293" y="0"/>
                    <a:pt x="6998588" y="82296"/>
                    <a:pt x="6998588" y="183769"/>
                  </a:cubicBezTo>
                  <a:lnTo>
                    <a:pt x="6998588" y="8169275"/>
                  </a:lnTo>
                  <a:cubicBezTo>
                    <a:pt x="6998588" y="8270748"/>
                    <a:pt x="6916293" y="8353044"/>
                    <a:pt x="6814820" y="8353044"/>
                  </a:cubicBezTo>
                  <a:lnTo>
                    <a:pt x="183769" y="8353044"/>
                  </a:lnTo>
                  <a:cubicBezTo>
                    <a:pt x="82296" y="8352917"/>
                    <a:pt x="0" y="8270748"/>
                    <a:pt x="0" y="8169275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4172838" y="3500314"/>
            <a:ext cx="1372676" cy="1372676"/>
            <a:chOff x="0" y="0"/>
            <a:chExt cx="1830235" cy="183023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30324" cy="1830324"/>
            </a:xfrm>
            <a:custGeom>
              <a:avLst/>
              <a:gdLst/>
              <a:ahLst/>
              <a:cxnLst/>
              <a:rect l="l" t="t" r="r" b="b"/>
              <a:pathLst>
                <a:path w="1830324" h="1830324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cubicBezTo>
                    <a:pt x="1420622" y="0"/>
                    <a:pt x="1830324" y="409702"/>
                    <a:pt x="1830324" y="915162"/>
                  </a:cubicBezTo>
                  <a:cubicBezTo>
                    <a:pt x="1830324" y="1420622"/>
                    <a:pt x="1420622" y="1830324"/>
                    <a:pt x="915162" y="1830324"/>
                  </a:cubicBezTo>
                  <a:cubicBezTo>
                    <a:pt x="409702" y="1830324"/>
                    <a:pt x="0" y="1420495"/>
                    <a:pt x="0" y="91516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529740" y="3857206"/>
            <a:ext cx="658882" cy="658882"/>
            <a:chOff x="0" y="0"/>
            <a:chExt cx="878510" cy="878510"/>
          </a:xfrm>
        </p:grpSpPr>
        <p:sp>
          <p:nvSpPr>
            <p:cNvPr id="27" name="Freeform 27" descr="/home/claude/work/icons/key_w.png"/>
            <p:cNvSpPr/>
            <p:nvPr/>
          </p:nvSpPr>
          <p:spPr>
            <a:xfrm>
              <a:off x="0" y="0"/>
              <a:ext cx="878459" cy="878459"/>
            </a:xfrm>
            <a:custGeom>
              <a:avLst/>
              <a:gdLst/>
              <a:ahLst/>
              <a:cxnLst/>
              <a:rect l="l" t="t" r="r" b="b"/>
              <a:pathLst>
                <a:path w="878459" h="878459">
                  <a:moveTo>
                    <a:pt x="0" y="0"/>
                  </a:moveTo>
                  <a:lnTo>
                    <a:pt x="878459" y="0"/>
                  </a:lnTo>
                  <a:lnTo>
                    <a:pt x="878459" y="878459"/>
                  </a:lnTo>
                  <a:lnTo>
                    <a:pt x="0" y="8784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2587402" y="5109420"/>
            <a:ext cx="4543549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52"/>
              </a:lnSpc>
            </a:pPr>
            <a:r>
              <a:rPr lang="el-GR" sz="24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Δεξιότητες λήψης αποφάσεων και μετάβασης</a:t>
            </a:r>
            <a:endParaRPr lang="en-US" sz="2476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12656039" y="6257144"/>
            <a:ext cx="4406275" cy="1217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Οι μαθητές εξασκούνται στην επίλυση προβλημάτων, την ομαδική εργασία, την επικοινωνία και τη λήψη τεκμηριωμένων αποφάσεων σταδιοδρομίας.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1.3 ΕΥΘΥΓΡΆΜΜΙΣΗ ΜΕ ΤΗΝ ΕΕ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Πρόσθετα πλαίσια της ΕΕ που υποστηρίζονται από τη CSL</a:t>
            </a:r>
            <a:endParaRPr lang="en-US" sz="45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456934"/>
            <a:chOff x="0" y="0"/>
            <a:chExt cx="22226105" cy="194257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1108434" cy="1108434"/>
            <a:chOff x="0" y="0"/>
            <a:chExt cx="1477912" cy="14779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54963" y="3198257"/>
            <a:ext cx="532047" cy="532047"/>
            <a:chOff x="0" y="0"/>
            <a:chExt cx="709397" cy="709397"/>
          </a:xfrm>
        </p:grpSpPr>
        <p:sp>
          <p:nvSpPr>
            <p:cNvPr id="11" name="Freeform 11" descr="/home/claude/work/icons/book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3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824277" y="2862443"/>
            <a:ext cx="13647791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12"/>
              </a:lnSpc>
            </a:pPr>
            <a:r>
              <a:rPr lang="el-GR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Βασικές ικανότητες για τη δια βίου μάθηση</a:t>
            </a:r>
            <a:endParaRPr lang="en-US" sz="2176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824277" y="3319624"/>
            <a:ext cx="13647791" cy="6021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Η CSL αναπτύσσει προσωπικές, κοινωνικές, μαθησιακές, επικοινωνιακές, επιχειρηματικές ικανότητες και ικανότητες που σχετίζονται με την ιδιότητα του πολίτη.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814073" y="4475674"/>
            <a:ext cx="16669579" cy="1456934"/>
            <a:chOff x="0" y="0"/>
            <a:chExt cx="22226105" cy="194257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66774" y="4649924"/>
            <a:ext cx="1108434" cy="1108434"/>
            <a:chOff x="0" y="0"/>
            <a:chExt cx="1477912" cy="147791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454963" y="4938122"/>
            <a:ext cx="532047" cy="532047"/>
            <a:chOff x="0" y="0"/>
            <a:chExt cx="709397" cy="709397"/>
          </a:xfrm>
        </p:grpSpPr>
        <p:sp>
          <p:nvSpPr>
            <p:cNvPr id="19" name="Freeform 19" descr="/home/claude/work/icons/leaf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3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2824277" y="4602299"/>
            <a:ext cx="13647791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12"/>
              </a:lnSpc>
            </a:pPr>
            <a:r>
              <a:rPr lang="el-GR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Ευρωπαϊκή Πράσινη Συμφωνία &amp; Διττή Μετάβαση</a:t>
            </a:r>
            <a:endParaRPr lang="en-US" sz="2176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2824277" y="5059490"/>
            <a:ext cx="13647791" cy="294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Η CSL μπορεί να ενισχύσει τις πράσινες δεξιότητες, την ψηφιακή ικανότητα και τη βιώσιμη καινοτομία.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22" name="Group 22"/>
          <p:cNvGrpSpPr/>
          <p:nvPr/>
        </p:nvGrpSpPr>
        <p:grpSpPr>
          <a:xfrm>
            <a:off x="814073" y="6215539"/>
            <a:ext cx="16669579" cy="1456934"/>
            <a:chOff x="0" y="0"/>
            <a:chExt cx="22226105" cy="194257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166774" y="6389789"/>
            <a:ext cx="1108434" cy="1108434"/>
            <a:chOff x="0" y="0"/>
            <a:chExt cx="1477912" cy="1477912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54963" y="6677978"/>
            <a:ext cx="532047" cy="532047"/>
            <a:chOff x="0" y="0"/>
            <a:chExt cx="709397" cy="709397"/>
          </a:xfrm>
        </p:grpSpPr>
        <p:sp>
          <p:nvSpPr>
            <p:cNvPr id="27" name="Freeform 27" descr="/home/claude/work/icons/globe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3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2824277" y="6342164"/>
            <a:ext cx="13647791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12"/>
              </a:lnSpc>
            </a:pPr>
            <a:r>
              <a:rPr lang="el-GR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Ευρωπαϊκός Χώρος Εκπαίδευσης</a:t>
            </a:r>
            <a:endParaRPr lang="en-US" sz="2176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2824277" y="6799345"/>
            <a:ext cx="13647791" cy="294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Η CSL υποστηρίζει την ποιότητα, τη συμπερίληψη, την ψηφιακή ενσωμάτωση και την πράσινη μετάβαση στην εκπαίδευση.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30" name="Group 30"/>
          <p:cNvGrpSpPr/>
          <p:nvPr/>
        </p:nvGrpSpPr>
        <p:grpSpPr>
          <a:xfrm>
            <a:off x="814073" y="7955404"/>
            <a:ext cx="16669579" cy="1456934"/>
            <a:chOff x="0" y="0"/>
            <a:chExt cx="22226105" cy="1942579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166774" y="8129654"/>
            <a:ext cx="1108434" cy="1108434"/>
            <a:chOff x="0" y="0"/>
            <a:chExt cx="1477912" cy="1477912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454963" y="8417843"/>
            <a:ext cx="532047" cy="532047"/>
            <a:chOff x="0" y="0"/>
            <a:chExt cx="709397" cy="709397"/>
          </a:xfrm>
        </p:grpSpPr>
        <p:sp>
          <p:nvSpPr>
            <p:cNvPr id="35" name="Freeform 35" descr="/home/claude/work/icons/shield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3" b="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2824277" y="8082029"/>
            <a:ext cx="13647791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12"/>
              </a:lnSpc>
            </a:pPr>
            <a:r>
              <a:rPr lang="el-GR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Ευρωπαϊκός πυλώνας κοινωνικών δικαιωμάτων</a:t>
            </a:r>
            <a:endParaRPr lang="en-US" sz="2176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2824277" y="8539210"/>
            <a:ext cx="13647791" cy="294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Η CSL συμβάλλει στη δια βίου μάθηση και στην ενεργό υποστήριξη της απασχόλησης.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38" name="Freeform 38"/>
          <p:cNvSpPr/>
          <p:nvPr/>
        </p:nvSpPr>
        <p:spPr>
          <a:xfrm>
            <a:off x="15841163" y="479390"/>
            <a:ext cx="3284978" cy="1182592"/>
          </a:xfrm>
          <a:custGeom>
            <a:avLst/>
            <a:gdLst/>
            <a:ahLst/>
            <a:cxnLst/>
            <a:rect l="l" t="t" r="r" b="b"/>
            <a:pathLst>
              <a:path w="3284978" h="1182592">
                <a:moveTo>
                  <a:pt x="0" y="0"/>
                </a:moveTo>
                <a:lnTo>
                  <a:pt x="3284978" y="0"/>
                </a:lnTo>
                <a:lnTo>
                  <a:pt x="3284978" y="1182592"/>
                </a:lnTo>
                <a:lnTo>
                  <a:pt x="0" y="11825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1.3 ΕΥΘΥΓΡΆΜΜΙΣΗ ΜΕ ΤΗΝ ΕΕ</a:t>
              </a:r>
              <a:endParaRPr lang="en-US" sz="1876" b="1" spc="300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Διασφάλιση ποιότητας και αναγνώριση</a:t>
            </a:r>
            <a:endParaRPr lang="en-US" sz="4503" b="1" dirty="0">
              <a:solidFill>
                <a:srgbClr val="FFFFFF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map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Αντιστοιχίστε τα μαθησιακά αποτελέσματα της CSL με τις ικανότητες CMS και τις περιγραφές δεξιοτήτων ESCO.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awar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Χρησιμοποιήστε ευρωπαϊκά εργαλεία όπως το Europass και τα ψηφιακά σήματα για να τεκμηριώσετε τη μάθηση και την εμπειρία των μαθητών.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ba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Αξιολογήστε τα μαθησιακά αποτελέσματα της CSL σε σχέση με τα επίπεδα του EQF, όπου χρειάζεται.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user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Συμμετοχή εργοδοτών και κοινοτικών εταίρων στον καθορισμό των σχετικών απαιτήσεων δεξιοτήτων.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cyc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Χρησιμοποιήστε σχόλια από φοιτητές, καθηγητές και εξωτερικούς συνεργάτες για συνεχή βελτίωση.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7540438" cy="10295039"/>
            <a:chOff x="0" y="0"/>
            <a:chExt cx="10053917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53917" cy="13726668"/>
            </a:xfrm>
            <a:custGeom>
              <a:avLst/>
              <a:gdLst/>
              <a:ahLst/>
              <a:cxnLst/>
              <a:rect l="l" t="t" r="r" b="b"/>
              <a:pathLst>
                <a:path w="10053917" h="13726668">
                  <a:moveTo>
                    <a:pt x="0" y="0"/>
                  </a:moveTo>
                  <a:lnTo>
                    <a:pt x="10053917" y="0"/>
                  </a:lnTo>
                  <a:lnTo>
                    <a:pt x="10053917" y="13726668"/>
                  </a:lnTo>
                  <a:lnTo>
                    <a:pt x="0" y="13726668"/>
                  </a:lnTo>
                  <a:close/>
                </a:path>
              </a:pathLst>
            </a:custGeom>
            <a:blipFill>
              <a:blip r:embed="rId3">
                <a:alphaModFix amt="16000"/>
              </a:blip>
              <a:stretch>
                <a:fillRect l="-18265" r="-1826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 rot="-720000">
            <a:off x="-3019882" y="6314294"/>
            <a:ext cx="8236039" cy="6863363"/>
            <a:chOff x="0" y="0"/>
            <a:chExt cx="10981385" cy="91511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981437" cy="9151239"/>
            </a:xfrm>
            <a:custGeom>
              <a:avLst/>
              <a:gdLst/>
              <a:ahLst/>
              <a:cxnLst/>
              <a:rect l="l" t="t" r="r" b="b"/>
              <a:pathLst>
                <a:path w="10981437" h="9151239">
                  <a:moveTo>
                    <a:pt x="0" y="732155"/>
                  </a:moveTo>
                  <a:cubicBezTo>
                    <a:pt x="0" y="327787"/>
                    <a:pt x="327787" y="0"/>
                    <a:pt x="732155" y="0"/>
                  </a:cubicBezTo>
                  <a:lnTo>
                    <a:pt x="10249281" y="0"/>
                  </a:lnTo>
                  <a:cubicBezTo>
                    <a:pt x="10653650" y="0"/>
                    <a:pt x="10981437" y="327787"/>
                    <a:pt x="10981437" y="732155"/>
                  </a:cubicBezTo>
                  <a:lnTo>
                    <a:pt x="10981437" y="8419084"/>
                  </a:lnTo>
                  <a:cubicBezTo>
                    <a:pt x="10981437" y="8823452"/>
                    <a:pt x="10653650" y="9151239"/>
                    <a:pt x="10249281" y="9151239"/>
                  </a:cubicBezTo>
                  <a:lnTo>
                    <a:pt x="732155" y="9151239"/>
                  </a:lnTo>
                  <a:cubicBezTo>
                    <a:pt x="327787" y="9151112"/>
                    <a:pt x="0" y="8823325"/>
                    <a:pt x="0" y="8419084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23608" y="1578569"/>
            <a:ext cx="5765225" cy="480431"/>
            <a:chOff x="0" y="0"/>
            <a:chExt cx="7686967" cy="6405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686966" cy="640580"/>
            </a:xfrm>
            <a:custGeom>
              <a:avLst/>
              <a:gdLst/>
              <a:ahLst/>
              <a:cxnLst/>
              <a:rect l="l" t="t" r="r" b="b"/>
              <a:pathLst>
                <a:path w="7686966" h="640580">
                  <a:moveTo>
                    <a:pt x="0" y="0"/>
                  </a:moveTo>
                  <a:lnTo>
                    <a:pt x="7686966" y="0"/>
                  </a:lnTo>
                  <a:lnTo>
                    <a:pt x="7686966" y="640580"/>
                  </a:lnTo>
                  <a:lnTo>
                    <a:pt x="0" y="6405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3820" b="-18382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7686967" cy="6882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341"/>
                </a:lnSpc>
              </a:pPr>
              <a:r>
                <a:rPr lang="el-GR" sz="1951" b="1" spc="300" dirty="0">
                  <a:solidFill>
                    <a:srgbClr val="0A5F8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ΚΕΦΑΛΑΙΟ 1</a:t>
              </a:r>
              <a:endParaRPr lang="en-US" sz="1951" b="1" spc="300" dirty="0">
                <a:solidFill>
                  <a:srgbClr val="0A5F80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13794" y="2059010"/>
            <a:ext cx="6039755" cy="2333539"/>
            <a:chOff x="0" y="0"/>
            <a:chExt cx="8053006" cy="311138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053012" cy="3111391"/>
            </a:xfrm>
            <a:custGeom>
              <a:avLst/>
              <a:gdLst/>
              <a:ahLst/>
              <a:cxnLst/>
              <a:rect l="l" t="t" r="r" b="b"/>
              <a:pathLst>
                <a:path w="8053012" h="3111391">
                  <a:moveTo>
                    <a:pt x="0" y="0"/>
                  </a:moveTo>
                  <a:lnTo>
                    <a:pt x="8053012" y="0"/>
                  </a:lnTo>
                  <a:lnTo>
                    <a:pt x="8053012" y="3111391"/>
                  </a:lnTo>
                  <a:lnTo>
                    <a:pt x="0" y="311139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31" b="-43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0"/>
              <a:ext cx="8053006" cy="33971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7293"/>
                </a:lnSpc>
              </a:pPr>
              <a:r>
                <a:rPr lang="en-US" sz="14411" b="1" dirty="0">
                  <a:solidFill>
                    <a:srgbClr val="0A5F8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1.4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883338" y="745436"/>
            <a:ext cx="9627775" cy="2782710"/>
            <a:chOff x="0" y="0"/>
            <a:chExt cx="12837033" cy="371028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837033" cy="3710305"/>
            </a:xfrm>
            <a:custGeom>
              <a:avLst/>
              <a:gdLst/>
              <a:ahLst/>
              <a:cxnLst/>
              <a:rect l="l" t="t" r="r" b="b"/>
              <a:pathLst>
                <a:path w="12837033" h="3710305">
                  <a:moveTo>
                    <a:pt x="0" y="165862"/>
                  </a:moveTo>
                  <a:cubicBezTo>
                    <a:pt x="0" y="74295"/>
                    <a:pt x="74295" y="0"/>
                    <a:pt x="165862" y="0"/>
                  </a:cubicBezTo>
                  <a:lnTo>
                    <a:pt x="12671171" y="0"/>
                  </a:lnTo>
                  <a:cubicBezTo>
                    <a:pt x="12762738" y="0"/>
                    <a:pt x="12837033" y="74295"/>
                    <a:pt x="12837033" y="165862"/>
                  </a:cubicBezTo>
                  <a:lnTo>
                    <a:pt x="12837033" y="3544443"/>
                  </a:lnTo>
                  <a:cubicBezTo>
                    <a:pt x="12837033" y="3636010"/>
                    <a:pt x="12762738" y="3710305"/>
                    <a:pt x="12671171" y="3710305"/>
                  </a:cubicBezTo>
                  <a:lnTo>
                    <a:pt x="165862" y="3710305"/>
                  </a:lnTo>
                  <a:cubicBezTo>
                    <a:pt x="74295" y="3710305"/>
                    <a:pt x="0" y="3636010"/>
                    <a:pt x="0" y="354444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7215" y="1573997"/>
            <a:ext cx="1125588" cy="1125588"/>
            <a:chOff x="0" y="0"/>
            <a:chExt cx="1500784" cy="150078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500886" cy="1500886"/>
            </a:xfrm>
            <a:custGeom>
              <a:avLst/>
              <a:gdLst/>
              <a:ahLst/>
              <a:cxnLst/>
              <a:rect l="l" t="t" r="r" b="b"/>
              <a:pathLst>
                <a:path w="1500886" h="1500886">
                  <a:moveTo>
                    <a:pt x="0" y="750443"/>
                  </a:moveTo>
                  <a:cubicBezTo>
                    <a:pt x="0" y="335915"/>
                    <a:pt x="335915" y="0"/>
                    <a:pt x="750443" y="0"/>
                  </a:cubicBezTo>
                  <a:cubicBezTo>
                    <a:pt x="1164971" y="0"/>
                    <a:pt x="1500886" y="335915"/>
                    <a:pt x="1500886" y="750443"/>
                  </a:cubicBezTo>
                  <a:cubicBezTo>
                    <a:pt x="1500886" y="1164971"/>
                    <a:pt x="1164971" y="1500886"/>
                    <a:pt x="750443" y="1500886"/>
                  </a:cubicBezTo>
                  <a:cubicBezTo>
                    <a:pt x="335915" y="1500886"/>
                    <a:pt x="0" y="1164844"/>
                    <a:pt x="0" y="75044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569871" y="1866652"/>
            <a:ext cx="540287" cy="540287"/>
            <a:chOff x="0" y="0"/>
            <a:chExt cx="720382" cy="720382"/>
          </a:xfrm>
        </p:grpSpPr>
        <p:sp>
          <p:nvSpPr>
            <p:cNvPr id="17" name="Freeform 17" descr="/home/claude/work/icons/book_w.png"/>
            <p:cNvSpPr/>
            <p:nvPr/>
          </p:nvSpPr>
          <p:spPr>
            <a:xfrm>
              <a:off x="0" y="0"/>
              <a:ext cx="720344" cy="720344"/>
            </a:xfrm>
            <a:custGeom>
              <a:avLst/>
              <a:gdLst/>
              <a:ahLst/>
              <a:cxnLst/>
              <a:rect l="l" t="t" r="r" b="b"/>
              <a:pathLst>
                <a:path w="720344" h="720344">
                  <a:moveTo>
                    <a:pt x="0" y="0"/>
                  </a:moveTo>
                  <a:lnTo>
                    <a:pt x="720344" y="0"/>
                  </a:lnTo>
                  <a:lnTo>
                    <a:pt x="720344" y="720344"/>
                  </a:lnTo>
                  <a:lnTo>
                    <a:pt x="0" y="7203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883338" y="3893429"/>
            <a:ext cx="9627775" cy="2782710"/>
            <a:chOff x="0" y="0"/>
            <a:chExt cx="12837033" cy="371028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2837033" cy="3710305"/>
            </a:xfrm>
            <a:custGeom>
              <a:avLst/>
              <a:gdLst/>
              <a:ahLst/>
              <a:cxnLst/>
              <a:rect l="l" t="t" r="r" b="b"/>
              <a:pathLst>
                <a:path w="12837033" h="3710305">
                  <a:moveTo>
                    <a:pt x="0" y="165862"/>
                  </a:moveTo>
                  <a:cubicBezTo>
                    <a:pt x="0" y="74295"/>
                    <a:pt x="74295" y="0"/>
                    <a:pt x="165862" y="0"/>
                  </a:cubicBezTo>
                  <a:lnTo>
                    <a:pt x="12671171" y="0"/>
                  </a:lnTo>
                  <a:cubicBezTo>
                    <a:pt x="12762738" y="0"/>
                    <a:pt x="12837033" y="74295"/>
                    <a:pt x="12837033" y="165862"/>
                  </a:cubicBezTo>
                  <a:lnTo>
                    <a:pt x="12837033" y="3544443"/>
                  </a:lnTo>
                  <a:cubicBezTo>
                    <a:pt x="12837033" y="3636010"/>
                    <a:pt x="12762738" y="3710305"/>
                    <a:pt x="12671171" y="3710305"/>
                  </a:cubicBezTo>
                  <a:lnTo>
                    <a:pt x="165862" y="3710305"/>
                  </a:lnTo>
                  <a:cubicBezTo>
                    <a:pt x="74295" y="3710305"/>
                    <a:pt x="0" y="3636010"/>
                    <a:pt x="0" y="354444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277215" y="4721990"/>
            <a:ext cx="1125588" cy="1125588"/>
            <a:chOff x="0" y="0"/>
            <a:chExt cx="1500784" cy="150078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500886" cy="1500886"/>
            </a:xfrm>
            <a:custGeom>
              <a:avLst/>
              <a:gdLst/>
              <a:ahLst/>
              <a:cxnLst/>
              <a:rect l="l" t="t" r="r" b="b"/>
              <a:pathLst>
                <a:path w="1500886" h="1500886">
                  <a:moveTo>
                    <a:pt x="0" y="750443"/>
                  </a:moveTo>
                  <a:cubicBezTo>
                    <a:pt x="0" y="335915"/>
                    <a:pt x="335915" y="0"/>
                    <a:pt x="750443" y="0"/>
                  </a:cubicBezTo>
                  <a:cubicBezTo>
                    <a:pt x="1164971" y="0"/>
                    <a:pt x="1500886" y="335915"/>
                    <a:pt x="1500886" y="750443"/>
                  </a:cubicBezTo>
                  <a:cubicBezTo>
                    <a:pt x="1500886" y="1164971"/>
                    <a:pt x="1164971" y="1500886"/>
                    <a:pt x="750443" y="1500886"/>
                  </a:cubicBezTo>
                  <a:cubicBezTo>
                    <a:pt x="335915" y="1500886"/>
                    <a:pt x="0" y="1164844"/>
                    <a:pt x="0" y="75044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569871" y="5014646"/>
            <a:ext cx="540287" cy="540287"/>
            <a:chOff x="0" y="0"/>
            <a:chExt cx="720382" cy="720382"/>
          </a:xfrm>
        </p:grpSpPr>
        <p:sp>
          <p:nvSpPr>
            <p:cNvPr id="23" name="Freeform 23" descr="/home/claude/work/icons/compass_w.png"/>
            <p:cNvSpPr/>
            <p:nvPr/>
          </p:nvSpPr>
          <p:spPr>
            <a:xfrm>
              <a:off x="0" y="0"/>
              <a:ext cx="720344" cy="720344"/>
            </a:xfrm>
            <a:custGeom>
              <a:avLst/>
              <a:gdLst/>
              <a:ahLst/>
              <a:cxnLst/>
              <a:rect l="l" t="t" r="r" b="b"/>
              <a:pathLst>
                <a:path w="720344" h="720344">
                  <a:moveTo>
                    <a:pt x="0" y="0"/>
                  </a:moveTo>
                  <a:lnTo>
                    <a:pt x="720344" y="0"/>
                  </a:lnTo>
                  <a:lnTo>
                    <a:pt x="720344" y="720344"/>
                  </a:lnTo>
                  <a:lnTo>
                    <a:pt x="0" y="7203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7883338" y="7041432"/>
            <a:ext cx="9627775" cy="2782710"/>
            <a:chOff x="0" y="0"/>
            <a:chExt cx="12837033" cy="371028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2837033" cy="3710305"/>
            </a:xfrm>
            <a:custGeom>
              <a:avLst/>
              <a:gdLst/>
              <a:ahLst/>
              <a:cxnLst/>
              <a:rect l="l" t="t" r="r" b="b"/>
              <a:pathLst>
                <a:path w="12837033" h="3710305">
                  <a:moveTo>
                    <a:pt x="0" y="165862"/>
                  </a:moveTo>
                  <a:cubicBezTo>
                    <a:pt x="0" y="74295"/>
                    <a:pt x="74295" y="0"/>
                    <a:pt x="165862" y="0"/>
                  </a:cubicBezTo>
                  <a:lnTo>
                    <a:pt x="12671171" y="0"/>
                  </a:lnTo>
                  <a:cubicBezTo>
                    <a:pt x="12762738" y="0"/>
                    <a:pt x="12837033" y="74295"/>
                    <a:pt x="12837033" y="165862"/>
                  </a:cubicBezTo>
                  <a:lnTo>
                    <a:pt x="12837033" y="3544443"/>
                  </a:lnTo>
                  <a:cubicBezTo>
                    <a:pt x="12837033" y="3636010"/>
                    <a:pt x="12762738" y="3710305"/>
                    <a:pt x="12671171" y="3710305"/>
                  </a:cubicBezTo>
                  <a:lnTo>
                    <a:pt x="165862" y="3710305"/>
                  </a:lnTo>
                  <a:cubicBezTo>
                    <a:pt x="74295" y="3710305"/>
                    <a:pt x="0" y="3636010"/>
                    <a:pt x="0" y="354444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277215" y="7869993"/>
            <a:ext cx="1125588" cy="1125588"/>
            <a:chOff x="0" y="0"/>
            <a:chExt cx="1500784" cy="1500784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500886" cy="1500886"/>
            </a:xfrm>
            <a:custGeom>
              <a:avLst/>
              <a:gdLst/>
              <a:ahLst/>
              <a:cxnLst/>
              <a:rect l="l" t="t" r="r" b="b"/>
              <a:pathLst>
                <a:path w="1500886" h="1500886">
                  <a:moveTo>
                    <a:pt x="0" y="750443"/>
                  </a:moveTo>
                  <a:cubicBezTo>
                    <a:pt x="0" y="335915"/>
                    <a:pt x="335915" y="0"/>
                    <a:pt x="750443" y="0"/>
                  </a:cubicBezTo>
                  <a:cubicBezTo>
                    <a:pt x="1164971" y="0"/>
                    <a:pt x="1500886" y="335915"/>
                    <a:pt x="1500886" y="750443"/>
                  </a:cubicBezTo>
                  <a:cubicBezTo>
                    <a:pt x="1500886" y="1164971"/>
                    <a:pt x="1164971" y="1500886"/>
                    <a:pt x="750443" y="1500886"/>
                  </a:cubicBezTo>
                  <a:cubicBezTo>
                    <a:pt x="335915" y="1500886"/>
                    <a:pt x="0" y="1164844"/>
                    <a:pt x="0" y="75044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8569871" y="8162639"/>
            <a:ext cx="540287" cy="540287"/>
            <a:chOff x="0" y="0"/>
            <a:chExt cx="720382" cy="720382"/>
          </a:xfrm>
        </p:grpSpPr>
        <p:sp>
          <p:nvSpPr>
            <p:cNvPr id="29" name="Freeform 29" descr="/home/claude/work/icons/edit_w.png"/>
            <p:cNvSpPr/>
            <p:nvPr/>
          </p:nvSpPr>
          <p:spPr>
            <a:xfrm>
              <a:off x="0" y="0"/>
              <a:ext cx="720344" cy="720344"/>
            </a:xfrm>
            <a:custGeom>
              <a:avLst/>
              <a:gdLst/>
              <a:ahLst/>
              <a:cxnLst/>
              <a:rect l="l" t="t" r="r" b="b"/>
              <a:pathLst>
                <a:path w="720344" h="720344">
                  <a:moveTo>
                    <a:pt x="0" y="0"/>
                  </a:moveTo>
                  <a:lnTo>
                    <a:pt x="720344" y="0"/>
                  </a:lnTo>
                  <a:lnTo>
                    <a:pt x="720344" y="720344"/>
                  </a:lnTo>
                  <a:lnTo>
                    <a:pt x="0" y="7203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-145720" y="9107041"/>
            <a:ext cx="3219807" cy="1111465"/>
            <a:chOff x="0" y="0"/>
            <a:chExt cx="636011" cy="219549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636011" cy="219549"/>
            </a:xfrm>
            <a:custGeom>
              <a:avLst/>
              <a:gdLst/>
              <a:ahLst/>
              <a:cxnLst/>
              <a:rect l="l" t="t" r="r" b="b"/>
              <a:pathLst>
                <a:path w="636011" h="219549">
                  <a:moveTo>
                    <a:pt x="45084" y="0"/>
                  </a:moveTo>
                  <a:lnTo>
                    <a:pt x="423363" y="0"/>
                  </a:lnTo>
                  <a:cubicBezTo>
                    <a:pt x="541080" y="0"/>
                    <a:pt x="636011" y="49148"/>
                    <a:pt x="636011" y="109774"/>
                  </a:cubicBezTo>
                  <a:cubicBezTo>
                    <a:pt x="636011" y="170401"/>
                    <a:pt x="541080" y="219549"/>
                    <a:pt x="423363" y="219549"/>
                  </a:cubicBezTo>
                  <a:lnTo>
                    <a:pt x="45084" y="219549"/>
                  </a:lnTo>
                  <a:cubicBezTo>
                    <a:pt x="33127" y="219549"/>
                    <a:pt x="21660" y="214799"/>
                    <a:pt x="13205" y="206344"/>
                  </a:cubicBezTo>
                  <a:cubicBezTo>
                    <a:pt x="4750" y="197889"/>
                    <a:pt x="0" y="186422"/>
                    <a:pt x="0" y="174465"/>
                  </a:cubicBezTo>
                  <a:lnTo>
                    <a:pt x="0" y="45084"/>
                  </a:lnTo>
                  <a:cubicBezTo>
                    <a:pt x="0" y="33127"/>
                    <a:pt x="4750" y="21660"/>
                    <a:pt x="13205" y="13205"/>
                  </a:cubicBezTo>
                  <a:cubicBezTo>
                    <a:pt x="21660" y="4750"/>
                    <a:pt x="33127" y="0"/>
                    <a:pt x="45084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5400" y="-47625"/>
              <a:ext cx="407411" cy="2671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51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229356" y="9220019"/>
            <a:ext cx="2333539" cy="804843"/>
            <a:chOff x="0" y="0"/>
            <a:chExt cx="3111386" cy="1073125"/>
          </a:xfrm>
        </p:grpSpPr>
        <p:sp>
          <p:nvSpPr>
            <p:cNvPr id="34" name="Freeform 34" descr="/home/claude/work/assets/elix_logo.png"/>
            <p:cNvSpPr/>
            <p:nvPr/>
          </p:nvSpPr>
          <p:spPr>
            <a:xfrm>
              <a:off x="0" y="0"/>
              <a:ext cx="3111373" cy="1073150"/>
            </a:xfrm>
            <a:custGeom>
              <a:avLst/>
              <a:gdLst/>
              <a:ahLst/>
              <a:cxnLst/>
              <a:rect l="l" t="t" r="r" b="b"/>
              <a:pathLst>
                <a:path w="3111373" h="1073150">
                  <a:moveTo>
                    <a:pt x="0" y="0"/>
                  </a:moveTo>
                  <a:lnTo>
                    <a:pt x="3111373" y="0"/>
                  </a:lnTo>
                  <a:lnTo>
                    <a:pt x="3111373" y="1073150"/>
                  </a:lnTo>
                  <a:lnTo>
                    <a:pt x="0" y="107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b="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823608" y="4339976"/>
            <a:ext cx="5696588" cy="602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53"/>
              </a:lnSpc>
            </a:pPr>
            <a:r>
              <a:rPr lang="el-GR" sz="4053" b="1" dirty="0">
                <a:solidFill>
                  <a:srgbClr val="0A5F8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Στοχευμένο κοινό</a:t>
            </a:r>
            <a:endParaRPr lang="en-US" sz="4053" b="1" dirty="0">
              <a:solidFill>
                <a:srgbClr val="0A5F8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9745970" y="926973"/>
            <a:ext cx="7412431" cy="348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2"/>
              </a:lnSpc>
            </a:pPr>
            <a:r>
              <a:rPr lang="el-GR" sz="232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Εκπαιδευτικοί</a:t>
            </a:r>
            <a:endParaRPr lang="en-US" sz="2326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9745970" y="1503493"/>
            <a:ext cx="7412431" cy="282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51"/>
              </a:lnSpc>
            </a:pPr>
            <a:r>
              <a:rPr lang="el-GR" sz="180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Εκπαιδευτικοί πανεπιστημίων και κολεγίων σε όλους τους κλάδους.</a:t>
            </a:r>
            <a:endParaRPr lang="en-US" sz="1801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9745970" y="4074966"/>
            <a:ext cx="7412431" cy="348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2"/>
              </a:lnSpc>
            </a:pPr>
            <a:r>
              <a:rPr lang="el-GR" sz="232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Σύμβουλοι σταδιοδρομίας &amp; φοιτητικές υπηρεσίες</a:t>
            </a:r>
            <a:endParaRPr lang="en-US" sz="2326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9745970" y="4651486"/>
            <a:ext cx="7412431" cy="282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51"/>
              </a:lnSpc>
            </a:pPr>
            <a:r>
              <a:rPr lang="el-GR" sz="180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Σύμβουλοι σταδιοδρομίας και επαγγελματίες εξυπηρέτησης φοιτητών.</a:t>
            </a:r>
            <a:endParaRPr lang="en-US" sz="1801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9745970" y="7222960"/>
            <a:ext cx="7412431" cy="707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2"/>
              </a:lnSpc>
            </a:pPr>
            <a:r>
              <a:rPr lang="el-GR" sz="232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Υπεύθυνοι χάραξης πολιτικής και προγραμματιστές προγραμμάτων σπουδών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9745780" y="8009939"/>
            <a:ext cx="7412431" cy="872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51"/>
              </a:lnSpc>
            </a:pPr>
            <a:r>
              <a:rPr lang="el-GR" sz="180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Ακαδημαϊκοί υπεύθυνοι χάραξης πολιτικής και προγραμματιστές προγραμμάτων σπουδών, διαμορφώνοντας ένα εξειδικευμένο, προσαρμόσιμο και κοινωνικά υπεύθυνο εργατικό δυναμικό.</a:t>
            </a:r>
            <a:endParaRPr lang="en-US" sz="1801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5000"/>
            </a:blip>
            <a:stretch>
              <a:fillRect l="-448" t="-19282" r="-44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1.4 ΣΤΟΧΕΥΜΕΝΟ ΚΟΙΝΟ</a:t>
              </a:r>
              <a:endParaRPr lang="en-US" sz="1876" b="1" spc="300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activity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Ενισχύστε τη συμμετοχή των μαθητών δείχνοντας τη συνάφεια του ακαδημαϊκού περιεχομένου στον πραγματικό κόσμο.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sta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Αναπτύξτε ικανότητες έτοιμες για καριέρα, συμπεριλαμβανομένων τεχνικών, εγκάρσιων και soft skills.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targe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Δημιουργήστε ευκαιρίες για τους μαθητές να εφαρμόσουν τη θεωρία σε αυθεντικές προκλήσεις.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networ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Υποστήριξη της διεπιστημονικής συνεργασίας μεταξύ σχολών και τομέων σπουδών.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ey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Χρησιμοποιήστε δομημένο προβληματισμό για να βοηθήσετε τους μαθητές να αναπτύξουν αυτογνωσία, επαγγελματική ταυτότητα και στόχους σταδιοδρομίας.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sp>
        <p:nvSpPr>
          <p:cNvPr id="51" name="TextBox 51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Εκπαιδευτικοί</a:t>
            </a:r>
            <a:endParaRPr lang="en-US" sz="4503" b="1" dirty="0">
              <a:solidFill>
                <a:srgbClr val="FFFFFF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1.4 ΣΤΟΧΕΥΜΕΝΟ ΚΟΙΝΟ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0" name="Freeform 10" descr="/home/claude/work/icons/compas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Υποστηρίξτε την εξερεύνηση σταδιοδρομίας μέσω πρακτικής εμπειρίας σε διαφορετικούς επαγγελματικούς ρόλους και τομείς.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19" name="Freeform 19" descr="/home/claude/work/icons/lin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Συνδέστε τους μαθητές με εργοδότες, μέντορες, κοινοτικούς εταίρους και επαγγελματικά δίκτυα.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8" name="Freeform 28" descr="/home/claude/work/icons/key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Δημιουργήστε δεξιότητες διαχείρισης σταδιοδρομίας όπως αυτογνωσία, εξερεύνηση σταδιοδρομίας, λήψη αποφάσεων και δεξιότητες μετάβασης.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7" name="Freeform 37" descr="/home/claude/work/icons/cha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Βοηθήστε τους μαθητές να αναγνωρίσουν, να αναπτύξουν και να επικοινωνήσουν τις ήπιες δεξιότητες που αποκτήθηκαν μέσω της CSL.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6" name="Freeform 46" descr="/home/claude/work/icons/cloc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Παρέχετε συνεχή υποστήριξη σταδιοδρομίας καθ' όλη τη διάρκεια του φοιτητικού ταξιδιού, από την είσοδο έως την αποφοίτηση.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Σύμβουλοι σταδιοδρομίας &amp; φοιτητικές υπηρεσίες</a:t>
            </a:r>
            <a:endParaRPr lang="en-US" sz="45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1.4 ΣΤΟΧΕΥΜΕΝΟ ΚΟΙΝΟ</a:t>
              </a:r>
              <a:endParaRPr lang="en-US" sz="1876" b="1" spc="300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08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Υπεύθυνοι χάραξης πολιτικής και προγραμματιστές προγραμμάτων σπουδών</a:t>
            </a:r>
            <a:endParaRPr lang="en-US" sz="4503" b="1" dirty="0">
              <a:solidFill>
                <a:srgbClr val="FFFFFF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sca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Ευθυγράμμιση των προγραμμάτων σπουδών με τις ανάγκες της αγοράς εργασίας και τους τομείς δεξιοτήτων υψηλής ζήτησης.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cyc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Προώθηση της δια βίου μάθησης μέσω πρακτικών εμπειριών που βασίζονται στις ικανότητες.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networ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Δημιουργία πλαισίων συνεργασίας μεταξύ ΑΕΙ, εταιρειών, ΜΚΟ, δημόσιων οργανισμών και τοπικών κοινοτήτων.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tren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Βελτίωση της απασχολησιμότητας των αποφοίτων μέσω της πραγματικής εμπειρίας που ενσωματώνεται σε προγράμματα.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edi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Ενσωματώστε την εξέλιξη της σταδιοδρομίας στα μαθησιακά αποτελέσματα, τις δομές μαθημάτων, την αξιολόγηση και την καινοτομία του προγράμματος σπουδών.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sp>
        <p:nvSpPr>
          <p:cNvPr id="51" name="Freeform 51"/>
          <p:cNvSpPr/>
          <p:nvPr/>
        </p:nvSpPr>
        <p:spPr>
          <a:xfrm>
            <a:off x="15841163" y="479390"/>
            <a:ext cx="3284978" cy="1182592"/>
          </a:xfrm>
          <a:custGeom>
            <a:avLst/>
            <a:gdLst/>
            <a:ahLst/>
            <a:cxnLst/>
            <a:rect l="l" t="t" r="r" b="b"/>
            <a:pathLst>
              <a:path w="3284978" h="1182592">
                <a:moveTo>
                  <a:pt x="0" y="0"/>
                </a:moveTo>
                <a:lnTo>
                  <a:pt x="3284978" y="0"/>
                </a:lnTo>
                <a:lnTo>
                  <a:pt x="3284978" y="1182592"/>
                </a:lnTo>
                <a:lnTo>
                  <a:pt x="0" y="11825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080000">
            <a:off x="11804980" y="-2745343"/>
            <a:ext cx="10981382" cy="9608706"/>
            <a:chOff x="0" y="0"/>
            <a:chExt cx="14641843" cy="128116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641830" cy="12811633"/>
            </a:xfrm>
            <a:custGeom>
              <a:avLst/>
              <a:gdLst/>
              <a:ahLst/>
              <a:cxnLst/>
              <a:rect l="l" t="t" r="r" b="b"/>
              <a:pathLst>
                <a:path w="14641830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3726668" y="0"/>
                  </a:lnTo>
                  <a:cubicBezTo>
                    <a:pt x="14232128" y="0"/>
                    <a:pt x="14641830" y="409702"/>
                    <a:pt x="14641830" y="915162"/>
                  </a:cubicBezTo>
                  <a:lnTo>
                    <a:pt x="14641830" y="11896471"/>
                  </a:lnTo>
                  <a:cubicBezTo>
                    <a:pt x="14641830" y="12401931"/>
                    <a:pt x="14232128" y="12811633"/>
                    <a:pt x="1372666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60872" y="960872"/>
            <a:ext cx="10981382" cy="549069"/>
            <a:chOff x="0" y="0"/>
            <a:chExt cx="14641843" cy="73209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641840" cy="732092"/>
            </a:xfrm>
            <a:custGeom>
              <a:avLst/>
              <a:gdLst/>
              <a:ahLst/>
              <a:cxnLst/>
              <a:rect l="l" t="t" r="r" b="b"/>
              <a:pathLst>
                <a:path w="14641840" h="732092">
                  <a:moveTo>
                    <a:pt x="0" y="0"/>
                  </a:moveTo>
                  <a:lnTo>
                    <a:pt x="14641840" y="0"/>
                  </a:lnTo>
                  <a:lnTo>
                    <a:pt x="14641840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39700" b="-33970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4641843" cy="7797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21"/>
                </a:lnSpc>
              </a:pPr>
              <a:r>
                <a:rPr lang="el-GR" sz="2101" b="1" spc="450" dirty="0">
                  <a:solidFill>
                    <a:srgbClr val="BFE2E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ΚΕΦΑΛΑΙΟ 1</a:t>
              </a:r>
              <a:endParaRPr lang="en-US" sz="2101" b="1" spc="450" dirty="0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33421" y="1509941"/>
            <a:ext cx="12354049" cy="1235402"/>
            <a:chOff x="0" y="0"/>
            <a:chExt cx="16472065" cy="164720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472069" cy="1647207"/>
            </a:xfrm>
            <a:custGeom>
              <a:avLst/>
              <a:gdLst/>
              <a:ahLst/>
              <a:cxnLst/>
              <a:rect l="l" t="t" r="r" b="b"/>
              <a:pathLst>
                <a:path w="16472069" h="1647207">
                  <a:moveTo>
                    <a:pt x="0" y="0"/>
                  </a:moveTo>
                  <a:lnTo>
                    <a:pt x="16472069" y="0"/>
                  </a:lnTo>
                  <a:lnTo>
                    <a:pt x="16472069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4850" b="-144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23825"/>
              <a:ext cx="16472065" cy="1771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6845"/>
                </a:lnSpc>
              </a:pPr>
              <a:r>
                <a:rPr lang="el-GR" sz="5704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Βασικό μήνυμα</a:t>
              </a:r>
              <a:endParaRPr lang="en-US" sz="5704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33421" y="3225784"/>
            <a:ext cx="16403431" cy="1029500"/>
            <a:chOff x="0" y="0"/>
            <a:chExt cx="21871242" cy="137266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871305" cy="1372743"/>
            </a:xfrm>
            <a:custGeom>
              <a:avLst/>
              <a:gdLst/>
              <a:ahLst/>
              <a:cxnLst/>
              <a:rect l="l" t="t" r="r" b="b"/>
              <a:pathLst>
                <a:path w="21871305" h="1372743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226312"/>
                  </a:lnTo>
                  <a:cubicBezTo>
                    <a:pt x="21871305" y="1307211"/>
                    <a:pt x="21805773" y="1372743"/>
                    <a:pt x="21724874" y="1372743"/>
                  </a:cubicBezTo>
                  <a:lnTo>
                    <a:pt x="146431" y="1372743"/>
                  </a:lnTo>
                  <a:cubicBezTo>
                    <a:pt x="65532" y="1372616"/>
                    <a:pt x="0" y="1307084"/>
                    <a:pt x="0" y="1226312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35402" y="3397367"/>
            <a:ext cx="686333" cy="686333"/>
            <a:chOff x="0" y="0"/>
            <a:chExt cx="915111" cy="91511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413853" y="3575809"/>
            <a:ext cx="329441" cy="329441"/>
            <a:chOff x="0" y="0"/>
            <a:chExt cx="439255" cy="439255"/>
          </a:xfrm>
        </p:grpSpPr>
        <p:sp>
          <p:nvSpPr>
            <p:cNvPr id="15" name="Freeform 15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196274" y="3225784"/>
            <a:ext cx="14962127" cy="1029500"/>
            <a:chOff x="0" y="0"/>
            <a:chExt cx="19949503" cy="137266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9949506" cy="1372672"/>
            </a:xfrm>
            <a:custGeom>
              <a:avLst/>
              <a:gdLst/>
              <a:ahLst/>
              <a:cxnLst/>
              <a:rect l="l" t="t" r="r" b="b"/>
              <a:pathLst>
                <a:path w="19949506" h="1372672">
                  <a:moveTo>
                    <a:pt x="0" y="0"/>
                  </a:moveTo>
                  <a:lnTo>
                    <a:pt x="19949506" y="0"/>
                  </a:lnTo>
                  <a:lnTo>
                    <a:pt x="19949506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3182" b="-2331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19949503" cy="14107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n-US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CSL helps higher education respond to changing </a:t>
              </a:r>
              <a:r>
                <a:rPr lang="en-US" sz="2026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labour</a:t>
              </a:r>
              <a:r>
                <a:rPr lang="en-US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market demands and social expectations.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33421" y="4529823"/>
            <a:ext cx="16403431" cy="1029500"/>
            <a:chOff x="0" y="0"/>
            <a:chExt cx="21871242" cy="137266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1871305" cy="1372743"/>
            </a:xfrm>
            <a:custGeom>
              <a:avLst/>
              <a:gdLst/>
              <a:ahLst/>
              <a:cxnLst/>
              <a:rect l="l" t="t" r="r" b="b"/>
              <a:pathLst>
                <a:path w="21871305" h="1372743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226312"/>
                  </a:lnTo>
                  <a:cubicBezTo>
                    <a:pt x="21871305" y="1307211"/>
                    <a:pt x="21805773" y="1372743"/>
                    <a:pt x="21724874" y="1372743"/>
                  </a:cubicBezTo>
                  <a:lnTo>
                    <a:pt x="146431" y="1372743"/>
                  </a:lnTo>
                  <a:cubicBezTo>
                    <a:pt x="65532" y="1372616"/>
                    <a:pt x="0" y="1307084"/>
                    <a:pt x="0" y="1226312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35402" y="4701407"/>
            <a:ext cx="686333" cy="686333"/>
            <a:chOff x="0" y="0"/>
            <a:chExt cx="915111" cy="91511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413853" y="4879848"/>
            <a:ext cx="329441" cy="329441"/>
            <a:chOff x="0" y="0"/>
            <a:chExt cx="439255" cy="439255"/>
          </a:xfrm>
        </p:grpSpPr>
        <p:sp>
          <p:nvSpPr>
            <p:cNvPr id="24" name="Freeform 24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2196274" y="4529823"/>
            <a:ext cx="14962127" cy="1029500"/>
            <a:chOff x="0" y="0"/>
            <a:chExt cx="19949503" cy="1372667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9949506" cy="1372672"/>
            </a:xfrm>
            <a:custGeom>
              <a:avLst/>
              <a:gdLst/>
              <a:ahLst/>
              <a:cxnLst/>
              <a:rect l="l" t="t" r="r" b="b"/>
              <a:pathLst>
                <a:path w="19949506" h="1372672">
                  <a:moveTo>
                    <a:pt x="0" y="0"/>
                  </a:moveTo>
                  <a:lnTo>
                    <a:pt x="19949506" y="0"/>
                  </a:lnTo>
                  <a:lnTo>
                    <a:pt x="19949506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3182" b="-2331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19949503" cy="14107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40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Υποστηρίζει την απασχολησιμότητα αναπτύσσοντας τεχνικές, εγκάρσιες, στοχαστικές ικανότητες και ικανότητες διαχείρισης σταδιοδρομίας.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33421" y="5833853"/>
            <a:ext cx="16403431" cy="1029500"/>
            <a:chOff x="0" y="0"/>
            <a:chExt cx="21871242" cy="1372667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1871305" cy="1372743"/>
            </a:xfrm>
            <a:custGeom>
              <a:avLst/>
              <a:gdLst/>
              <a:ahLst/>
              <a:cxnLst/>
              <a:rect l="l" t="t" r="r" b="b"/>
              <a:pathLst>
                <a:path w="21871305" h="1372743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226312"/>
                  </a:lnTo>
                  <a:cubicBezTo>
                    <a:pt x="21871305" y="1307211"/>
                    <a:pt x="21805773" y="1372743"/>
                    <a:pt x="21724874" y="1372743"/>
                  </a:cubicBezTo>
                  <a:lnTo>
                    <a:pt x="146431" y="1372743"/>
                  </a:lnTo>
                  <a:cubicBezTo>
                    <a:pt x="65532" y="1372616"/>
                    <a:pt x="0" y="1307084"/>
                    <a:pt x="0" y="1226312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235402" y="6005446"/>
            <a:ext cx="686333" cy="686333"/>
            <a:chOff x="0" y="0"/>
            <a:chExt cx="915111" cy="915111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413853" y="6183887"/>
            <a:ext cx="329441" cy="329441"/>
            <a:chOff x="0" y="0"/>
            <a:chExt cx="439255" cy="439255"/>
          </a:xfrm>
        </p:grpSpPr>
        <p:sp>
          <p:nvSpPr>
            <p:cNvPr id="33" name="Freeform 33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2196274" y="5833853"/>
            <a:ext cx="14962127" cy="1029500"/>
            <a:chOff x="0" y="0"/>
            <a:chExt cx="19949503" cy="1372667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9949506" cy="1372672"/>
            </a:xfrm>
            <a:custGeom>
              <a:avLst/>
              <a:gdLst/>
              <a:ahLst/>
              <a:cxnLst/>
              <a:rect l="l" t="t" r="r" b="b"/>
              <a:pathLst>
                <a:path w="19949506" h="1372672">
                  <a:moveTo>
                    <a:pt x="0" y="0"/>
                  </a:moveTo>
                  <a:lnTo>
                    <a:pt x="19949506" y="0"/>
                  </a:lnTo>
                  <a:lnTo>
                    <a:pt x="19949506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3182" b="-2331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38100"/>
              <a:ext cx="19949503" cy="14107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40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Ευθυγραμμίζεται με τις κύριες προτεραιότητες πολιτικής της ΕΕ για τις δεξιότητες, τη διά βίου μάθηση, την ένταξη, την πράσινη και την ψηφιακή μετάβαση και την αναγνώριση της μάθησης.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33421" y="7137892"/>
            <a:ext cx="16403431" cy="1029500"/>
            <a:chOff x="0" y="0"/>
            <a:chExt cx="21871242" cy="1372667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21871305" cy="1372743"/>
            </a:xfrm>
            <a:custGeom>
              <a:avLst/>
              <a:gdLst/>
              <a:ahLst/>
              <a:cxnLst/>
              <a:rect l="l" t="t" r="r" b="b"/>
              <a:pathLst>
                <a:path w="21871305" h="1372743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226312"/>
                  </a:lnTo>
                  <a:cubicBezTo>
                    <a:pt x="21871305" y="1307211"/>
                    <a:pt x="21805773" y="1372743"/>
                    <a:pt x="21724874" y="1372743"/>
                  </a:cubicBezTo>
                  <a:lnTo>
                    <a:pt x="146431" y="1372743"/>
                  </a:lnTo>
                  <a:cubicBezTo>
                    <a:pt x="65532" y="1372616"/>
                    <a:pt x="0" y="1307084"/>
                    <a:pt x="0" y="1226312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235402" y="7309485"/>
            <a:ext cx="686333" cy="686333"/>
            <a:chOff x="0" y="0"/>
            <a:chExt cx="915111" cy="915111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413853" y="7487926"/>
            <a:ext cx="329441" cy="329441"/>
            <a:chOff x="0" y="0"/>
            <a:chExt cx="439255" cy="439255"/>
          </a:xfrm>
        </p:grpSpPr>
        <p:sp>
          <p:nvSpPr>
            <p:cNvPr id="42" name="Freeform 42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2196274" y="7137892"/>
            <a:ext cx="14962127" cy="1029500"/>
            <a:chOff x="0" y="0"/>
            <a:chExt cx="19949503" cy="1372667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9949506" cy="1372672"/>
            </a:xfrm>
            <a:custGeom>
              <a:avLst/>
              <a:gdLst/>
              <a:ahLst/>
              <a:cxnLst/>
              <a:rect l="l" t="t" r="r" b="b"/>
              <a:pathLst>
                <a:path w="19949506" h="1372672">
                  <a:moveTo>
                    <a:pt x="0" y="0"/>
                  </a:moveTo>
                  <a:lnTo>
                    <a:pt x="19949506" y="0"/>
                  </a:lnTo>
                  <a:lnTo>
                    <a:pt x="19949506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3182" b="-2331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38100"/>
              <a:ext cx="19949503" cy="14107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40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Προσφέρει πρακτική αξία για εκπαιδευτικούς, υπηρεσίες σταδιοδρομίας, υπεύθυνους χάραξης πολιτικής, προγραμματιστές προγραμμάτων σπουδών, φοιτητές, ιδρύματα και κοινωνία.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933421" y="8441931"/>
            <a:ext cx="16403431" cy="1029500"/>
            <a:chOff x="0" y="0"/>
            <a:chExt cx="21871242" cy="1372667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21871305" cy="1372743"/>
            </a:xfrm>
            <a:custGeom>
              <a:avLst/>
              <a:gdLst/>
              <a:ahLst/>
              <a:cxnLst/>
              <a:rect l="l" t="t" r="r" b="b"/>
              <a:pathLst>
                <a:path w="21871305" h="1372743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226312"/>
                  </a:lnTo>
                  <a:cubicBezTo>
                    <a:pt x="21871305" y="1307211"/>
                    <a:pt x="21805773" y="1372743"/>
                    <a:pt x="21724874" y="1372743"/>
                  </a:cubicBezTo>
                  <a:lnTo>
                    <a:pt x="146431" y="1372743"/>
                  </a:lnTo>
                  <a:cubicBezTo>
                    <a:pt x="65532" y="1372616"/>
                    <a:pt x="0" y="1307084"/>
                    <a:pt x="0" y="1226312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1235402" y="8613515"/>
            <a:ext cx="686333" cy="686333"/>
            <a:chOff x="0" y="0"/>
            <a:chExt cx="915111" cy="915111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1413853" y="8791966"/>
            <a:ext cx="329441" cy="329441"/>
            <a:chOff x="0" y="0"/>
            <a:chExt cx="439255" cy="439255"/>
          </a:xfrm>
        </p:grpSpPr>
        <p:sp>
          <p:nvSpPr>
            <p:cNvPr id="51" name="Freeform 51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2196274" y="8441931"/>
            <a:ext cx="14962127" cy="1029500"/>
            <a:chOff x="0" y="0"/>
            <a:chExt cx="19949503" cy="1372667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9949506" cy="1372672"/>
            </a:xfrm>
            <a:custGeom>
              <a:avLst/>
              <a:gdLst/>
              <a:ahLst/>
              <a:cxnLst/>
              <a:rect l="l" t="t" r="r" b="b"/>
              <a:pathLst>
                <a:path w="19949506" h="1372672">
                  <a:moveTo>
                    <a:pt x="0" y="0"/>
                  </a:moveTo>
                  <a:lnTo>
                    <a:pt x="19949506" y="0"/>
                  </a:lnTo>
                  <a:lnTo>
                    <a:pt x="19949506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3182" b="-2331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38100"/>
              <a:ext cx="19949503" cy="14107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40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Η κεντρική αρχή σχεδιασμού: συνδυάστε θεωρία, πρακτική, προβληματισμό, συνεργασία και αξιολόγηση.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 rot="-720000">
            <a:off x="-3431677" y="5216157"/>
            <a:ext cx="13726725" cy="9608706"/>
            <a:chOff x="0" y="0"/>
            <a:chExt cx="18302300" cy="1281160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2351" cy="12811633"/>
            </a:xfrm>
            <a:custGeom>
              <a:avLst/>
              <a:gdLst/>
              <a:ahLst/>
              <a:cxnLst/>
              <a:rect l="l" t="t" r="r" b="b"/>
              <a:pathLst>
                <a:path w="18302351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7387188" y="0"/>
                  </a:lnTo>
                  <a:cubicBezTo>
                    <a:pt x="17892649" y="0"/>
                    <a:pt x="18302351" y="409702"/>
                    <a:pt x="18302351" y="915162"/>
                  </a:cubicBezTo>
                  <a:lnTo>
                    <a:pt x="18302351" y="11896471"/>
                  </a:lnTo>
                  <a:cubicBezTo>
                    <a:pt x="18302351" y="12401931"/>
                    <a:pt x="17892649" y="12811633"/>
                    <a:pt x="1738718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04039" y="2670453"/>
            <a:ext cx="18063296" cy="2408438"/>
            <a:chOff x="0" y="0"/>
            <a:chExt cx="16472065" cy="219627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472069" cy="2196276"/>
            </a:xfrm>
            <a:custGeom>
              <a:avLst/>
              <a:gdLst/>
              <a:ahLst/>
              <a:cxnLst/>
              <a:rect l="l" t="t" r="r" b="b"/>
              <a:pathLst>
                <a:path w="16472069" h="2196276">
                  <a:moveTo>
                    <a:pt x="0" y="0"/>
                  </a:moveTo>
                  <a:lnTo>
                    <a:pt x="16472069" y="0"/>
                  </a:lnTo>
                  <a:lnTo>
                    <a:pt x="16472069" y="2196276"/>
                  </a:lnTo>
                  <a:lnTo>
                    <a:pt x="0" y="219627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6137" b="-9613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38125"/>
              <a:ext cx="16472065" cy="243439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13567"/>
                </a:lnSpc>
              </a:pPr>
              <a:r>
                <a:rPr lang="el-GR" sz="11306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ΕΥΧΑΡΙΣΤΩ</a:t>
              </a:r>
              <a:endParaRPr lang="en-US" sz="11306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04039" y="5078892"/>
            <a:ext cx="12354049" cy="686333"/>
            <a:chOff x="0" y="0"/>
            <a:chExt cx="16472065" cy="91511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472069" cy="915115"/>
            </a:xfrm>
            <a:custGeom>
              <a:avLst/>
              <a:gdLst/>
              <a:ahLst/>
              <a:cxnLst/>
              <a:rect l="l" t="t" r="r" b="b"/>
              <a:pathLst>
                <a:path w="16472069" h="915115">
                  <a:moveTo>
                    <a:pt x="0" y="0"/>
                  </a:moveTo>
                  <a:lnTo>
                    <a:pt x="16472069" y="0"/>
                  </a:lnTo>
                  <a:lnTo>
                    <a:pt x="16472069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00730" b="-30073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16472065" cy="9627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3062"/>
                </a:lnSpc>
              </a:pPr>
              <a:r>
                <a:rPr lang="el-GR" sz="2551" dirty="0">
                  <a:solidFill>
                    <a:srgbClr val="D6EEF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Για τη διερεύνηση της Υπηρεσίας Σταδιοδρομίας-Μάθησης με την ΕΛΙΞ</a:t>
              </a:r>
              <a:endParaRPr lang="en-US" sz="2551" dirty="0">
                <a:solidFill>
                  <a:srgbClr val="D6EEF6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04039" y="6520196"/>
            <a:ext cx="823608" cy="823608"/>
            <a:chOff x="0" y="0"/>
            <a:chExt cx="1098144" cy="109814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98169" cy="1098169"/>
            </a:xfrm>
            <a:custGeom>
              <a:avLst/>
              <a:gdLst/>
              <a:ahLst/>
              <a:cxnLst/>
              <a:rect l="l" t="t" r="r" b="b"/>
              <a:pathLst>
                <a:path w="1098169" h="1098169">
                  <a:moveTo>
                    <a:pt x="0" y="549021"/>
                  </a:moveTo>
                  <a:cubicBezTo>
                    <a:pt x="0" y="245872"/>
                    <a:pt x="245872" y="0"/>
                    <a:pt x="549021" y="0"/>
                  </a:cubicBezTo>
                  <a:cubicBezTo>
                    <a:pt x="852170" y="0"/>
                    <a:pt x="1098169" y="245872"/>
                    <a:pt x="1098169" y="549021"/>
                  </a:cubicBezTo>
                  <a:cubicBezTo>
                    <a:pt x="1098169" y="852170"/>
                    <a:pt x="852297" y="1098169"/>
                    <a:pt x="549021" y="1098169"/>
                  </a:cubicBezTo>
                  <a:cubicBezTo>
                    <a:pt x="245745" y="1098169"/>
                    <a:pt x="0" y="852297"/>
                    <a:pt x="0" y="54902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18171" y="6734327"/>
            <a:ext cx="395326" cy="395326"/>
            <a:chOff x="0" y="0"/>
            <a:chExt cx="527101" cy="527101"/>
          </a:xfrm>
        </p:grpSpPr>
        <p:sp>
          <p:nvSpPr>
            <p:cNvPr id="15" name="Freeform 15" descr="/home/claude/work/icons/globe_t.png"/>
            <p:cNvSpPr/>
            <p:nvPr/>
          </p:nvSpPr>
          <p:spPr>
            <a:xfrm>
              <a:off x="0" y="0"/>
              <a:ext cx="527050" cy="527050"/>
            </a:xfrm>
            <a:custGeom>
              <a:avLst/>
              <a:gdLst/>
              <a:ahLst/>
              <a:cxnLst/>
              <a:rect l="l" t="t" r="r" b="b"/>
              <a:pathLst>
                <a:path w="527050" h="527050">
                  <a:moveTo>
                    <a:pt x="0" y="0"/>
                  </a:moveTo>
                  <a:lnTo>
                    <a:pt x="527050" y="0"/>
                  </a:lnTo>
                  <a:lnTo>
                    <a:pt x="527050" y="527050"/>
                  </a:lnTo>
                  <a:lnTo>
                    <a:pt x="0" y="527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9" b="-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333539" y="6520196"/>
            <a:ext cx="8236039" cy="823608"/>
            <a:chOff x="0" y="0"/>
            <a:chExt cx="10981385" cy="109814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981379" cy="1098138"/>
            </a:xfrm>
            <a:custGeom>
              <a:avLst/>
              <a:gdLst/>
              <a:ahLst/>
              <a:cxnLst/>
              <a:rect l="l" t="t" r="r" b="b"/>
              <a:pathLst>
                <a:path w="10981379" h="1098138">
                  <a:moveTo>
                    <a:pt x="0" y="0"/>
                  </a:moveTo>
                  <a:lnTo>
                    <a:pt x="10981379" y="0"/>
                  </a:lnTo>
                  <a:lnTo>
                    <a:pt x="10981379" y="1098138"/>
                  </a:lnTo>
                  <a:lnTo>
                    <a:pt x="0" y="109813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4850" b="-144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10981385" cy="114576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62"/>
                </a:lnSpc>
              </a:pPr>
              <a:r>
                <a:rPr lang="en-US" sz="25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www.elix-project.eu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2834490" y="754971"/>
            <a:ext cx="4735716" cy="1921745"/>
            <a:chOff x="0" y="0"/>
            <a:chExt cx="6314288" cy="256232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314313" cy="2562225"/>
            </a:xfrm>
            <a:custGeom>
              <a:avLst/>
              <a:gdLst/>
              <a:ahLst/>
              <a:cxnLst/>
              <a:rect l="l" t="t" r="r" b="b"/>
              <a:pathLst>
                <a:path w="6314313" h="2562225">
                  <a:moveTo>
                    <a:pt x="0" y="219583"/>
                  </a:moveTo>
                  <a:cubicBezTo>
                    <a:pt x="0" y="98298"/>
                    <a:pt x="98298" y="0"/>
                    <a:pt x="219583" y="0"/>
                  </a:cubicBezTo>
                  <a:lnTo>
                    <a:pt x="6094730" y="0"/>
                  </a:lnTo>
                  <a:cubicBezTo>
                    <a:pt x="6216015" y="0"/>
                    <a:pt x="6314313" y="98298"/>
                    <a:pt x="6314313" y="219583"/>
                  </a:cubicBezTo>
                  <a:lnTo>
                    <a:pt x="6314313" y="2342642"/>
                  </a:lnTo>
                  <a:cubicBezTo>
                    <a:pt x="6314313" y="2463927"/>
                    <a:pt x="6216015" y="2562225"/>
                    <a:pt x="6094730" y="2562225"/>
                  </a:cubicBezTo>
                  <a:lnTo>
                    <a:pt x="219583" y="2562225"/>
                  </a:lnTo>
                  <a:cubicBezTo>
                    <a:pt x="98298" y="2562352"/>
                    <a:pt x="0" y="2464054"/>
                    <a:pt x="0" y="2342642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3383558" y="1070686"/>
            <a:ext cx="3637578" cy="1254614"/>
            <a:chOff x="0" y="0"/>
            <a:chExt cx="4850105" cy="1672819"/>
          </a:xfrm>
        </p:grpSpPr>
        <p:sp>
          <p:nvSpPr>
            <p:cNvPr id="22" name="Freeform 22" descr="/home/claude/work/assets/elix_logo.png"/>
            <p:cNvSpPr/>
            <p:nvPr/>
          </p:nvSpPr>
          <p:spPr>
            <a:xfrm>
              <a:off x="0" y="0"/>
              <a:ext cx="4850130" cy="1672844"/>
            </a:xfrm>
            <a:custGeom>
              <a:avLst/>
              <a:gdLst/>
              <a:ahLst/>
              <a:cxnLst/>
              <a:rect l="l" t="t" r="r" b="b"/>
              <a:pathLst>
                <a:path w="4850130" h="1672844">
                  <a:moveTo>
                    <a:pt x="0" y="0"/>
                  </a:moveTo>
                  <a:lnTo>
                    <a:pt x="4850130" y="0"/>
                  </a:lnTo>
                  <a:lnTo>
                    <a:pt x="4850130" y="1672844"/>
                  </a:lnTo>
                  <a:lnTo>
                    <a:pt x="0" y="16728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109019" y="8510568"/>
            <a:ext cx="4461186" cy="1304039"/>
            <a:chOff x="0" y="0"/>
            <a:chExt cx="5948248" cy="173871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948299" cy="1738757"/>
            </a:xfrm>
            <a:custGeom>
              <a:avLst/>
              <a:gdLst/>
              <a:ahLst/>
              <a:cxnLst/>
              <a:rect l="l" t="t" r="r" b="b"/>
              <a:pathLst>
                <a:path w="5948299" h="1738757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5765292" y="0"/>
                  </a:lnTo>
                  <a:cubicBezTo>
                    <a:pt x="5866384" y="0"/>
                    <a:pt x="5948299" y="81915"/>
                    <a:pt x="5948299" y="183007"/>
                  </a:cubicBezTo>
                  <a:lnTo>
                    <a:pt x="5948299" y="1555750"/>
                  </a:lnTo>
                  <a:cubicBezTo>
                    <a:pt x="5948299" y="1656842"/>
                    <a:pt x="5866384" y="1738757"/>
                    <a:pt x="5765292" y="1738757"/>
                  </a:cubicBezTo>
                  <a:lnTo>
                    <a:pt x="183007" y="1738757"/>
                  </a:lnTo>
                  <a:cubicBezTo>
                    <a:pt x="81915" y="1738757"/>
                    <a:pt x="0" y="1656715"/>
                    <a:pt x="0" y="15557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3211845" y="8714432"/>
            <a:ext cx="4255535" cy="896312"/>
            <a:chOff x="0" y="0"/>
            <a:chExt cx="3843477" cy="809523"/>
          </a:xfrm>
        </p:grpSpPr>
        <p:sp>
          <p:nvSpPr>
            <p:cNvPr id="26" name="Freeform 26" descr="/home/claude/work/assets/eu_funded.png"/>
            <p:cNvSpPr/>
            <p:nvPr/>
          </p:nvSpPr>
          <p:spPr>
            <a:xfrm>
              <a:off x="0" y="0"/>
              <a:ext cx="3843528" cy="809498"/>
            </a:xfrm>
            <a:custGeom>
              <a:avLst/>
              <a:gdLst/>
              <a:ahLst/>
              <a:cxnLst/>
              <a:rect l="l" t="t" r="r" b="b"/>
              <a:pathLst>
                <a:path w="3843528" h="809498">
                  <a:moveTo>
                    <a:pt x="0" y="0"/>
                  </a:moveTo>
                  <a:lnTo>
                    <a:pt x="3843528" y="0"/>
                  </a:lnTo>
                  <a:lnTo>
                    <a:pt x="3843528" y="809498"/>
                  </a:lnTo>
                  <a:lnTo>
                    <a:pt x="0" y="8094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1" b="-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7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3082" r="-53082" b="-1111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965433" y="6039005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00481" y="7992685"/>
            <a:ext cx="7020159" cy="984397"/>
            <a:chOff x="0" y="0"/>
            <a:chExt cx="15849600" cy="2222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849600" cy="2222500"/>
            </a:xfrm>
            <a:custGeom>
              <a:avLst/>
              <a:gdLst/>
              <a:ahLst/>
              <a:cxnLst/>
              <a:rect l="l" t="t" r="r" b="b"/>
              <a:pathLst>
                <a:path w="15849600" h="2222500">
                  <a:moveTo>
                    <a:pt x="0" y="0"/>
                  </a:moveTo>
                  <a:lnTo>
                    <a:pt x="15849600" y="0"/>
                  </a:lnTo>
                  <a:lnTo>
                    <a:pt x="15849600" y="2222500"/>
                  </a:lnTo>
                  <a:lnTo>
                    <a:pt x="0" y="222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719067" y="9258300"/>
            <a:ext cx="3350128" cy="703189"/>
          </a:xfrm>
          <a:custGeom>
            <a:avLst/>
            <a:gdLst/>
            <a:ahLst/>
            <a:cxnLst/>
            <a:rect l="l" t="t" r="r" b="b"/>
            <a:pathLst>
              <a:path w="3350128" h="703189">
                <a:moveTo>
                  <a:pt x="0" y="0"/>
                </a:moveTo>
                <a:lnTo>
                  <a:pt x="3350128" y="0"/>
                </a:lnTo>
                <a:lnTo>
                  <a:pt x="3350128" y="703189"/>
                </a:lnTo>
                <a:lnTo>
                  <a:pt x="0" y="7031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7476099" y="3271571"/>
            <a:ext cx="110585" cy="593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6"/>
              </a:lnSpc>
            </a:pPr>
            <a:r>
              <a:rPr lang="en-US" sz="319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41227" y="6323086"/>
            <a:ext cx="9689484" cy="470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Project Number: 2024-1-SI01-KA220-HED-000252281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773691" y="7276797"/>
            <a:ext cx="6132642" cy="430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1"/>
              </a:lnSpc>
              <a:spcBef>
                <a:spcPct val="0"/>
              </a:spcBef>
            </a:pPr>
            <a:r>
              <a:rPr lang="en-US" sz="2565" b="1">
                <a:solidFill>
                  <a:srgbClr val="0D79A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www.elix-project.eu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2129787" y="629343"/>
            <a:ext cx="6158213" cy="2115212"/>
            <a:chOff x="0" y="0"/>
            <a:chExt cx="5842000" cy="20066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842000" cy="2006600"/>
            </a:xfrm>
            <a:custGeom>
              <a:avLst/>
              <a:gdLst/>
              <a:ahLst/>
              <a:cxnLst/>
              <a:rect l="l" t="t" r="r" b="b"/>
              <a:pathLst>
                <a:path w="5842000" h="2006600">
                  <a:moveTo>
                    <a:pt x="0" y="0"/>
                  </a:moveTo>
                  <a:lnTo>
                    <a:pt x="5842000" y="0"/>
                  </a:lnTo>
                  <a:lnTo>
                    <a:pt x="5842000" y="2006600"/>
                  </a:lnTo>
                  <a:lnTo>
                    <a:pt x="0" y="2006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8957936" y="3211280"/>
            <a:ext cx="8357021" cy="1667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sz="3167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European labour mobility-led Career and Service-Learning System in Higher Education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716564" y="4802315"/>
            <a:ext cx="6839763" cy="1133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3"/>
              </a:lnSpc>
              <a:spcBef>
                <a:spcPct val="0"/>
              </a:spcBef>
            </a:pPr>
            <a:r>
              <a:rPr lang="el-GR" sz="2131" b="1" dirty="0">
                <a:solidFill>
                  <a:srgbClr val="000000"/>
                </a:solidFill>
                <a:latin typeface="Aptos" panose="020B0004020202020204" pitchFamily="34" charset="0"/>
                <a:ea typeface="Archivo Black"/>
                <a:cs typeface="Archivo Black"/>
                <a:sym typeface="Archivo Black"/>
              </a:rPr>
              <a:t>Εργαλειοθήκη Καθοδήγησης για Εκπαιδευτές ΑΕΙ σχετικά με τη σταδιοδρομία 
Ανάπτυξη μέσω Πρακτικών CSL</a:t>
            </a:r>
            <a:endParaRPr lang="en-US" sz="2131" b="1" dirty="0">
              <a:solidFill>
                <a:srgbClr val="000000"/>
              </a:solidFill>
              <a:latin typeface="Aptos" panose="020B0004020202020204" pitchFamily="34" charset="0"/>
              <a:ea typeface="Archivo Black"/>
              <a:cs typeface="Archivo Black"/>
              <a:sym typeface="Archivo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2199</Words>
  <Application>Microsoft Office PowerPoint</Application>
  <PresentationFormat>Custom</PresentationFormat>
  <Paragraphs>258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Montserrat</vt:lpstr>
      <vt:lpstr>Calibri (MS)</vt:lpstr>
      <vt:lpstr>Montserrat Bold</vt:lpstr>
      <vt:lpstr>Arial</vt:lpstr>
      <vt:lpstr>Poppins</vt:lpstr>
      <vt:lpstr>Calibri</vt:lpstr>
      <vt:lpstr>Calibri (MS) Bold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ELIX_teachers toolkit_1</dc:title>
  <dc:creator>Kalliopi Evropa</dc:creator>
  <cp:lastModifiedBy>Kalliopi Evropa</cp:lastModifiedBy>
  <cp:revision>2</cp:revision>
  <dcterms:created xsi:type="dcterms:W3CDTF">2006-08-16T00:00:00Z</dcterms:created>
  <dcterms:modified xsi:type="dcterms:W3CDTF">2026-09-16T14:45:54Z</dcterms:modified>
  <dc:identifier>DAHTZNGqyUk</dc:identifier>
</cp:coreProperties>
</file>