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  <p:sldId id="291" r:id="rId19"/>
    <p:sldId id="293" r:id="rId20"/>
    <p:sldId id="295" r:id="rId21"/>
    <p:sldId id="297" r:id="rId22"/>
  </p:sldIdLst>
  <p:sldSz cx="18288000" cy="10287000"/>
  <p:notesSz cx="6858000" cy="9144000"/>
  <p:embeddedFontLst>
    <p:embeddedFont>
      <p:font typeface="Archivo Black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(MS)" panose="020B0604020202020204" charset="0"/>
      <p:regular r:id="rId29"/>
    </p:embeddedFont>
    <p:embeddedFont>
      <p:font typeface="Calibri (MS) Bold" panose="020B0604020202020204" charset="0"/>
      <p:regular r:id="rId30"/>
    </p:embeddedFont>
    <p:embeddedFont>
      <p:font typeface="Calibri (MS) Italics" panose="020B0604020202020204" charset="0"/>
      <p:regular r:id="rId31"/>
    </p:embeddedFont>
    <p:embeddedFont>
      <p:font typeface="Montserrat" panose="02000505000000020004" pitchFamily="2" charset="0"/>
      <p:regular r:id="rId32"/>
      <p:bold r:id="rId33"/>
      <p:italic r:id="rId34"/>
      <p:boldItalic r:id="rId35"/>
    </p:embeddedFont>
    <p:embeddedFont>
      <p:font typeface="Montserrat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43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DF290037-F19F-4008-AEA7-C3CC6B21E0AE}"/>
    <pc:docChg chg="modSld">
      <pc:chgData name="Liszt-Rohlf Verena" userId="5ad52cf5-6431-4d6a-8e40-c09e5582a93a" providerId="ADAL" clId="{DF290037-F19F-4008-AEA7-C3CC6B21E0AE}" dt="2026-09-02T10:56:59.161" v="111" actId="20577"/>
      <pc:docMkLst>
        <pc:docMk/>
      </pc:docMkLst>
      <pc:sldChg chg="modSp mod">
        <pc:chgData name="Liszt-Rohlf Verena" userId="5ad52cf5-6431-4d6a-8e40-c09e5582a93a" providerId="ADAL" clId="{DF290037-F19F-4008-AEA7-C3CC6B21E0AE}" dt="2026-09-02T10:53:46.272" v="4" actId="20577"/>
        <pc:sldMkLst>
          <pc:docMk/>
          <pc:sldMk cId="0" sldId="269"/>
        </pc:sldMkLst>
        <pc:spChg chg="mod">
          <ac:chgData name="Liszt-Rohlf Verena" userId="5ad52cf5-6431-4d6a-8e40-c09e5582a93a" providerId="ADAL" clId="{DF290037-F19F-4008-AEA7-C3CC6B21E0AE}" dt="2026-09-02T10:53:46.272" v="4" actId="20577"/>
          <ac:spMkLst>
            <pc:docMk/>
            <pc:sldMk cId="0" sldId="269"/>
            <ac:spMk id="37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4:27.190" v="35" actId="20577"/>
        <pc:sldMkLst>
          <pc:docMk/>
          <pc:sldMk cId="0" sldId="273"/>
        </pc:sldMkLst>
        <pc:spChg chg="mod">
          <ac:chgData name="Liszt-Rohlf Verena" userId="5ad52cf5-6431-4d6a-8e40-c09e5582a93a" providerId="ADAL" clId="{DF290037-F19F-4008-AEA7-C3CC6B21E0AE}" dt="2026-09-02T10:54:27.190" v="35" actId="20577"/>
          <ac:spMkLst>
            <pc:docMk/>
            <pc:sldMk cId="0" sldId="273"/>
            <ac:spMk id="51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4:51.477" v="48" actId="6549"/>
        <pc:sldMkLst>
          <pc:docMk/>
          <pc:sldMk cId="0" sldId="277"/>
        </pc:sldMkLst>
        <pc:spChg chg="mod">
          <ac:chgData name="Liszt-Rohlf Verena" userId="5ad52cf5-6431-4d6a-8e40-c09e5582a93a" providerId="ADAL" clId="{DF290037-F19F-4008-AEA7-C3CC6B21E0AE}" dt="2026-09-02T10:54:51.477" v="48" actId="6549"/>
          <ac:spMkLst>
            <pc:docMk/>
            <pc:sldMk cId="0" sldId="277"/>
            <ac:spMk id="27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5:27.424" v="53" actId="20577"/>
        <pc:sldMkLst>
          <pc:docMk/>
          <pc:sldMk cId="0" sldId="283"/>
        </pc:sldMkLst>
        <pc:spChg chg="mod">
          <ac:chgData name="Liszt-Rohlf Verena" userId="5ad52cf5-6431-4d6a-8e40-c09e5582a93a" providerId="ADAL" clId="{DF290037-F19F-4008-AEA7-C3CC6B21E0AE}" dt="2026-09-02T10:55:27.424" v="53" actId="20577"/>
          <ac:spMkLst>
            <pc:docMk/>
            <pc:sldMk cId="0" sldId="283"/>
            <ac:spMk id="35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5:49.969" v="58" actId="20577"/>
        <pc:sldMkLst>
          <pc:docMk/>
          <pc:sldMk cId="0" sldId="287"/>
        </pc:sldMkLst>
        <pc:spChg chg="mod">
          <ac:chgData name="Liszt-Rohlf Verena" userId="5ad52cf5-6431-4d6a-8e40-c09e5582a93a" providerId="ADAL" clId="{DF290037-F19F-4008-AEA7-C3CC6B21E0AE}" dt="2026-09-02T10:55:49.969" v="58" actId="20577"/>
          <ac:spMkLst>
            <pc:docMk/>
            <pc:sldMk cId="0" sldId="287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6:06.584" v="70" actId="20577"/>
        <pc:sldMkLst>
          <pc:docMk/>
          <pc:sldMk cId="0" sldId="289"/>
        </pc:sldMkLst>
        <pc:spChg chg="mod">
          <ac:chgData name="Liszt-Rohlf Verena" userId="5ad52cf5-6431-4d6a-8e40-c09e5582a93a" providerId="ADAL" clId="{DF290037-F19F-4008-AEA7-C3CC6B21E0AE}" dt="2026-09-02T10:56:06.584" v="70" actId="20577"/>
          <ac:spMkLst>
            <pc:docMk/>
            <pc:sldMk cId="0" sldId="289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6:32.011" v="84" actId="20577"/>
        <pc:sldMkLst>
          <pc:docMk/>
          <pc:sldMk cId="0" sldId="291"/>
        </pc:sldMkLst>
        <pc:spChg chg="mod">
          <ac:chgData name="Liszt-Rohlf Verena" userId="5ad52cf5-6431-4d6a-8e40-c09e5582a93a" providerId="ADAL" clId="{DF290037-F19F-4008-AEA7-C3CC6B21E0AE}" dt="2026-09-02T10:56:23.499" v="79" actId="20577"/>
          <ac:spMkLst>
            <pc:docMk/>
            <pc:sldMk cId="0" sldId="291"/>
            <ac:spMk id="71" creationId="{00000000-0000-0000-0000-000000000000}"/>
          </ac:spMkLst>
        </pc:spChg>
        <pc:spChg chg="mod">
          <ac:chgData name="Liszt-Rohlf Verena" userId="5ad52cf5-6431-4d6a-8e40-c09e5582a93a" providerId="ADAL" clId="{DF290037-F19F-4008-AEA7-C3CC6B21E0AE}" dt="2026-09-02T10:56:32.011" v="84" actId="20577"/>
          <ac:spMkLst>
            <pc:docMk/>
            <pc:sldMk cId="0" sldId="291"/>
            <ac:spMk id="95" creationId="{00000000-0000-0000-0000-000000000000}"/>
          </ac:spMkLst>
        </pc:spChg>
      </pc:sldChg>
      <pc:sldChg chg="modSp mod">
        <pc:chgData name="Liszt-Rohlf Verena" userId="5ad52cf5-6431-4d6a-8e40-c09e5582a93a" providerId="ADAL" clId="{DF290037-F19F-4008-AEA7-C3CC6B21E0AE}" dt="2026-09-02T10:56:59.161" v="111" actId="20577"/>
        <pc:sldMkLst>
          <pc:docMk/>
          <pc:sldMk cId="0" sldId="293"/>
        </pc:sldMkLst>
        <pc:spChg chg="mod">
          <ac:chgData name="Liszt-Rohlf Verena" userId="5ad52cf5-6431-4d6a-8e40-c09e5582a93a" providerId="ADAL" clId="{DF290037-F19F-4008-AEA7-C3CC6B21E0AE}" dt="2026-09-02T10:56:44.562" v="101" actId="20577"/>
          <ac:spMkLst>
            <pc:docMk/>
            <pc:sldMk cId="0" sldId="293"/>
            <ac:spMk id="35" creationId="{00000000-0000-0000-0000-000000000000}"/>
          </ac:spMkLst>
        </pc:spChg>
        <pc:spChg chg="mod">
          <ac:chgData name="Liszt-Rohlf Verena" userId="5ad52cf5-6431-4d6a-8e40-c09e5582a93a" providerId="ADAL" clId="{DF290037-F19F-4008-AEA7-C3CC6B21E0AE}" dt="2026-09-02T10:56:51.995" v="106" actId="20577"/>
          <ac:spMkLst>
            <pc:docMk/>
            <pc:sldMk cId="0" sldId="293"/>
            <ac:spMk id="57" creationId="{00000000-0000-0000-0000-000000000000}"/>
          </ac:spMkLst>
        </pc:spChg>
        <pc:spChg chg="mod">
          <ac:chgData name="Liszt-Rohlf Verena" userId="5ad52cf5-6431-4d6a-8e40-c09e5582a93a" providerId="ADAL" clId="{DF290037-F19F-4008-AEA7-C3CC6B21E0AE}" dt="2026-09-02T10:56:59.161" v="111" actId="20577"/>
          <ac:spMkLst>
            <pc:docMk/>
            <pc:sldMk cId="0" sldId="293"/>
            <ac:spMk id="6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0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8.png"/><Relationship Id="rId5" Type="http://schemas.openxmlformats.org/officeDocument/2006/relationships/image" Target="../media/image16.png"/><Relationship Id="rId10" Type="http://schemas.openxmlformats.org/officeDocument/2006/relationships/image" Target="../media/image24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9.png"/><Relationship Id="rId5" Type="http://schemas.openxmlformats.org/officeDocument/2006/relationships/image" Target="../media/image16.png"/><Relationship Id="rId10" Type="http://schemas.openxmlformats.org/officeDocument/2006/relationships/image" Target="../media/image28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Relationship Id="rId1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3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35.png"/><Relationship Id="rId5" Type="http://schemas.openxmlformats.org/officeDocument/2006/relationships/image" Target="../media/image16.png"/><Relationship Id="rId10" Type="http://schemas.openxmlformats.org/officeDocument/2006/relationships/image" Target="../media/image34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2.png"/><Relationship Id="rId3" Type="http://schemas.openxmlformats.org/officeDocument/2006/relationships/image" Target="../media/image7.jpeg"/><Relationship Id="rId7" Type="http://schemas.openxmlformats.org/officeDocument/2006/relationships/image" Target="../media/image33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8.jpe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48.sv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8.jpe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50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26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8.png"/><Relationship Id="rId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46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51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54.png"/><Relationship Id="rId3" Type="http://schemas.openxmlformats.org/officeDocument/2006/relationships/image" Target="../media/image52.png"/><Relationship Id="rId7" Type="http://schemas.openxmlformats.org/officeDocument/2006/relationships/image" Target="../media/image16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20.svg"/><Relationship Id="rId5" Type="http://schemas.openxmlformats.org/officeDocument/2006/relationships/image" Target="../media/image7.jpeg"/><Relationship Id="rId10" Type="http://schemas.openxmlformats.org/officeDocument/2006/relationships/image" Target="../media/image19.png"/><Relationship Id="rId4" Type="http://schemas.openxmlformats.org/officeDocument/2006/relationships/image" Target="../media/image53.svg"/><Relationship Id="rId9" Type="http://schemas.openxmlformats.org/officeDocument/2006/relationships/image" Target="../media/image49.png"/><Relationship Id="rId1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55.png"/><Relationship Id="rId4" Type="http://schemas.openxmlformats.org/officeDocument/2006/relationships/image" Target="../media/image8.jpeg"/><Relationship Id="rId9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0.png"/><Relationship Id="rId3" Type="http://schemas.openxmlformats.org/officeDocument/2006/relationships/image" Target="../media/image56.jpeg"/><Relationship Id="rId7" Type="http://schemas.openxmlformats.org/officeDocument/2006/relationships/image" Target="../media/image37.sv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13.png"/><Relationship Id="rId5" Type="http://schemas.openxmlformats.org/officeDocument/2006/relationships/image" Target="../media/image8.jpeg"/><Relationship Id="rId10" Type="http://schemas.openxmlformats.org/officeDocument/2006/relationships/image" Target="../media/image39.svg"/><Relationship Id="rId4" Type="http://schemas.openxmlformats.org/officeDocument/2006/relationships/image" Target="../media/image7.jpe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3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59.png"/><Relationship Id="rId5" Type="http://schemas.openxmlformats.org/officeDocument/2006/relationships/image" Target="../media/image36.png"/><Relationship Id="rId10" Type="http://schemas.openxmlformats.org/officeDocument/2006/relationships/image" Target="../media/image58.png"/><Relationship Id="rId4" Type="http://schemas.openxmlformats.org/officeDocument/2006/relationships/image" Target="../media/image8.jpeg"/><Relationship Id="rId9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8.png"/><Relationship Id="rId3" Type="http://schemas.openxmlformats.org/officeDocument/2006/relationships/image" Target="../media/image7.jpeg"/><Relationship Id="rId7" Type="http://schemas.openxmlformats.org/officeDocument/2006/relationships/image" Target="../media/image6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25.png"/><Relationship Id="rId5" Type="http://schemas.openxmlformats.org/officeDocument/2006/relationships/image" Target="../media/image36.png"/><Relationship Id="rId10" Type="http://schemas.openxmlformats.org/officeDocument/2006/relationships/image" Target="../media/image61.png"/><Relationship Id="rId4" Type="http://schemas.openxmlformats.org/officeDocument/2006/relationships/image" Target="../media/image8.jpeg"/><Relationship Id="rId9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7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8.jpe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8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346879" y="8793137"/>
            <a:ext cx="1168346" cy="1168346"/>
          </a:xfrm>
          <a:custGeom>
            <a:avLst/>
            <a:gdLst/>
            <a:ahLst/>
            <a:cxnLst/>
            <a:rect l="l" t="t" r="r" b="b"/>
            <a:pathLst>
              <a:path w="1168346" h="1168346">
                <a:moveTo>
                  <a:pt x="0" y="0"/>
                </a:moveTo>
                <a:lnTo>
                  <a:pt x="1168346" y="0"/>
                </a:lnTo>
                <a:lnTo>
                  <a:pt x="1168346" y="1168346"/>
                </a:lnTo>
                <a:lnTo>
                  <a:pt x="0" y="11683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2676716"/>
            <a:chOff x="0" y="0"/>
            <a:chExt cx="24402415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34" cy="5490686"/>
            <a:chOff x="0" y="0"/>
            <a:chExt cx="9151112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48" cy="640588"/>
            </a:xfrm>
            <a:custGeom>
              <a:avLst/>
              <a:gdLst/>
              <a:ahLst/>
              <a:cxnLst/>
              <a:rect l="l" t="t" r="r" b="b"/>
              <a:pathLst>
                <a:path w="20132548" h="640588">
                  <a:moveTo>
                    <a:pt x="0" y="0"/>
                  </a:moveTo>
                  <a:lnTo>
                    <a:pt x="20132548" y="0"/>
                  </a:lnTo>
                  <a:lnTo>
                    <a:pt x="20132548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954" b="-56195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438131"/>
            <a:ext cx="15099392" cy="509006"/>
            <a:chOff x="0" y="0"/>
            <a:chExt cx="20132523" cy="6786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2523" cy="678674"/>
            </a:xfrm>
            <a:custGeom>
              <a:avLst/>
              <a:gdLst/>
              <a:ahLst/>
              <a:cxnLst/>
              <a:rect l="l" t="t" r="r" b="b"/>
              <a:pathLst>
                <a:path w="20132523" h="678674">
                  <a:moveTo>
                    <a:pt x="0" y="0"/>
                  </a:moveTo>
                  <a:lnTo>
                    <a:pt x="20132523" y="0"/>
                  </a:lnTo>
                  <a:lnTo>
                    <a:pt x="20132523" y="678674"/>
                  </a:lnTo>
                  <a:lnTo>
                    <a:pt x="0" y="678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8013" b="-52801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132523" cy="716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2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3608" y="810711"/>
            <a:ext cx="15648470" cy="642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Aufbau des Kapitels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45752" cy="915162"/>
            </a:xfrm>
            <a:custGeom>
              <a:avLst/>
              <a:gdLst/>
              <a:ahLst/>
              <a:cxnLst/>
              <a:rect l="l" t="t" r="r" b="b"/>
              <a:pathLst>
                <a:path w="22145752" h="915162">
                  <a:moveTo>
                    <a:pt x="0" y="0"/>
                  </a:moveTo>
                  <a:lnTo>
                    <a:pt x="22145752" y="0"/>
                  </a:lnTo>
                  <a:lnTo>
                    <a:pt x="2214575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187" b="-421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51059" y="2915526"/>
            <a:ext cx="16609333" cy="722052"/>
            <a:chOff x="0" y="0"/>
            <a:chExt cx="22145777" cy="96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45777" cy="962735"/>
            </a:xfrm>
            <a:custGeom>
              <a:avLst/>
              <a:gdLst/>
              <a:ahLst/>
              <a:cxnLst/>
              <a:rect l="l" t="t" r="r" b="b"/>
              <a:pathLst>
                <a:path w="22145777" h="962735">
                  <a:moveTo>
                    <a:pt x="0" y="0"/>
                  </a:moveTo>
                  <a:lnTo>
                    <a:pt x="22145777" y="0"/>
                  </a:lnTo>
                  <a:lnTo>
                    <a:pt x="22145777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8213" b="-39821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45777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Vom Konzept zur Pädagogik und schließlich zur Lehrplanumsetzung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98302" cy="732155"/>
            </a:xfrm>
            <a:custGeom>
              <a:avLst/>
              <a:gdLst/>
              <a:ahLst/>
              <a:cxnLst/>
              <a:rect l="l" t="t" r="r" b="b"/>
              <a:pathLst>
                <a:path w="10798302" h="732155">
                  <a:moveTo>
                    <a:pt x="0" y="0"/>
                  </a:moveTo>
                  <a:lnTo>
                    <a:pt x="10798302" y="0"/>
                  </a:lnTo>
                  <a:lnTo>
                    <a:pt x="1079830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184" b="-23717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3608" y="4006520"/>
            <a:ext cx="8098765" cy="591932"/>
            <a:chOff x="0" y="0"/>
            <a:chExt cx="10798353" cy="789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98353" cy="789242"/>
            </a:xfrm>
            <a:custGeom>
              <a:avLst/>
              <a:gdLst/>
              <a:ahLst/>
              <a:cxnLst/>
              <a:rect l="l" t="t" r="r" b="b"/>
              <a:pathLst>
                <a:path w="10798353" h="789242">
                  <a:moveTo>
                    <a:pt x="0" y="0"/>
                  </a:moveTo>
                  <a:lnTo>
                    <a:pt x="10798353" y="0"/>
                  </a:lnTo>
                  <a:lnTo>
                    <a:pt x="1079835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592" b="-216592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79835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Was dieses Kapitel behandelt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804353"/>
            <a:ext cx="576548" cy="576548"/>
            <a:chOff x="0" y="0"/>
            <a:chExt cx="768731" cy="768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73503" y="4954248"/>
            <a:ext cx="276701" cy="276701"/>
            <a:chOff x="0" y="0"/>
            <a:chExt cx="368935" cy="368935"/>
          </a:xfrm>
        </p:grpSpPr>
        <p:sp>
          <p:nvSpPr>
            <p:cNvPr id="25" name="Freeform 25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647206" y="4659516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Was ist CSL? Definition von berufsbezogenem Service-Learning.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23608" y="5929941"/>
            <a:ext cx="576548" cy="576548"/>
            <a:chOff x="0" y="0"/>
            <a:chExt cx="768731" cy="76873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3503" y="6079836"/>
            <a:ext cx="276701" cy="276701"/>
            <a:chOff x="0" y="0"/>
            <a:chExt cx="368935" cy="368935"/>
          </a:xfrm>
        </p:grpSpPr>
        <p:sp>
          <p:nvSpPr>
            <p:cNvPr id="30" name="Freeform 30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1647206" y="5785114"/>
            <a:ext cx="7275166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Theoretische Grundlagen: Erfahrungsorientiertes Lernen, Reflexion, Design Thinking, agiles und adaptives Lernen.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23608" y="7055539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973503" y="7205434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647206" y="6910702"/>
            <a:ext cx="7275166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Modelle zur Einbeziehung von CSL in den Hochschullehrplan: Integration, projektbasiert, gemeinschaftsbasiert.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615295" cy="732155"/>
            </a:xfrm>
            <a:custGeom>
              <a:avLst/>
              <a:gdLst/>
              <a:ahLst/>
              <a:cxnLst/>
              <a:rect l="l" t="t" r="r" b="b"/>
              <a:pathLst>
                <a:path w="10615295" h="732155">
                  <a:moveTo>
                    <a:pt x="0" y="0"/>
                  </a:moveTo>
                  <a:lnTo>
                    <a:pt x="10615295" y="0"/>
                  </a:lnTo>
                  <a:lnTo>
                    <a:pt x="10615295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317" b="-232307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9471441" y="4006520"/>
            <a:ext cx="7961500" cy="591932"/>
            <a:chOff x="0" y="0"/>
            <a:chExt cx="10615333" cy="78924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615333" cy="789242"/>
            </a:xfrm>
            <a:custGeom>
              <a:avLst/>
              <a:gdLst/>
              <a:ahLst/>
              <a:cxnLst/>
              <a:rect l="l" t="t" r="r" b="b"/>
              <a:pathLst>
                <a:path w="10615333" h="789242">
                  <a:moveTo>
                    <a:pt x="0" y="0"/>
                  </a:moveTo>
                  <a:lnTo>
                    <a:pt x="10615333" y="0"/>
                  </a:lnTo>
                  <a:lnTo>
                    <a:pt x="1061533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2074" b="-212074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1061533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Leitlogik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71441" y="4804353"/>
            <a:ext cx="576548" cy="576548"/>
            <a:chOff x="0" y="0"/>
            <a:chExt cx="768731" cy="76873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9621336" y="4954248"/>
            <a:ext cx="276701" cy="276701"/>
            <a:chOff x="0" y="0"/>
            <a:chExt cx="368935" cy="368935"/>
          </a:xfrm>
        </p:grpSpPr>
        <p:sp>
          <p:nvSpPr>
            <p:cNvPr id="45" name="Freeform 45" descr="/home/claude/work/icons/arrow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46" name="TextBox 46"/>
          <p:cNvSpPr txBox="1"/>
          <p:nvPr/>
        </p:nvSpPr>
        <p:spPr>
          <a:xfrm>
            <a:off x="10295039" y="4659516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Das Kapitel behandelt zunächst das Konzept, dann die Pädagogik und schließlich die Umsetzung des Lehrplans.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9471441" y="5929941"/>
            <a:ext cx="576548" cy="576548"/>
            <a:chOff x="0" y="0"/>
            <a:chExt cx="768731" cy="76873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621336" y="6079836"/>
            <a:ext cx="276701" cy="276701"/>
            <a:chOff x="0" y="0"/>
            <a:chExt cx="368935" cy="368935"/>
          </a:xfrm>
        </p:grpSpPr>
        <p:sp>
          <p:nvSpPr>
            <p:cNvPr id="50" name="Freeform 50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0295039" y="5785114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Jedes Modell wird mit seinen Merkmalen, Kompetenzeffekten und der größten Herausforderung vorgestellt.</a:t>
            </a:r>
          </a:p>
        </p:txBody>
      </p:sp>
      <p:sp>
        <p:nvSpPr>
          <p:cNvPr id="52" name="Freeform 52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Was ist berufsbezogenes Service-Learning?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verbindet akademisches Lernen mit praktischer Berufserfahrung und praktischen Erfahrungen.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wenden akademisches Wissen und kritisches Denken auf konkrete Bedürfnisse der Gemeinschaft oder von Organisationen an.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kombiniert soziales Engagement, strukturierte Reflexion und die Entwicklung beruflicher Kompetenzen.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fördert sowohl die Beschäftigungsfähigkeit als auch die staatsbürgerliche Verantwortung.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GRUNDLAGEN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Erfahrungsorientiertes Lernen als Grundlage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anch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basiert auf der Theorie des erfahrungsorientierten Lernens.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Lernen ist am effektivsten, wenn es mit direkten Erfahrungen in der realen Welt verknüpft ist.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überbrücken die Kluft zwischen akademischem Wissen und praktischer Anwendung.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Erfahrung wird dann lehrreich, wenn sie durch Reflexion und Konzeptualisierung unterstützt wird.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GRUNDLAGEN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Kolbs erfahrungsorientierter Lernzyklus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055153" y="3398320"/>
            <a:ext cx="5694636" cy="5694636"/>
            <a:chOff x="0" y="0"/>
            <a:chExt cx="7592847" cy="75928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92822" cy="7592822"/>
            </a:xfrm>
            <a:custGeom>
              <a:avLst/>
              <a:gdLst/>
              <a:ahLst/>
              <a:cxnLst/>
              <a:rect l="l" t="t" r="r" b="b"/>
              <a:pathLst>
                <a:path w="7592822" h="7592822">
                  <a:moveTo>
                    <a:pt x="0" y="3796411"/>
                  </a:moveTo>
                  <a:cubicBezTo>
                    <a:pt x="0" y="1699768"/>
                    <a:pt x="1699768" y="0"/>
                    <a:pt x="3796411" y="0"/>
                  </a:cubicBezTo>
                  <a:cubicBezTo>
                    <a:pt x="5893054" y="0"/>
                    <a:pt x="7592822" y="1699768"/>
                    <a:pt x="7592822" y="3796411"/>
                  </a:cubicBezTo>
                  <a:cubicBezTo>
                    <a:pt x="7592822" y="5893054"/>
                    <a:pt x="5893181" y="7592822"/>
                    <a:pt x="3796411" y="7592822"/>
                  </a:cubicBezTo>
                  <a:cubicBezTo>
                    <a:pt x="1699641" y="7592822"/>
                    <a:pt x="0" y="5893181"/>
                    <a:pt x="0" y="3796411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  <a:ln w="38130" cap="sq">
              <a:solidFill>
                <a:srgbClr val="D5E3EA"/>
              </a:solidFill>
              <a:prstDash val="dash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078892" y="2813980"/>
            <a:ext cx="1647253" cy="1647253"/>
            <a:chOff x="0" y="0"/>
            <a:chExt cx="2196338" cy="21963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5507164" y="3242253"/>
            <a:ext cx="790670" cy="790670"/>
            <a:chOff x="0" y="0"/>
            <a:chExt cx="1054227" cy="1054227"/>
          </a:xfrm>
        </p:grpSpPr>
        <p:sp>
          <p:nvSpPr>
            <p:cNvPr id="13" name="Freeform 13" descr="/home/claude/work/icons/activity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6382931" y="2608078"/>
            <a:ext cx="686372" cy="686372"/>
            <a:chOff x="0" y="0"/>
            <a:chExt cx="915162" cy="9151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6382931" y="2565216"/>
            <a:ext cx="686333" cy="729195"/>
            <a:chOff x="0" y="0"/>
            <a:chExt cx="915111" cy="9722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5111" cy="972260"/>
            </a:xfrm>
            <a:custGeom>
              <a:avLst/>
              <a:gdLst/>
              <a:ahLst/>
              <a:cxnLst/>
              <a:rect l="l" t="t" r="r" b="b"/>
              <a:pathLst>
                <a:path w="915111" h="972260">
                  <a:moveTo>
                    <a:pt x="0" y="0"/>
                  </a:moveTo>
                  <a:lnTo>
                    <a:pt x="915111" y="0"/>
                  </a:lnTo>
                  <a:lnTo>
                    <a:pt x="915111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6316" r="-86316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15111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86961" y="5422059"/>
            <a:ext cx="1647253" cy="1647253"/>
            <a:chOff x="0" y="0"/>
            <a:chExt cx="2196338" cy="219633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8115243" y="5850331"/>
            <a:ext cx="790670" cy="790670"/>
            <a:chOff x="0" y="0"/>
            <a:chExt cx="1054227" cy="1054227"/>
          </a:xfrm>
        </p:grpSpPr>
        <p:sp>
          <p:nvSpPr>
            <p:cNvPr id="22" name="Freeform 22" descr="/home/claude/work/icons/eye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8991000" y="5216157"/>
            <a:ext cx="686372" cy="686372"/>
            <a:chOff x="0" y="0"/>
            <a:chExt cx="915162" cy="9151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8991000" y="5173294"/>
            <a:ext cx="686333" cy="729195"/>
            <a:chOff x="0" y="0"/>
            <a:chExt cx="915111" cy="97226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5111" cy="972260"/>
            </a:xfrm>
            <a:custGeom>
              <a:avLst/>
              <a:gdLst/>
              <a:ahLst/>
              <a:cxnLst/>
              <a:rect l="l" t="t" r="r" b="b"/>
              <a:pathLst>
                <a:path w="915111" h="972260">
                  <a:moveTo>
                    <a:pt x="0" y="0"/>
                  </a:moveTo>
                  <a:lnTo>
                    <a:pt x="915111" y="0"/>
                  </a:lnTo>
                  <a:lnTo>
                    <a:pt x="915111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6316" r="-8631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915111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078892" y="8030137"/>
            <a:ext cx="1647253" cy="1647253"/>
            <a:chOff x="0" y="0"/>
            <a:chExt cx="2196338" cy="219633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5507164" y="8458410"/>
            <a:ext cx="790670" cy="790670"/>
            <a:chOff x="0" y="0"/>
            <a:chExt cx="1054227" cy="1054227"/>
          </a:xfrm>
        </p:grpSpPr>
        <p:sp>
          <p:nvSpPr>
            <p:cNvPr id="31" name="Freeform 31" descr="/home/claude/work/icons/bulb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6382931" y="7824235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82931" y="7781373"/>
            <a:ext cx="686333" cy="729195"/>
            <a:chOff x="0" y="0"/>
            <a:chExt cx="915111" cy="97226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15111" cy="972260"/>
            </a:xfrm>
            <a:custGeom>
              <a:avLst/>
              <a:gdLst/>
              <a:ahLst/>
              <a:cxnLst/>
              <a:rect l="l" t="t" r="r" b="b"/>
              <a:pathLst>
                <a:path w="915111" h="972260">
                  <a:moveTo>
                    <a:pt x="0" y="0"/>
                  </a:moveTo>
                  <a:lnTo>
                    <a:pt x="915111" y="0"/>
                  </a:lnTo>
                  <a:lnTo>
                    <a:pt x="915111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6316" r="-86316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915111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470814" y="5422059"/>
            <a:ext cx="1647253" cy="1647253"/>
            <a:chOff x="0" y="0"/>
            <a:chExt cx="2196338" cy="219633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2899086" y="5850331"/>
            <a:ext cx="790670" cy="790670"/>
            <a:chOff x="0" y="0"/>
            <a:chExt cx="1054227" cy="1054227"/>
          </a:xfrm>
        </p:grpSpPr>
        <p:sp>
          <p:nvSpPr>
            <p:cNvPr id="40" name="Freeform 40" descr="/home/claude/work/icons/tool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3774853" y="5216157"/>
            <a:ext cx="686372" cy="686372"/>
            <a:chOff x="0" y="0"/>
            <a:chExt cx="915162" cy="91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3774853" y="5173294"/>
            <a:ext cx="686333" cy="729195"/>
            <a:chOff x="0" y="0"/>
            <a:chExt cx="915111" cy="97226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11" cy="972260"/>
            </a:xfrm>
            <a:custGeom>
              <a:avLst/>
              <a:gdLst/>
              <a:ahLst/>
              <a:cxnLst/>
              <a:rect l="l" t="t" r="r" b="b"/>
              <a:pathLst>
                <a:path w="915111" h="972260">
                  <a:moveTo>
                    <a:pt x="0" y="0"/>
                  </a:moveTo>
                  <a:lnTo>
                    <a:pt x="915111" y="0"/>
                  </a:lnTo>
                  <a:lnTo>
                    <a:pt x="915111" y="972260"/>
                  </a:lnTo>
                  <a:lnTo>
                    <a:pt x="0" y="9722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6316" r="-8631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915111" cy="1029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702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157774" y="3019882"/>
            <a:ext cx="686372" cy="686372"/>
            <a:chOff x="0" y="0"/>
            <a:chExt cx="915162" cy="91516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88" r="-78383" b="5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0157774" y="2991307"/>
            <a:ext cx="686333" cy="714908"/>
            <a:chOff x="0" y="0"/>
            <a:chExt cx="915111" cy="95321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915111" cy="953210"/>
            </a:xfrm>
            <a:custGeom>
              <a:avLst/>
              <a:gdLst/>
              <a:ahLst/>
              <a:cxnLst/>
              <a:rect l="l" t="t" r="r" b="b"/>
              <a:pathLst>
                <a:path w="915111" h="953210">
                  <a:moveTo>
                    <a:pt x="0" y="0"/>
                  </a:moveTo>
                  <a:lnTo>
                    <a:pt x="915111" y="0"/>
                  </a:lnTo>
                  <a:lnTo>
                    <a:pt x="915111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645" r="-83645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915111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1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118647" y="2951245"/>
            <a:ext cx="6314294" cy="549069"/>
            <a:chOff x="0" y="0"/>
            <a:chExt cx="8419059" cy="73209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419084" cy="732155"/>
            </a:xfrm>
            <a:custGeom>
              <a:avLst/>
              <a:gdLst/>
              <a:ahLst/>
              <a:cxnLst/>
              <a:rect l="l" t="t" r="r" b="b"/>
              <a:pathLst>
                <a:path w="8419084" h="732155">
                  <a:moveTo>
                    <a:pt x="0" y="0"/>
                  </a:moveTo>
                  <a:lnTo>
                    <a:pt x="8419084" y="0"/>
                  </a:lnTo>
                  <a:lnTo>
                    <a:pt x="8419084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3906" b="-173899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11118647" y="2915526"/>
            <a:ext cx="6314294" cy="584788"/>
            <a:chOff x="0" y="0"/>
            <a:chExt cx="8419059" cy="779717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419059" cy="779717"/>
            </a:xfrm>
            <a:custGeom>
              <a:avLst/>
              <a:gdLst/>
              <a:ahLst/>
              <a:cxnLst/>
              <a:rect l="l" t="t" r="r" b="b"/>
              <a:pathLst>
                <a:path w="8419059" h="779717">
                  <a:moveTo>
                    <a:pt x="0" y="0"/>
                  </a:moveTo>
                  <a:lnTo>
                    <a:pt x="8419059" y="0"/>
                  </a:lnTo>
                  <a:lnTo>
                    <a:pt x="8419059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0391" b="-160391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8419059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Konkrete Erfahrung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1118647" y="3377613"/>
            <a:ext cx="6314294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beteiligen sich an einer sinnvollen, praxisnahen Aktivität.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10157774" y="4598451"/>
            <a:ext cx="686372" cy="686372"/>
            <a:chOff x="0" y="0"/>
            <a:chExt cx="915162" cy="91516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88" r="-78383" b="5"/>
              </a:stretch>
            </a:blipFill>
          </p:spPr>
        </p:sp>
      </p:grpSp>
      <p:grpSp>
        <p:nvGrpSpPr>
          <p:cNvPr id="63" name="Group 63"/>
          <p:cNvGrpSpPr/>
          <p:nvPr/>
        </p:nvGrpSpPr>
        <p:grpSpPr>
          <a:xfrm>
            <a:off x="10157774" y="4569876"/>
            <a:ext cx="686333" cy="714908"/>
            <a:chOff x="0" y="0"/>
            <a:chExt cx="915111" cy="95321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15111" cy="953210"/>
            </a:xfrm>
            <a:custGeom>
              <a:avLst/>
              <a:gdLst/>
              <a:ahLst/>
              <a:cxnLst/>
              <a:rect l="l" t="t" r="r" b="b"/>
              <a:pathLst>
                <a:path w="915111" h="953210">
                  <a:moveTo>
                    <a:pt x="0" y="0"/>
                  </a:moveTo>
                  <a:lnTo>
                    <a:pt x="915111" y="0"/>
                  </a:lnTo>
                  <a:lnTo>
                    <a:pt x="915111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645" r="-83645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915111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1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1118647" y="4529823"/>
            <a:ext cx="6314294" cy="549069"/>
            <a:chOff x="0" y="0"/>
            <a:chExt cx="8419059" cy="732092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419084" cy="732155"/>
            </a:xfrm>
            <a:custGeom>
              <a:avLst/>
              <a:gdLst/>
              <a:ahLst/>
              <a:cxnLst/>
              <a:rect l="l" t="t" r="r" b="b"/>
              <a:pathLst>
                <a:path w="8419084" h="732155">
                  <a:moveTo>
                    <a:pt x="0" y="0"/>
                  </a:moveTo>
                  <a:lnTo>
                    <a:pt x="8419084" y="0"/>
                  </a:lnTo>
                  <a:lnTo>
                    <a:pt x="8419084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3906" b="-173899"/>
              </a:stretch>
            </a:blipFill>
          </p:spPr>
        </p:sp>
      </p:grpSp>
      <p:grpSp>
        <p:nvGrpSpPr>
          <p:cNvPr id="68" name="Group 68"/>
          <p:cNvGrpSpPr/>
          <p:nvPr/>
        </p:nvGrpSpPr>
        <p:grpSpPr>
          <a:xfrm>
            <a:off x="11118647" y="4494105"/>
            <a:ext cx="6314294" cy="584788"/>
            <a:chOff x="0" y="0"/>
            <a:chExt cx="8419059" cy="77971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419059" cy="779717"/>
            </a:xfrm>
            <a:custGeom>
              <a:avLst/>
              <a:gdLst/>
              <a:ahLst/>
              <a:cxnLst/>
              <a:rect l="l" t="t" r="r" b="b"/>
              <a:pathLst>
                <a:path w="8419059" h="779717">
                  <a:moveTo>
                    <a:pt x="0" y="0"/>
                  </a:moveTo>
                  <a:lnTo>
                    <a:pt x="8419059" y="0"/>
                  </a:lnTo>
                  <a:lnTo>
                    <a:pt x="8419059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0391" b="-160391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47625"/>
              <a:ext cx="8419059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Reflektierende Beobachtung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1118647" y="4956181"/>
            <a:ext cx="6314294" cy="577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Sie reflektieren darüber, was geschehen ist und warum es von Bedeutung war.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10157774" y="6177029"/>
            <a:ext cx="686372" cy="686372"/>
            <a:chOff x="0" y="0"/>
            <a:chExt cx="915162" cy="91516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4" name="Group 74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88" r="-78383" b="5"/>
              </a:stretch>
            </a:blipFill>
          </p:spPr>
        </p:sp>
      </p:grpSp>
      <p:grpSp>
        <p:nvGrpSpPr>
          <p:cNvPr id="76" name="Group 76"/>
          <p:cNvGrpSpPr/>
          <p:nvPr/>
        </p:nvGrpSpPr>
        <p:grpSpPr>
          <a:xfrm>
            <a:off x="10157774" y="6148454"/>
            <a:ext cx="686333" cy="714908"/>
            <a:chOff x="0" y="0"/>
            <a:chExt cx="915111" cy="953211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915111" cy="953210"/>
            </a:xfrm>
            <a:custGeom>
              <a:avLst/>
              <a:gdLst/>
              <a:ahLst/>
              <a:cxnLst/>
              <a:rect l="l" t="t" r="r" b="b"/>
              <a:pathLst>
                <a:path w="915111" h="953210">
                  <a:moveTo>
                    <a:pt x="0" y="0"/>
                  </a:moveTo>
                  <a:lnTo>
                    <a:pt x="915111" y="0"/>
                  </a:lnTo>
                  <a:lnTo>
                    <a:pt x="915111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645" r="-83645"/>
              </a:stretch>
            </a:blipFill>
          </p:spPr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915111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1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1118647" y="6108392"/>
            <a:ext cx="6314294" cy="549069"/>
            <a:chOff x="0" y="0"/>
            <a:chExt cx="8419059" cy="732092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8419084" cy="732155"/>
            </a:xfrm>
            <a:custGeom>
              <a:avLst/>
              <a:gdLst/>
              <a:ahLst/>
              <a:cxnLst/>
              <a:rect l="l" t="t" r="r" b="b"/>
              <a:pathLst>
                <a:path w="8419084" h="732155">
                  <a:moveTo>
                    <a:pt x="0" y="0"/>
                  </a:moveTo>
                  <a:lnTo>
                    <a:pt x="8419084" y="0"/>
                  </a:lnTo>
                  <a:lnTo>
                    <a:pt x="8419084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3906" b="-173899"/>
              </a:stretch>
            </a:blipFill>
          </p:spPr>
        </p:sp>
      </p:grpSp>
      <p:grpSp>
        <p:nvGrpSpPr>
          <p:cNvPr id="81" name="Group 81"/>
          <p:cNvGrpSpPr/>
          <p:nvPr/>
        </p:nvGrpSpPr>
        <p:grpSpPr>
          <a:xfrm>
            <a:off x="11118647" y="6072673"/>
            <a:ext cx="6314294" cy="584788"/>
            <a:chOff x="0" y="0"/>
            <a:chExt cx="8419059" cy="779717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419059" cy="779717"/>
            </a:xfrm>
            <a:custGeom>
              <a:avLst/>
              <a:gdLst/>
              <a:ahLst/>
              <a:cxnLst/>
              <a:rect l="l" t="t" r="r" b="b"/>
              <a:pathLst>
                <a:path w="8419059" h="779717">
                  <a:moveTo>
                    <a:pt x="0" y="0"/>
                  </a:moveTo>
                  <a:lnTo>
                    <a:pt x="8419059" y="0"/>
                  </a:lnTo>
                  <a:lnTo>
                    <a:pt x="8419059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0391" b="-160391"/>
              </a:stretch>
            </a:blipFill>
          </p:spPr>
        </p:sp>
        <p:sp>
          <p:nvSpPr>
            <p:cNvPr id="83" name="TextBox 83"/>
            <p:cNvSpPr txBox="1"/>
            <p:nvPr/>
          </p:nvSpPr>
          <p:spPr>
            <a:xfrm>
              <a:off x="0" y="-47625"/>
              <a:ext cx="8419059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Abstrakte Konzeptualisierung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11118647" y="6534760"/>
            <a:ext cx="6314294" cy="31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Sie verknüpfen die Erfahrung mit der akademischen Theorie.</a:t>
            </a:r>
          </a:p>
        </p:txBody>
      </p:sp>
      <p:grpSp>
        <p:nvGrpSpPr>
          <p:cNvPr id="85" name="Group 85"/>
          <p:cNvGrpSpPr/>
          <p:nvPr/>
        </p:nvGrpSpPr>
        <p:grpSpPr>
          <a:xfrm>
            <a:off x="10157774" y="7755598"/>
            <a:ext cx="686372" cy="686372"/>
            <a:chOff x="0" y="0"/>
            <a:chExt cx="915162" cy="915162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7" name="Group 87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88" r="-78383" b="5"/>
              </a:stretch>
            </a:blipFill>
          </p:spPr>
        </p:sp>
      </p:grpSp>
      <p:grpSp>
        <p:nvGrpSpPr>
          <p:cNvPr id="89" name="Group 89"/>
          <p:cNvGrpSpPr/>
          <p:nvPr/>
        </p:nvGrpSpPr>
        <p:grpSpPr>
          <a:xfrm>
            <a:off x="10157774" y="7727023"/>
            <a:ext cx="686333" cy="714908"/>
            <a:chOff x="0" y="0"/>
            <a:chExt cx="915111" cy="953211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915111" cy="953210"/>
            </a:xfrm>
            <a:custGeom>
              <a:avLst/>
              <a:gdLst/>
              <a:ahLst/>
              <a:cxnLst/>
              <a:rect l="l" t="t" r="r" b="b"/>
              <a:pathLst>
                <a:path w="915111" h="953210">
                  <a:moveTo>
                    <a:pt x="0" y="0"/>
                  </a:moveTo>
                  <a:lnTo>
                    <a:pt x="915111" y="0"/>
                  </a:lnTo>
                  <a:lnTo>
                    <a:pt x="915111" y="953210"/>
                  </a:lnTo>
                  <a:lnTo>
                    <a:pt x="0" y="9532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645" r="-83645"/>
              </a:stretch>
            </a:blipFill>
          </p:spPr>
        </p:sp>
        <p:sp>
          <p:nvSpPr>
            <p:cNvPr id="91" name="TextBox 91"/>
            <p:cNvSpPr txBox="1"/>
            <p:nvPr/>
          </p:nvSpPr>
          <p:spPr>
            <a:xfrm>
              <a:off x="0" y="-38100"/>
              <a:ext cx="915111" cy="991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1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1118647" y="7686961"/>
            <a:ext cx="6314294" cy="549069"/>
            <a:chOff x="0" y="0"/>
            <a:chExt cx="8419059" cy="732092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8419084" cy="732155"/>
            </a:xfrm>
            <a:custGeom>
              <a:avLst/>
              <a:gdLst/>
              <a:ahLst/>
              <a:cxnLst/>
              <a:rect l="l" t="t" r="r" b="b"/>
              <a:pathLst>
                <a:path w="8419084" h="732155">
                  <a:moveTo>
                    <a:pt x="0" y="0"/>
                  </a:moveTo>
                  <a:lnTo>
                    <a:pt x="8419084" y="0"/>
                  </a:lnTo>
                  <a:lnTo>
                    <a:pt x="8419084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3906" b="-173899"/>
              </a:stretch>
            </a:blipFill>
          </p:spPr>
        </p:sp>
      </p:grpSp>
      <p:grpSp>
        <p:nvGrpSpPr>
          <p:cNvPr id="94" name="Group 94"/>
          <p:cNvGrpSpPr/>
          <p:nvPr/>
        </p:nvGrpSpPr>
        <p:grpSpPr>
          <a:xfrm>
            <a:off x="11118647" y="7651242"/>
            <a:ext cx="6314294" cy="584788"/>
            <a:chOff x="0" y="0"/>
            <a:chExt cx="8419059" cy="779717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8419059" cy="779717"/>
            </a:xfrm>
            <a:custGeom>
              <a:avLst/>
              <a:gdLst/>
              <a:ahLst/>
              <a:cxnLst/>
              <a:rect l="l" t="t" r="r" b="b"/>
              <a:pathLst>
                <a:path w="8419059" h="779717">
                  <a:moveTo>
                    <a:pt x="0" y="0"/>
                  </a:moveTo>
                  <a:lnTo>
                    <a:pt x="8419059" y="0"/>
                  </a:lnTo>
                  <a:lnTo>
                    <a:pt x="8419059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0391" b="-160391"/>
              </a:stretch>
            </a:blipFill>
          </p:spPr>
        </p:sp>
        <p:sp>
          <p:nvSpPr>
            <p:cNvPr id="96" name="TextBox 96"/>
            <p:cNvSpPr txBox="1"/>
            <p:nvPr/>
          </p:nvSpPr>
          <p:spPr>
            <a:xfrm>
              <a:off x="0" y="-47625"/>
              <a:ext cx="8419059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Aktives Experimentieren</a:t>
              </a:r>
            </a:p>
          </p:txBody>
        </p:sp>
      </p:grpSp>
      <p:sp>
        <p:nvSpPr>
          <p:cNvPr id="97" name="TextBox 97"/>
          <p:cNvSpPr txBox="1"/>
          <p:nvPr/>
        </p:nvSpPr>
        <p:spPr>
          <a:xfrm>
            <a:off x="11118647" y="8113328"/>
            <a:ext cx="6314294" cy="31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1"/>
              </a:lnSpc>
            </a:pPr>
            <a:r>
              <a:rPr lang="en-US" sz="172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Sie erproben verbesserte Vorgehensweisen in neuen Situationen.</a:t>
            </a:r>
          </a:p>
        </p:txBody>
      </p:sp>
      <p:grpSp>
        <p:nvGrpSpPr>
          <p:cNvPr id="98" name="Group 98"/>
          <p:cNvGrpSpPr/>
          <p:nvPr/>
        </p:nvGrpSpPr>
        <p:grpSpPr>
          <a:xfrm>
            <a:off x="823608" y="9471441"/>
            <a:ext cx="8922372" cy="549069"/>
            <a:chOff x="0" y="0"/>
            <a:chExt cx="11896496" cy="732092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1896471" cy="732155"/>
            </a:xfrm>
            <a:custGeom>
              <a:avLst/>
              <a:gdLst/>
              <a:ahLst/>
              <a:cxnLst/>
              <a:rect l="l" t="t" r="r" b="b"/>
              <a:pathLst>
                <a:path w="11896471" h="732155">
                  <a:moveTo>
                    <a:pt x="0" y="0"/>
                  </a:moveTo>
                  <a:lnTo>
                    <a:pt x="11896471" y="0"/>
                  </a:lnTo>
                  <a:lnTo>
                    <a:pt x="11896471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6388" b="-266379"/>
              </a:stretch>
            </a:blipFill>
          </p:spPr>
        </p:sp>
      </p:grpSp>
      <p:grpSp>
        <p:nvGrpSpPr>
          <p:cNvPr id="100" name="Group 100"/>
          <p:cNvGrpSpPr/>
          <p:nvPr/>
        </p:nvGrpSpPr>
        <p:grpSpPr>
          <a:xfrm>
            <a:off x="823608" y="9442866"/>
            <a:ext cx="8922372" cy="577644"/>
            <a:chOff x="0" y="0"/>
            <a:chExt cx="11896496" cy="770192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11896496" cy="770192"/>
            </a:xfrm>
            <a:custGeom>
              <a:avLst/>
              <a:gdLst/>
              <a:ahLst/>
              <a:cxnLst/>
              <a:rect l="l" t="t" r="r" b="b"/>
              <a:pathLst>
                <a:path w="11896496" h="770192">
                  <a:moveTo>
                    <a:pt x="0" y="0"/>
                  </a:moveTo>
                  <a:lnTo>
                    <a:pt x="11896496" y="0"/>
                  </a:lnTo>
                  <a:lnTo>
                    <a:pt x="11896496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0968" b="-250968"/>
              </a:stretch>
            </a:blipFill>
          </p:spPr>
        </p:sp>
        <p:sp>
          <p:nvSpPr>
            <p:cNvPr id="102" name="TextBox 102"/>
            <p:cNvSpPr txBox="1"/>
            <p:nvPr/>
          </p:nvSpPr>
          <p:spPr>
            <a:xfrm>
              <a:off x="0" y="-38100"/>
              <a:ext cx="11896496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160"/>
                </a:lnSpc>
              </a:pPr>
              <a:r>
                <a:rPr lang="en-US" sz="1800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Erfahrung wird durch einen kontinuierlichen vierstufigen Zyklus zu Lernen.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GRUNDLAGEN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Entwicklung und Umfang von CSL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cloc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Konzept des Service-Learning entstand in den 1960er Jahren in den Vereinigten Staaten und breitete sich in den 1990er Jahren aus.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ist seither in vielen Ländern Bestandteil der Hochschulsysteme geworden.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calenda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kann als kurzfristiges Projekt oder als längerfristige, kursbasierte Aktivität organisiert werden.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kann individuell, teambasiert oder klassenraumorientiert sein.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Berufsbezogenes Service-Learning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briefcas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Verbindet gemeinnützige Arbeit mit strukturiertem schulischem und arbeitsplatzbezogenem Lernen.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Verknüpft soziale Erfahrungen mit Berufsorientierung und berufsqualifizierenden Maßnahmen.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Industrie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öffentlichem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Sektor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Gemeinwesen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Hilft Studierenden dabei, berufliche Rollen zu verstehen und gleichzeitig einen Beitrag zu realen Bedürfnissen zu leisten.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Vorteile für Studierende und Gemeinschaften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erwerben berufsbezogene Fähigkeiten und Kenntnisse.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stärken Kommunikationsfähigkeit, Teamfähigkeit, Problemlösungskompetenz und kritisches Denken.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entwickeln Gewohnheiten und Einstellungen, die für den beruflichen Erfolg notwendig sind.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gewinnen Einblicke in die Bedürfnisse lokaler Unternehmen, gemeinnütziger Organisationen und der lokalen Gemeinschaft.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Gesellschaft profitiert von studentischem Engagement, Analysen und praktischen Lösungen.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Theorien und Ansätze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06920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35402" y="3129696"/>
            <a:ext cx="1070610" cy="1070610"/>
            <a:chOff x="0" y="0"/>
            <a:chExt cx="1427480" cy="14274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69" cy="513969"/>
            <a:chOff x="0" y="0"/>
            <a:chExt cx="685292" cy="685292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539441" y="3128572"/>
            <a:ext cx="6060348" cy="1016899"/>
            <a:chOff x="0" y="0"/>
            <a:chExt cx="8080464" cy="13558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Erfahrungsorientiertes Lernen und reflektierende Praxis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338081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9766564" y="3129696"/>
            <a:ext cx="1070610" cy="1070610"/>
            <a:chOff x="0" y="0"/>
            <a:chExt cx="1427480" cy="14274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69" cy="513969"/>
            <a:chOff x="0" y="0"/>
            <a:chExt cx="685292" cy="685292"/>
          </a:xfrm>
        </p:grpSpPr>
        <p:sp>
          <p:nvSpPr>
            <p:cNvPr id="21" name="Freeform 21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1070603" y="3128572"/>
            <a:ext cx="6060348" cy="1016899"/>
            <a:chOff x="0" y="0"/>
            <a:chExt cx="8080464" cy="13558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Integrierte Lehrplanentwicklung und Design Thinking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06920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235402" y="6664328"/>
            <a:ext cx="1070610" cy="1070610"/>
            <a:chOff x="0" y="0"/>
            <a:chExt cx="1427480" cy="14274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69" cy="513969"/>
            <a:chOff x="0" y="0"/>
            <a:chExt cx="685292" cy="685292"/>
          </a:xfrm>
        </p:grpSpPr>
        <p:sp>
          <p:nvSpPr>
            <p:cNvPr id="31" name="Freeform 31" descr="/home/claude/work/icons/wind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539441" y="6663204"/>
            <a:ext cx="6060348" cy="1016899"/>
            <a:chOff x="0" y="0"/>
            <a:chExt cx="8080464" cy="135586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Agile und adaptive Lernumgebungen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14100781" y="5143500"/>
            <a:ext cx="6529730" cy="6801803"/>
          </a:xfrm>
          <a:custGeom>
            <a:avLst/>
            <a:gdLst/>
            <a:ahLst/>
            <a:cxnLst/>
            <a:rect l="l" t="t" r="r" b="b"/>
            <a:pathLst>
              <a:path w="6529730" h="6801803">
                <a:moveTo>
                  <a:pt x="0" y="0"/>
                </a:moveTo>
                <a:lnTo>
                  <a:pt x="6529731" y="0"/>
                </a:lnTo>
                <a:lnTo>
                  <a:pt x="6529731" y="6801802"/>
                </a:lnTo>
                <a:lnTo>
                  <a:pt x="0" y="68018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29" b="-29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9338081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9766564" y="6664328"/>
            <a:ext cx="1070610" cy="1070610"/>
            <a:chOff x="0" y="0"/>
            <a:chExt cx="1427480" cy="14274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0044941" y="6942706"/>
            <a:ext cx="513969" cy="513969"/>
            <a:chOff x="0" y="0"/>
            <a:chExt cx="685292" cy="685292"/>
          </a:xfrm>
        </p:grpSpPr>
        <p:sp>
          <p:nvSpPr>
            <p:cNvPr id="42" name="Freeform 42" descr="/home/claude/work/icons/monitor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1070603" y="6663204"/>
            <a:ext cx="6060348" cy="1016899"/>
            <a:chOff x="0" y="0"/>
            <a:chExt cx="8080464" cy="135586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Digitale Transformation &amp; Mikro-Zertifizierung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Schlüsseltheorien und pädagogische Ansätze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35402" y="4278249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Lernen durch direkte Auseinandersetzung, unterstützt durch strukturierte Reflexion.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766564" y="4278249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Verbindung akademischer Theorie mit realen gesellschaftlichen und beruflichen Problemen.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35402" y="7812881"/>
            <a:ext cx="7295750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Flexible, iterative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studierendenzentrierte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Lernansätze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766564" y="7812881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Digitale Werkzeuge und überprüfbare Nachweise über im Rahmen des CSL erworbene Fähigkeiten.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Theorien und Ansätze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Erfahrungsorientiertes Lernen und reflektierende Praxis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lernen durch die direkte Beteiligung an realen Projekten, Praktika oder gemeinnützigen Aktivitäten.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edi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Reflexionstagebücher, angeleitete Diskussionen und Feedbackrunden wandeln Erfahrung in Lernen um.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stärkt das Selbstbewusstsein, die Entscheidungsfähigkeit und die berufliche Identität.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Erlebnisorientiertes CSL kann Führungsqualitäten, Teamfähigkeit, ethisches Urteilsvermögen und soziales Bewusstsein fördern.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Theorien und Ansätze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Integrierte Lehrplangestaltung und Design Thinking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bulb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Im CSL-Programm hilft Design Thinking den Studierenden, die Bedürfnisse der Gemeinschaft zu verstehen und innovative Lösungen zu entwickeln.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Iteratives Feedback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Nachhaltigkeit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Studierendenprojekten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integrierte Lehrplangestaltung verbindet akademische Theorien mit realen gesellschaftlichen und beruflichen Fragestellungen.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Design Thinking ist menschenzentriert und legt Wert auf Empathie, Ideenfindung, Prototyping und Tests.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Theorien und Ansätze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Agile und adaptive Lernumgebungen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win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Agiles Lernen betont Flexibilität, Zusammenarbeit, Feedback und iterative Verbesserung.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passt zu CSL, weil Projekte in der realen Welt oft Anpassungen und Problemlösungen erfordern.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cpu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Adaptives Lernen nutzt Technologie und Analysen, um das Lernen an individuelle Bedürfnisse anzupassen.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Zusammengenommen machen diese Ansätze CSL dynamischer, reaktionsschneller und stärker auf die Studierenden ausgerichtet.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62075" y="-2756926"/>
            <a:ext cx="15344746" cy="15344746"/>
          </a:xfrm>
          <a:custGeom>
            <a:avLst/>
            <a:gdLst/>
            <a:ahLst/>
            <a:cxnLst/>
            <a:rect l="l" t="t" r="r" b="b"/>
            <a:pathLst>
              <a:path w="15344746" h="15344746">
                <a:moveTo>
                  <a:pt x="0" y="0"/>
                </a:moveTo>
                <a:lnTo>
                  <a:pt x="15344746" y="0"/>
                </a:lnTo>
                <a:lnTo>
                  <a:pt x="15344746" y="15344747"/>
                </a:lnTo>
                <a:lnTo>
                  <a:pt x="0" y="15344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24" b="-1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Theorien und Ansätze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monit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824277" y="2709624"/>
            <a:ext cx="13647791" cy="1473594"/>
            <a:chOff x="0" y="0"/>
            <a:chExt cx="18197055" cy="19647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Digitale Werkzeuge unterstützen die Online-, Hybrid- und internationale Zusammenarbeit von CSL.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22" name="Freeform 22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824277" y="4449489"/>
            <a:ext cx="13647791" cy="1473594"/>
            <a:chOff x="0" y="0"/>
            <a:chExt cx="18197055" cy="19647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Plattformen wie Moodle, Canvas, Microsoft Teams, Slack oder Trello können Teamarbeit und Reflexion erleichtern.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32" name="Freeform 32" descr="/home/claude/work/icons/awar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824277" y="6189355"/>
            <a:ext cx="13647791" cy="1473594"/>
            <a:chOff x="0" y="0"/>
            <a:chExt cx="18197055" cy="196479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Digitale Abzeichen und Mikro-Zertifikate liefern einen überprüfbaren Nachweis über die durch CSL erworbenen Fähigkeiten.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42" name="Freeform 42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197068" cy="1917192"/>
            </a:xfrm>
            <a:custGeom>
              <a:avLst/>
              <a:gdLst/>
              <a:ahLst/>
              <a:cxnLst/>
              <a:rect l="l" t="t" r="r" b="b"/>
              <a:pathLst>
                <a:path w="18197068" h="1917192">
                  <a:moveTo>
                    <a:pt x="0" y="0"/>
                  </a:moveTo>
                  <a:lnTo>
                    <a:pt x="18197068" y="0"/>
                  </a:lnTo>
                  <a:lnTo>
                    <a:pt x="18197068" y="1917192"/>
                  </a:lnTo>
                  <a:lnTo>
                    <a:pt x="0" y="19171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814" b="-13481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824277" y="7929210"/>
            <a:ext cx="13647791" cy="1473594"/>
            <a:chOff x="0" y="0"/>
            <a:chExt cx="18197055" cy="196479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197055" cy="1964792"/>
            </a:xfrm>
            <a:custGeom>
              <a:avLst/>
              <a:gdLst/>
              <a:ahLst/>
              <a:cxnLst/>
              <a:rect l="l" t="t" r="r" b="b"/>
              <a:pathLst>
                <a:path w="18197055" h="1964792">
                  <a:moveTo>
                    <a:pt x="0" y="0"/>
                  </a:moveTo>
                  <a:lnTo>
                    <a:pt x="18197055" y="0"/>
                  </a:lnTo>
                  <a:lnTo>
                    <a:pt x="18197055" y="1964792"/>
                  </a:lnTo>
                  <a:lnTo>
                    <a:pt x="0" y="19647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0462" b="-130462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197055" cy="20124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Mikro-Zertifikate helfen dabei, die Brücke zwischen akademischem Lernen und beruflicher Anerkennung zu schlagen.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Digitale Transformation und Mikro-Zertifizierung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Lehrplanmodelle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Modelle zur Einbeziehung von CSL in den Hochschullehrplan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lay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824277" y="2814818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Modell 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4277" y="3262474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Integration von CSL in den Lehrplan.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824277" y="4554674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Modell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02340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Projektbasiertes CSL.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26" name="Freeform 26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824277" y="6294539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Modell 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24277" y="6742195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Gemeindenahe Praxis.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33" name="Freeform 33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824277" y="8034404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Auswahl eines Modells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824277" y="8482060"/>
            <a:ext cx="13647791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Wahl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hängt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von den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Lernzielen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den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verfügbaren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Ressourcen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der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Verfügbarkeit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von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ab.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30940" y="0"/>
            <a:ext cx="18718940" cy="11731095"/>
            <a:chOff x="0" y="0"/>
            <a:chExt cx="24958586" cy="156414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58548" cy="15641447"/>
            </a:xfrm>
            <a:custGeom>
              <a:avLst/>
              <a:gdLst/>
              <a:ahLst/>
              <a:cxnLst/>
              <a:rect l="l" t="t" r="r" b="b"/>
              <a:pathLst>
                <a:path w="24958548" h="15641447">
                  <a:moveTo>
                    <a:pt x="0" y="0"/>
                  </a:moveTo>
                  <a:lnTo>
                    <a:pt x="24958548" y="0"/>
                  </a:lnTo>
                  <a:lnTo>
                    <a:pt x="24958548" y="15641447"/>
                  </a:lnTo>
                  <a:lnTo>
                    <a:pt x="0" y="15641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5000"/>
              </a:blip>
              <a:stretch>
                <a:fillRect t="-3188" b="-318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1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3" name="Freeform 13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Soziale Aktivitäten sind obligatorischer Bestandteil des Studienprogramms.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3" name="Freeform 23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stehen in Zusammenhang mit Lernergebnissen und Leistungsbeurteilung.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 arbeiten in realen Arbeitsumgebungen mit Organisationen oder Unternehmen zusammen.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3" name="Freeform 43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Reflexionsberichte und Präsentationen verbinden die Praxis mit der akademischen Theorie.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3" name="Freeform 53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Entwickelt analytische Fähigkeiten, Kommunikationsfähigkeit, Problemlösungskompetenz, Selbstständigkeit und Verantwortungsbewusstsein.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Integration in den Lehrplan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Projektbasierte CSL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arbeiten in interdisziplinären Teams an realen wirtschaftlichen oder gesellschaftlichen Herausforderungen.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analysieren Daten, entwickeln Strategien und schlagen Lösungen für externe Partner vor.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s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Projektergebnisse werden vorgestellt und können von Partnerorganisationen umgesetzt werden.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Fördert Teamfähigkeit, Projektmanagement-, Innovations- und Verhandlungsfähigkeiten.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Erfordert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Abstimmung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konstruktive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Feedbackmechanismen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Gemeindebasierte Praxis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arbeiten direkt mit Organisationen des öffentlichen Sektors, kommunalen Organisationen oder Nichtregierungsorganisationen zusammen.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Projekte können Beratungs-, Analyse- oder Entwicklungstätigkeiten umfassen.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Reflexion konzentriert sich sowohl auf die sozialen und wirtschaftlichen Auswirkungen als auch auf das akademische Lernen.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Fördert Empathie, Anpassungsfähigkeit, staatsbürgerliche Verantwortung und Beschäftigungsfähigkeit.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Erfordert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langfristige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Partnerschaften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Chancengleichheit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beim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alle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Lehrplanmodelle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Vergleichende Ansicht der CSL-Modelle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3608" y="2951245"/>
            <a:ext cx="4035742" cy="823627"/>
            <a:chOff x="0" y="0"/>
            <a:chExt cx="5380990" cy="10981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80990" cy="1098169"/>
            </a:xfrm>
            <a:custGeom>
              <a:avLst/>
              <a:gdLst/>
              <a:ahLst/>
              <a:cxnLst/>
              <a:rect l="l" t="t" r="r" b="b"/>
              <a:pathLst>
                <a:path w="5380990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289423" y="0"/>
                  </a:lnTo>
                  <a:cubicBezTo>
                    <a:pt x="5339969" y="0"/>
                    <a:pt x="5380990" y="41021"/>
                    <a:pt x="5380990" y="91567"/>
                  </a:cubicBezTo>
                  <a:lnTo>
                    <a:pt x="5380990" y="1006602"/>
                  </a:lnTo>
                  <a:cubicBezTo>
                    <a:pt x="5380990" y="1057148"/>
                    <a:pt x="5339969" y="1098169"/>
                    <a:pt x="5289423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88324" y="2951245"/>
            <a:ext cx="3706216" cy="823608"/>
            <a:chOff x="0" y="0"/>
            <a:chExt cx="4941621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41570" cy="1098169"/>
            </a:xfrm>
            <a:custGeom>
              <a:avLst/>
              <a:gdLst/>
              <a:ahLst/>
              <a:cxnLst/>
              <a:rect l="l" t="t" r="r" b="b"/>
              <a:pathLst>
                <a:path w="4941570" h="1098169">
                  <a:moveTo>
                    <a:pt x="0" y="0"/>
                  </a:moveTo>
                  <a:lnTo>
                    <a:pt x="4941570" y="0"/>
                  </a:lnTo>
                  <a:lnTo>
                    <a:pt x="4941570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21" r="-1" b="-3761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88324" y="2929814"/>
            <a:ext cx="3706216" cy="845039"/>
            <a:chOff x="0" y="0"/>
            <a:chExt cx="4941621" cy="11267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941621" cy="1126719"/>
            </a:xfrm>
            <a:custGeom>
              <a:avLst/>
              <a:gdLst/>
              <a:ahLst/>
              <a:cxnLst/>
              <a:rect l="l" t="t" r="r" b="b"/>
              <a:pathLst>
                <a:path w="4941621" h="1126719">
                  <a:moveTo>
                    <a:pt x="0" y="0"/>
                  </a:moveTo>
                  <a:lnTo>
                    <a:pt x="4941621" y="0"/>
                  </a:lnTo>
                  <a:lnTo>
                    <a:pt x="4941621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5458" b="-35458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4941621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41618" y="2951245"/>
            <a:ext cx="4095178" cy="823627"/>
            <a:chOff x="0" y="0"/>
            <a:chExt cx="5460238" cy="10981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106343" y="2951245"/>
            <a:ext cx="3765699" cy="823608"/>
            <a:chOff x="0" y="0"/>
            <a:chExt cx="5020932" cy="109814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20945" cy="1098169"/>
            </a:xfrm>
            <a:custGeom>
              <a:avLst/>
              <a:gdLst/>
              <a:ahLst/>
              <a:cxnLst/>
              <a:rect l="l" t="t" r="r" b="b"/>
              <a:pathLst>
                <a:path w="5020945" h="1098169">
                  <a:moveTo>
                    <a:pt x="0" y="0"/>
                  </a:moveTo>
                  <a:lnTo>
                    <a:pt x="5020945" y="0"/>
                  </a:lnTo>
                  <a:lnTo>
                    <a:pt x="5020945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27" b="-39023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5106343" y="2929814"/>
            <a:ext cx="3765699" cy="845039"/>
            <a:chOff x="0" y="0"/>
            <a:chExt cx="5020932" cy="112671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20932" cy="1126719"/>
            </a:xfrm>
            <a:custGeom>
              <a:avLst/>
              <a:gdLst/>
              <a:ahLst/>
              <a:cxnLst/>
              <a:rect l="l" t="t" r="r" b="b"/>
              <a:pathLst>
                <a:path w="5020932" h="1126719">
                  <a:moveTo>
                    <a:pt x="0" y="0"/>
                  </a:moveTo>
                  <a:lnTo>
                    <a:pt x="5020932" y="0"/>
                  </a:lnTo>
                  <a:lnTo>
                    <a:pt x="5020932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830" b="-36829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5020932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Hauptmerkmale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19121" y="2951245"/>
            <a:ext cx="4095178" cy="823627"/>
            <a:chOff x="0" y="0"/>
            <a:chExt cx="5460238" cy="109816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283837" y="2951245"/>
            <a:ext cx="3765699" cy="823608"/>
            <a:chOff x="0" y="0"/>
            <a:chExt cx="5020932" cy="109814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020945" cy="1098169"/>
            </a:xfrm>
            <a:custGeom>
              <a:avLst/>
              <a:gdLst/>
              <a:ahLst/>
              <a:cxnLst/>
              <a:rect l="l" t="t" r="r" b="b"/>
              <a:pathLst>
                <a:path w="5020945" h="1098169">
                  <a:moveTo>
                    <a:pt x="0" y="0"/>
                  </a:moveTo>
                  <a:lnTo>
                    <a:pt x="5020945" y="0"/>
                  </a:lnTo>
                  <a:lnTo>
                    <a:pt x="5020945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27" b="-3902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9283837" y="2929814"/>
            <a:ext cx="3765699" cy="845039"/>
            <a:chOff x="0" y="0"/>
            <a:chExt cx="5020932" cy="112671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20932" cy="1126719"/>
            </a:xfrm>
            <a:custGeom>
              <a:avLst/>
              <a:gdLst/>
              <a:ahLst/>
              <a:cxnLst/>
              <a:rect l="l" t="t" r="r" b="b"/>
              <a:pathLst>
                <a:path w="5020932" h="1126719">
                  <a:moveTo>
                    <a:pt x="0" y="0"/>
                  </a:moveTo>
                  <a:lnTo>
                    <a:pt x="5020932" y="0"/>
                  </a:lnTo>
                  <a:lnTo>
                    <a:pt x="5020932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830" b="-368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5020932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Kompetenzeffekte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296624" y="2951245"/>
            <a:ext cx="4095178" cy="823627"/>
            <a:chOff x="0" y="0"/>
            <a:chExt cx="5460238" cy="109816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461340" y="2951245"/>
            <a:ext cx="3765699" cy="823608"/>
            <a:chOff x="0" y="0"/>
            <a:chExt cx="5020932" cy="109814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020945" cy="1098169"/>
            </a:xfrm>
            <a:custGeom>
              <a:avLst/>
              <a:gdLst/>
              <a:ahLst/>
              <a:cxnLst/>
              <a:rect l="l" t="t" r="r" b="b"/>
              <a:pathLst>
                <a:path w="5020945" h="1098169">
                  <a:moveTo>
                    <a:pt x="0" y="0"/>
                  </a:moveTo>
                  <a:lnTo>
                    <a:pt x="5020945" y="0"/>
                  </a:lnTo>
                  <a:lnTo>
                    <a:pt x="5020945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027" b="-39023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13461340" y="2929814"/>
            <a:ext cx="3765699" cy="845039"/>
            <a:chOff x="0" y="0"/>
            <a:chExt cx="5020932" cy="112671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20932" cy="1126719"/>
            </a:xfrm>
            <a:custGeom>
              <a:avLst/>
              <a:gdLst/>
              <a:ahLst/>
              <a:cxnLst/>
              <a:rect l="l" t="t" r="r" b="b"/>
              <a:pathLst>
                <a:path w="5020932" h="1126719">
                  <a:moveTo>
                    <a:pt x="0" y="0"/>
                  </a:moveTo>
                  <a:lnTo>
                    <a:pt x="5020932" y="0"/>
                  </a:lnTo>
                  <a:lnTo>
                    <a:pt x="5020932" y="1126719"/>
                  </a:lnTo>
                  <a:lnTo>
                    <a:pt x="0" y="11267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830" b="-36829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5020932" cy="11552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Hauptherausforderung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806920" y="3867979"/>
            <a:ext cx="4068994" cy="1936823"/>
          </a:xfrm>
          <a:custGeom>
            <a:avLst/>
            <a:gdLst/>
            <a:ahLst/>
            <a:cxnLst/>
            <a:rect l="l" t="t" r="r" b="b"/>
            <a:pathLst>
              <a:path w="4068994" h="1936823">
                <a:moveTo>
                  <a:pt x="0" y="0"/>
                </a:moveTo>
                <a:lnTo>
                  <a:pt x="4068994" y="0"/>
                </a:lnTo>
                <a:lnTo>
                  <a:pt x="4068994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988324" y="3884666"/>
            <a:ext cx="3706216" cy="1903438"/>
            <a:chOff x="0" y="0"/>
            <a:chExt cx="4941621" cy="253791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941570" cy="2537968"/>
            </a:xfrm>
            <a:custGeom>
              <a:avLst/>
              <a:gdLst/>
              <a:ahLst/>
              <a:cxnLst/>
              <a:rect l="l" t="t" r="r" b="b"/>
              <a:pathLst>
                <a:path w="4941570" h="2537968">
                  <a:moveTo>
                    <a:pt x="0" y="0"/>
                  </a:moveTo>
                  <a:lnTo>
                    <a:pt x="4941570" y="0"/>
                  </a:lnTo>
                  <a:lnTo>
                    <a:pt x="4941570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40" r="-15941" b="1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988324" y="3863235"/>
            <a:ext cx="3706216" cy="1924869"/>
            <a:chOff x="0" y="0"/>
            <a:chExt cx="4941621" cy="256649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941621" cy="2566493"/>
            </a:xfrm>
            <a:custGeom>
              <a:avLst/>
              <a:gdLst/>
              <a:ahLst/>
              <a:cxnLst/>
              <a:rect l="l" t="t" r="r" b="b"/>
              <a:pathLst>
                <a:path w="4941621" h="2566493">
                  <a:moveTo>
                    <a:pt x="0" y="0"/>
                  </a:moveTo>
                  <a:lnTo>
                    <a:pt x="4941621" y="0"/>
                  </a:lnTo>
                  <a:lnTo>
                    <a:pt x="4941621" y="2566493"/>
                  </a:lnTo>
                  <a:lnTo>
                    <a:pt x="0" y="2566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36" r="-16636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4941621" cy="25950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1: Integration in den Lehrplan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4924939" y="3867979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3" name="Group 43"/>
          <p:cNvGrpSpPr/>
          <p:nvPr/>
        </p:nvGrpSpPr>
        <p:grpSpPr>
          <a:xfrm>
            <a:off x="5106343" y="3884666"/>
            <a:ext cx="3765699" cy="1903438"/>
            <a:chOff x="0" y="0"/>
            <a:chExt cx="5020932" cy="253791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5106343" y="3848948"/>
            <a:ext cx="3765699" cy="1939157"/>
            <a:chOff x="0" y="0"/>
            <a:chExt cx="5020932" cy="258554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gemeinnützige Tätigkeit ist ein obligatorischer, bewerteter Bestandteil des Kurses.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9102433" y="3867979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5" y="0"/>
                </a:lnTo>
                <a:lnTo>
                  <a:pt x="4128525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9283837" y="3884666"/>
            <a:ext cx="3765699" cy="1903438"/>
            <a:chOff x="0" y="0"/>
            <a:chExt cx="5020932" cy="253791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9283837" y="3848948"/>
            <a:ext cx="3765699" cy="1939157"/>
            <a:chOff x="0" y="0"/>
            <a:chExt cx="5020932" cy="258554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Analytische Fähigkeiten, Kommunikationsfähigkeit, Selbstständigkeit und Verantwortungsbewusstsein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13279936" y="3867979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3461340" y="3884666"/>
            <a:ext cx="3765699" cy="1903438"/>
            <a:chOff x="0" y="0"/>
            <a:chExt cx="5020932" cy="2537917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13461340" y="3848948"/>
            <a:ext cx="3765699" cy="1939157"/>
            <a:chOff x="0" y="0"/>
            <a:chExt cx="5020932" cy="258554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Einbettung des Service in die bestehende Bewertung</a:t>
              </a:r>
            </a:p>
          </p:txBody>
        </p:sp>
      </p:grpSp>
      <p:sp>
        <p:nvSpPr>
          <p:cNvPr id="60" name="Freeform 60"/>
          <p:cNvSpPr/>
          <p:nvPr/>
        </p:nvSpPr>
        <p:spPr>
          <a:xfrm>
            <a:off x="806920" y="5881230"/>
            <a:ext cx="4068994" cy="1936823"/>
          </a:xfrm>
          <a:custGeom>
            <a:avLst/>
            <a:gdLst/>
            <a:ahLst/>
            <a:cxnLst/>
            <a:rect l="l" t="t" r="r" b="b"/>
            <a:pathLst>
              <a:path w="4068994" h="1936823">
                <a:moveTo>
                  <a:pt x="0" y="0"/>
                </a:moveTo>
                <a:lnTo>
                  <a:pt x="4068994" y="0"/>
                </a:lnTo>
                <a:lnTo>
                  <a:pt x="4068994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1" name="Group 61"/>
          <p:cNvGrpSpPr/>
          <p:nvPr/>
        </p:nvGrpSpPr>
        <p:grpSpPr>
          <a:xfrm>
            <a:off x="988324" y="5897918"/>
            <a:ext cx="3706216" cy="1903438"/>
            <a:chOff x="0" y="0"/>
            <a:chExt cx="4941621" cy="2537917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941570" cy="2537968"/>
            </a:xfrm>
            <a:custGeom>
              <a:avLst/>
              <a:gdLst/>
              <a:ahLst/>
              <a:cxnLst/>
              <a:rect l="l" t="t" r="r" b="b"/>
              <a:pathLst>
                <a:path w="4941570" h="2537968">
                  <a:moveTo>
                    <a:pt x="0" y="0"/>
                  </a:moveTo>
                  <a:lnTo>
                    <a:pt x="4941570" y="0"/>
                  </a:lnTo>
                  <a:lnTo>
                    <a:pt x="4941570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40" r="-15941" b="1"/>
              </a:stretch>
            </a:blipFill>
          </p:spPr>
        </p:sp>
      </p:grpSp>
      <p:grpSp>
        <p:nvGrpSpPr>
          <p:cNvPr id="63" name="Group 63"/>
          <p:cNvGrpSpPr/>
          <p:nvPr/>
        </p:nvGrpSpPr>
        <p:grpSpPr>
          <a:xfrm>
            <a:off x="988324" y="5876487"/>
            <a:ext cx="3706216" cy="1924869"/>
            <a:chOff x="0" y="0"/>
            <a:chExt cx="4941621" cy="256649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941621" cy="2566493"/>
            </a:xfrm>
            <a:custGeom>
              <a:avLst/>
              <a:gdLst/>
              <a:ahLst/>
              <a:cxnLst/>
              <a:rect l="l" t="t" r="r" b="b"/>
              <a:pathLst>
                <a:path w="4941621" h="2566493">
                  <a:moveTo>
                    <a:pt x="0" y="0"/>
                  </a:moveTo>
                  <a:lnTo>
                    <a:pt x="4941621" y="0"/>
                  </a:lnTo>
                  <a:lnTo>
                    <a:pt x="4941621" y="2566493"/>
                  </a:lnTo>
                  <a:lnTo>
                    <a:pt x="0" y="2566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36" r="-16636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4941621" cy="25950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2: Projektbasierte CSL</a:t>
              </a:r>
            </a:p>
          </p:txBody>
        </p:sp>
      </p:grpSp>
      <p:sp>
        <p:nvSpPr>
          <p:cNvPr id="66" name="Freeform 66"/>
          <p:cNvSpPr/>
          <p:nvPr/>
        </p:nvSpPr>
        <p:spPr>
          <a:xfrm>
            <a:off x="4924939" y="5881230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67" name="Group 67"/>
          <p:cNvGrpSpPr/>
          <p:nvPr/>
        </p:nvGrpSpPr>
        <p:grpSpPr>
          <a:xfrm>
            <a:off x="5106343" y="5897918"/>
            <a:ext cx="3765699" cy="1903438"/>
            <a:chOff x="0" y="0"/>
            <a:chExt cx="5020932" cy="2537917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5106343" y="5862199"/>
            <a:ext cx="3765699" cy="1939157"/>
            <a:chOff x="0" y="0"/>
            <a:chExt cx="5020932" cy="2585542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71" name="TextBox 71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Interdisziplinäre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Teams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lösen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reale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Herausforderungen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72" name="Freeform 72"/>
          <p:cNvSpPr/>
          <p:nvPr/>
        </p:nvSpPr>
        <p:spPr>
          <a:xfrm>
            <a:off x="9102433" y="5881230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5" y="0"/>
                </a:lnTo>
                <a:lnTo>
                  <a:pt x="4128525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73" name="Group 73"/>
          <p:cNvGrpSpPr/>
          <p:nvPr/>
        </p:nvGrpSpPr>
        <p:grpSpPr>
          <a:xfrm>
            <a:off x="9283837" y="5897918"/>
            <a:ext cx="3765699" cy="1903438"/>
            <a:chOff x="0" y="0"/>
            <a:chExt cx="5020932" cy="253791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9283837" y="5862199"/>
            <a:ext cx="3765699" cy="1939157"/>
            <a:chOff x="0" y="0"/>
            <a:chExt cx="5020932" cy="2585542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Teamarbeit, Projektmanagement, Innovation und Verhandlungsgeschick</a:t>
              </a:r>
            </a:p>
          </p:txBody>
        </p:sp>
      </p:grpSp>
      <p:sp>
        <p:nvSpPr>
          <p:cNvPr id="78" name="Freeform 78"/>
          <p:cNvSpPr/>
          <p:nvPr/>
        </p:nvSpPr>
        <p:spPr>
          <a:xfrm>
            <a:off x="13279936" y="5881230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79" name="Group 79"/>
          <p:cNvGrpSpPr/>
          <p:nvPr/>
        </p:nvGrpSpPr>
        <p:grpSpPr>
          <a:xfrm>
            <a:off x="13461340" y="5897918"/>
            <a:ext cx="3765699" cy="1903438"/>
            <a:chOff x="0" y="0"/>
            <a:chExt cx="5020932" cy="2537917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81" name="Group 81"/>
          <p:cNvGrpSpPr/>
          <p:nvPr/>
        </p:nvGrpSpPr>
        <p:grpSpPr>
          <a:xfrm>
            <a:off x="13461340" y="5862199"/>
            <a:ext cx="3765699" cy="1939157"/>
            <a:chOff x="0" y="0"/>
            <a:chExt cx="5020932" cy="2585542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83" name="TextBox 83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Partnerkoordination und Feedback</a:t>
              </a:r>
            </a:p>
          </p:txBody>
        </p:sp>
      </p:grpSp>
      <p:sp>
        <p:nvSpPr>
          <p:cNvPr id="84" name="Freeform 84"/>
          <p:cNvSpPr/>
          <p:nvPr/>
        </p:nvSpPr>
        <p:spPr>
          <a:xfrm>
            <a:off x="806920" y="7894482"/>
            <a:ext cx="4068994" cy="1936823"/>
          </a:xfrm>
          <a:custGeom>
            <a:avLst/>
            <a:gdLst/>
            <a:ahLst/>
            <a:cxnLst/>
            <a:rect l="l" t="t" r="r" b="b"/>
            <a:pathLst>
              <a:path w="4068994" h="1936823">
                <a:moveTo>
                  <a:pt x="0" y="0"/>
                </a:moveTo>
                <a:lnTo>
                  <a:pt x="4068994" y="0"/>
                </a:lnTo>
                <a:lnTo>
                  <a:pt x="4068994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5" name="Group 85"/>
          <p:cNvGrpSpPr/>
          <p:nvPr/>
        </p:nvGrpSpPr>
        <p:grpSpPr>
          <a:xfrm>
            <a:off x="988324" y="7911170"/>
            <a:ext cx="3706216" cy="1903438"/>
            <a:chOff x="0" y="0"/>
            <a:chExt cx="4941621" cy="2537917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4941570" cy="2537968"/>
            </a:xfrm>
            <a:custGeom>
              <a:avLst/>
              <a:gdLst/>
              <a:ahLst/>
              <a:cxnLst/>
              <a:rect l="l" t="t" r="r" b="b"/>
              <a:pathLst>
                <a:path w="4941570" h="2537968">
                  <a:moveTo>
                    <a:pt x="0" y="0"/>
                  </a:moveTo>
                  <a:lnTo>
                    <a:pt x="4941570" y="0"/>
                  </a:lnTo>
                  <a:lnTo>
                    <a:pt x="4941570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5940" r="-15941" b="1"/>
              </a:stretch>
            </a:blipFill>
          </p:spPr>
        </p:sp>
      </p:grpSp>
      <p:grpSp>
        <p:nvGrpSpPr>
          <p:cNvPr id="87" name="Group 87"/>
          <p:cNvGrpSpPr/>
          <p:nvPr/>
        </p:nvGrpSpPr>
        <p:grpSpPr>
          <a:xfrm>
            <a:off x="988324" y="7889738"/>
            <a:ext cx="3706216" cy="1924869"/>
            <a:chOff x="0" y="0"/>
            <a:chExt cx="4941621" cy="2566492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4941621" cy="2566493"/>
            </a:xfrm>
            <a:custGeom>
              <a:avLst/>
              <a:gdLst/>
              <a:ahLst/>
              <a:cxnLst/>
              <a:rect l="l" t="t" r="r" b="b"/>
              <a:pathLst>
                <a:path w="4941621" h="2566493">
                  <a:moveTo>
                    <a:pt x="0" y="0"/>
                  </a:moveTo>
                  <a:lnTo>
                    <a:pt x="4941621" y="0"/>
                  </a:lnTo>
                  <a:lnTo>
                    <a:pt x="4941621" y="2566493"/>
                  </a:lnTo>
                  <a:lnTo>
                    <a:pt x="0" y="2566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636" r="-16636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28575"/>
              <a:ext cx="4941621" cy="25950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Modell 3: Gemeinwesenorientierte Praxis</a:t>
              </a:r>
            </a:p>
          </p:txBody>
        </p:sp>
      </p:grpSp>
      <p:sp>
        <p:nvSpPr>
          <p:cNvPr id="90" name="Freeform 90"/>
          <p:cNvSpPr/>
          <p:nvPr/>
        </p:nvSpPr>
        <p:spPr>
          <a:xfrm>
            <a:off x="4924939" y="7894482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1" name="Group 91"/>
          <p:cNvGrpSpPr/>
          <p:nvPr/>
        </p:nvGrpSpPr>
        <p:grpSpPr>
          <a:xfrm>
            <a:off x="5106343" y="7911170"/>
            <a:ext cx="3765699" cy="1903438"/>
            <a:chOff x="0" y="0"/>
            <a:chExt cx="5020932" cy="2537917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93" name="Group 93"/>
          <p:cNvGrpSpPr/>
          <p:nvPr/>
        </p:nvGrpSpPr>
        <p:grpSpPr>
          <a:xfrm>
            <a:off x="5106343" y="7875451"/>
            <a:ext cx="3765699" cy="1939157"/>
            <a:chOff x="0" y="0"/>
            <a:chExt cx="5020932" cy="2585542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Direkte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Zusammenarbeit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öffentlichen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kommunalen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nichtstaatlichen</a:t>
              </a:r>
              <a:r>
                <a:rPr lang="en-US" sz="17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7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endParaRPr lang="en-US" sz="172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96" name="Freeform 96"/>
          <p:cNvSpPr/>
          <p:nvPr/>
        </p:nvSpPr>
        <p:spPr>
          <a:xfrm>
            <a:off x="9102433" y="7894482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5" y="0"/>
                </a:lnTo>
                <a:lnTo>
                  <a:pt x="4128525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7" name="Group 97"/>
          <p:cNvGrpSpPr/>
          <p:nvPr/>
        </p:nvGrpSpPr>
        <p:grpSpPr>
          <a:xfrm>
            <a:off x="9283837" y="7911170"/>
            <a:ext cx="3765699" cy="1903438"/>
            <a:chOff x="0" y="0"/>
            <a:chExt cx="5020932" cy="2537917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99" name="Group 99"/>
          <p:cNvGrpSpPr/>
          <p:nvPr/>
        </p:nvGrpSpPr>
        <p:grpSpPr>
          <a:xfrm>
            <a:off x="9283837" y="7875451"/>
            <a:ext cx="3765699" cy="1939157"/>
            <a:chOff x="0" y="0"/>
            <a:chExt cx="5020932" cy="2585542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Empathie, Anpassungsfähigkeit, staatsbürgerliche Verantwortung, Beschäftigungsfähigkeit</a:t>
              </a:r>
            </a:p>
          </p:txBody>
        </p:sp>
      </p:grpSp>
      <p:sp>
        <p:nvSpPr>
          <p:cNvPr id="102" name="Freeform 102"/>
          <p:cNvSpPr/>
          <p:nvPr/>
        </p:nvSpPr>
        <p:spPr>
          <a:xfrm>
            <a:off x="13279936" y="7894482"/>
            <a:ext cx="4128526" cy="1936823"/>
          </a:xfrm>
          <a:custGeom>
            <a:avLst/>
            <a:gdLst/>
            <a:ahLst/>
            <a:cxnLst/>
            <a:rect l="l" t="t" r="r" b="b"/>
            <a:pathLst>
              <a:path w="4128526" h="1936823">
                <a:moveTo>
                  <a:pt x="0" y="0"/>
                </a:moveTo>
                <a:lnTo>
                  <a:pt x="4128526" y="0"/>
                </a:lnTo>
                <a:lnTo>
                  <a:pt x="4128526" y="1936823"/>
                </a:lnTo>
                <a:lnTo>
                  <a:pt x="0" y="19368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3" name="Group 103"/>
          <p:cNvGrpSpPr/>
          <p:nvPr/>
        </p:nvGrpSpPr>
        <p:grpSpPr>
          <a:xfrm>
            <a:off x="13461340" y="7911170"/>
            <a:ext cx="3765699" cy="1903438"/>
            <a:chOff x="0" y="0"/>
            <a:chExt cx="5020932" cy="2537917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5020945" cy="2537968"/>
            </a:xfrm>
            <a:custGeom>
              <a:avLst/>
              <a:gdLst/>
              <a:ahLst/>
              <a:cxnLst/>
              <a:rect l="l" t="t" r="r" b="b"/>
              <a:pathLst>
                <a:path w="5020945" h="2537968">
                  <a:moveTo>
                    <a:pt x="0" y="0"/>
                  </a:moveTo>
                  <a:lnTo>
                    <a:pt x="5020945" y="0"/>
                  </a:lnTo>
                  <a:lnTo>
                    <a:pt x="5020945" y="2537968"/>
                  </a:lnTo>
                  <a:lnTo>
                    <a:pt x="0" y="25379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898" r="-14898" b="1"/>
              </a:stretch>
            </a:blipFill>
          </p:spPr>
        </p:sp>
      </p:grpSp>
      <p:grpSp>
        <p:nvGrpSpPr>
          <p:cNvPr id="105" name="Group 105"/>
          <p:cNvGrpSpPr/>
          <p:nvPr/>
        </p:nvGrpSpPr>
        <p:grpSpPr>
          <a:xfrm>
            <a:off x="13461340" y="7875451"/>
            <a:ext cx="3765699" cy="1939157"/>
            <a:chOff x="0" y="0"/>
            <a:chExt cx="5020932" cy="2585542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5020932" cy="2585543"/>
            </a:xfrm>
            <a:custGeom>
              <a:avLst/>
              <a:gdLst/>
              <a:ahLst/>
              <a:cxnLst/>
              <a:rect l="l" t="t" r="r" b="b"/>
              <a:pathLst>
                <a:path w="5020932" h="2585543">
                  <a:moveTo>
                    <a:pt x="0" y="0"/>
                  </a:moveTo>
                  <a:lnTo>
                    <a:pt x="5020932" y="0"/>
                  </a:lnTo>
                  <a:lnTo>
                    <a:pt x="5020932" y="2585543"/>
                  </a:lnTo>
                  <a:lnTo>
                    <a:pt x="0" y="2585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070" r="-16070"/>
              </a:stretch>
            </a:blipFill>
          </p:spPr>
        </p:sp>
        <p:sp>
          <p:nvSpPr>
            <p:cNvPr id="107" name="TextBox 107"/>
            <p:cNvSpPr txBox="1"/>
            <p:nvPr/>
          </p:nvSpPr>
          <p:spPr>
            <a:xfrm>
              <a:off x="0" y="-47625"/>
              <a:ext cx="5020932" cy="2633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1"/>
                </a:lnSpc>
              </a:pPr>
              <a:r>
                <a:rPr lang="en-US" sz="17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Langfristige Partnerschaften und Eigenkapital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22200743" cy="732155"/>
            </a:xfrm>
            <a:custGeom>
              <a:avLst/>
              <a:gdLst/>
              <a:ahLst/>
              <a:cxnLst/>
              <a:rect l="l" t="t" r="r" b="b"/>
              <a:pathLst>
                <a:path w="22200743" h="732155">
                  <a:moveTo>
                    <a:pt x="0" y="0"/>
                  </a:moveTo>
                  <a:lnTo>
                    <a:pt x="22200743" y="0"/>
                  </a:lnTo>
                  <a:lnTo>
                    <a:pt x="22200743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40426" b="-540418"/>
              </a:stretch>
            </a:blipFill>
          </p:spPr>
        </p:sp>
      </p:grpSp>
      <p:grpSp>
        <p:nvGrpSpPr>
          <p:cNvPr id="110" name="Group 110"/>
          <p:cNvGrpSpPr/>
          <p:nvPr/>
        </p:nvGrpSpPr>
        <p:grpSpPr>
          <a:xfrm>
            <a:off x="823608" y="10129199"/>
            <a:ext cx="16650519" cy="577644"/>
            <a:chOff x="0" y="0"/>
            <a:chExt cx="22200692" cy="770192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22200691" cy="770192"/>
            </a:xfrm>
            <a:custGeom>
              <a:avLst/>
              <a:gdLst/>
              <a:ahLst/>
              <a:cxnLst/>
              <a:rect l="l" t="t" r="r" b="b"/>
              <a:pathLst>
                <a:path w="22200691" h="770192">
                  <a:moveTo>
                    <a:pt x="0" y="0"/>
                  </a:moveTo>
                  <a:lnTo>
                    <a:pt x="22200691" y="0"/>
                  </a:lnTo>
                  <a:lnTo>
                    <a:pt x="22200691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1653" b="-511653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-38100"/>
              <a:ext cx="22200692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 Wahl des Modells hängt von den Lernzielen, den verfügbaren Ressourcen und der Verfügbarkeit von Partnern ab.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21" y="3157147"/>
            <a:ext cx="16403479" cy="1056989"/>
            <a:chOff x="0" y="0"/>
            <a:chExt cx="21871305" cy="14093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35402" y="3342456"/>
            <a:ext cx="686372" cy="686372"/>
            <a:chOff x="0" y="0"/>
            <a:chExt cx="915162" cy="9151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13853" y="3520907"/>
            <a:ext cx="329470" cy="329470"/>
            <a:chOff x="0" y="0"/>
            <a:chExt cx="439293" cy="439293"/>
          </a:xfrm>
        </p:grpSpPr>
        <p:sp>
          <p:nvSpPr>
            <p:cNvPr id="19" name="Freeform 1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196274" y="3157147"/>
            <a:ext cx="14962127" cy="1056961"/>
            <a:chOff x="0" y="0"/>
            <a:chExt cx="19949503" cy="140928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49540" cy="1409319"/>
            </a:xfrm>
            <a:custGeom>
              <a:avLst/>
              <a:gdLst/>
              <a:ahLst/>
              <a:cxnLst/>
              <a:rect l="l" t="t" r="r" b="b"/>
              <a:pathLst>
                <a:path w="19949540" h="1409319">
                  <a:moveTo>
                    <a:pt x="0" y="0"/>
                  </a:moveTo>
                  <a:lnTo>
                    <a:pt x="19949540" y="0"/>
                  </a:lnTo>
                  <a:lnTo>
                    <a:pt x="19949540" y="1409319"/>
                  </a:lnTo>
                  <a:lnTo>
                    <a:pt x="0" y="14093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628" b="-225625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196275" y="3114284"/>
            <a:ext cx="14962127" cy="1099824"/>
            <a:chOff x="0" y="0"/>
            <a:chExt cx="19949503" cy="14664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949503" cy="1466432"/>
            </a:xfrm>
            <a:custGeom>
              <a:avLst/>
              <a:gdLst/>
              <a:ahLst/>
              <a:cxnLst/>
              <a:rect l="l" t="t" r="r" b="b"/>
              <a:pathLst>
                <a:path w="19949503" h="1466432">
                  <a:moveTo>
                    <a:pt x="0" y="0"/>
                  </a:moveTo>
                  <a:lnTo>
                    <a:pt x="19949503" y="0"/>
                  </a:lnTo>
                  <a:lnTo>
                    <a:pt x="19949503" y="1466432"/>
                  </a:lnTo>
                  <a:lnTo>
                    <a:pt x="0" y="1466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5076" b="-215076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19949503" cy="1523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ist ein strukturierter pädagogischer Ansatz, der soziales Engagement, akademisches Lernen, Reflexion und berufliche Entwicklung miteinander verbindet.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33421" y="4488637"/>
            <a:ext cx="16403479" cy="1056989"/>
            <a:chOff x="0" y="0"/>
            <a:chExt cx="21871305" cy="14093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235402" y="4673946"/>
            <a:ext cx="686372" cy="686372"/>
            <a:chOff x="0" y="0"/>
            <a:chExt cx="915162" cy="91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413853" y="4852397"/>
            <a:ext cx="329470" cy="329470"/>
            <a:chOff x="0" y="0"/>
            <a:chExt cx="439293" cy="439293"/>
          </a:xfrm>
        </p:grpSpPr>
        <p:sp>
          <p:nvSpPr>
            <p:cNvPr id="30" name="Freeform 3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196274" y="4488637"/>
            <a:ext cx="14962127" cy="1056961"/>
            <a:chOff x="0" y="0"/>
            <a:chExt cx="19949503" cy="140928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949540" cy="1409319"/>
            </a:xfrm>
            <a:custGeom>
              <a:avLst/>
              <a:gdLst/>
              <a:ahLst/>
              <a:cxnLst/>
              <a:rect l="l" t="t" r="r" b="b"/>
              <a:pathLst>
                <a:path w="19949540" h="1409319">
                  <a:moveTo>
                    <a:pt x="0" y="0"/>
                  </a:moveTo>
                  <a:lnTo>
                    <a:pt x="19949540" y="0"/>
                  </a:lnTo>
                  <a:lnTo>
                    <a:pt x="19949540" y="1409319"/>
                  </a:lnTo>
                  <a:lnTo>
                    <a:pt x="0" y="14093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628" b="-225625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196275" y="4445775"/>
            <a:ext cx="14962127" cy="1099824"/>
            <a:chOff x="0" y="0"/>
            <a:chExt cx="19949503" cy="14664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949503" cy="1466432"/>
            </a:xfrm>
            <a:custGeom>
              <a:avLst/>
              <a:gdLst/>
              <a:ahLst/>
              <a:cxnLst/>
              <a:rect l="l" t="t" r="r" b="b"/>
              <a:pathLst>
                <a:path w="19949503" h="1466432">
                  <a:moveTo>
                    <a:pt x="0" y="0"/>
                  </a:moveTo>
                  <a:lnTo>
                    <a:pt x="19949503" y="0"/>
                  </a:lnTo>
                  <a:lnTo>
                    <a:pt x="19949503" y="1466432"/>
                  </a:lnTo>
                  <a:lnTo>
                    <a:pt x="0" y="1466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5076" b="-21507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19949503" cy="1523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basiert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auf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erfahrungsorientiertem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wird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durch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moderne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studierendenzentrierte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Pädagogik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gestärkt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3421" y="5820127"/>
            <a:ext cx="16403479" cy="1056989"/>
            <a:chOff x="0" y="0"/>
            <a:chExt cx="21871305" cy="14093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235402" y="6005446"/>
            <a:ext cx="686372" cy="686372"/>
            <a:chOff x="0" y="0"/>
            <a:chExt cx="915162" cy="91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413853" y="6183887"/>
            <a:ext cx="329470" cy="329470"/>
            <a:chOff x="0" y="0"/>
            <a:chExt cx="439293" cy="439293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196274" y="5820127"/>
            <a:ext cx="14962127" cy="1056961"/>
            <a:chOff x="0" y="0"/>
            <a:chExt cx="19949503" cy="140928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9949540" cy="1409319"/>
            </a:xfrm>
            <a:custGeom>
              <a:avLst/>
              <a:gdLst/>
              <a:ahLst/>
              <a:cxnLst/>
              <a:rect l="l" t="t" r="r" b="b"/>
              <a:pathLst>
                <a:path w="19949540" h="1409319">
                  <a:moveTo>
                    <a:pt x="0" y="0"/>
                  </a:moveTo>
                  <a:lnTo>
                    <a:pt x="19949540" y="0"/>
                  </a:lnTo>
                  <a:lnTo>
                    <a:pt x="19949540" y="1409319"/>
                  </a:lnTo>
                  <a:lnTo>
                    <a:pt x="0" y="14093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628" b="-225625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196275" y="5777265"/>
            <a:ext cx="14962127" cy="1099824"/>
            <a:chOff x="0" y="0"/>
            <a:chExt cx="19949503" cy="146643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9949503" cy="1466432"/>
            </a:xfrm>
            <a:custGeom>
              <a:avLst/>
              <a:gdLst/>
              <a:ahLst/>
              <a:cxnLst/>
              <a:rect l="l" t="t" r="r" b="b"/>
              <a:pathLst>
                <a:path w="19949503" h="1466432">
                  <a:moveTo>
                    <a:pt x="0" y="0"/>
                  </a:moveTo>
                  <a:lnTo>
                    <a:pt x="19949503" y="0"/>
                  </a:lnTo>
                  <a:lnTo>
                    <a:pt x="19949503" y="1466432"/>
                  </a:lnTo>
                  <a:lnTo>
                    <a:pt x="0" y="1466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5076" b="-21507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9949503" cy="1523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ist unerlässlich, um Erfahrung in Wissen umzuwandeln und berufliches Wachstum zu fördern.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33421" y="7151627"/>
            <a:ext cx="16403479" cy="1056989"/>
            <a:chOff x="0" y="0"/>
            <a:chExt cx="21871305" cy="140931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235402" y="7336936"/>
            <a:ext cx="686372" cy="686372"/>
            <a:chOff x="0" y="0"/>
            <a:chExt cx="915162" cy="91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413853" y="7515377"/>
            <a:ext cx="329470" cy="329470"/>
            <a:chOff x="0" y="0"/>
            <a:chExt cx="439293" cy="439293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196274" y="7151627"/>
            <a:ext cx="14962127" cy="1056961"/>
            <a:chOff x="0" y="0"/>
            <a:chExt cx="19949503" cy="140928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9949540" cy="1409319"/>
            </a:xfrm>
            <a:custGeom>
              <a:avLst/>
              <a:gdLst/>
              <a:ahLst/>
              <a:cxnLst/>
              <a:rect l="l" t="t" r="r" b="b"/>
              <a:pathLst>
                <a:path w="19949540" h="1409319">
                  <a:moveTo>
                    <a:pt x="0" y="0"/>
                  </a:moveTo>
                  <a:lnTo>
                    <a:pt x="19949540" y="0"/>
                  </a:lnTo>
                  <a:lnTo>
                    <a:pt x="19949540" y="1409319"/>
                  </a:lnTo>
                  <a:lnTo>
                    <a:pt x="0" y="14093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628" b="-225625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196275" y="7108765"/>
            <a:ext cx="14962127" cy="1099824"/>
            <a:chOff x="0" y="0"/>
            <a:chExt cx="19949503" cy="14664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3" cy="1466432"/>
            </a:xfrm>
            <a:custGeom>
              <a:avLst/>
              <a:gdLst/>
              <a:ahLst/>
              <a:cxnLst/>
              <a:rect l="l" t="t" r="r" b="b"/>
              <a:pathLst>
                <a:path w="19949503" h="1466432">
                  <a:moveTo>
                    <a:pt x="0" y="0"/>
                  </a:moveTo>
                  <a:lnTo>
                    <a:pt x="19949503" y="0"/>
                  </a:lnTo>
                  <a:lnTo>
                    <a:pt x="19949503" y="1466432"/>
                  </a:lnTo>
                  <a:lnTo>
                    <a:pt x="0" y="1466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5076" b="-215076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523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Erfolgreiches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CSL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erfordert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klare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Lernziele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sinnvolle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Zusammenarbeit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angemessene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Bewertung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33421" y="8483117"/>
            <a:ext cx="16403479" cy="1056989"/>
            <a:chOff x="0" y="0"/>
            <a:chExt cx="21871305" cy="1409319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235402" y="8668426"/>
            <a:ext cx="686372" cy="686372"/>
            <a:chOff x="0" y="0"/>
            <a:chExt cx="915162" cy="91516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62" name="Group 62"/>
          <p:cNvGrpSpPr/>
          <p:nvPr/>
        </p:nvGrpSpPr>
        <p:grpSpPr>
          <a:xfrm>
            <a:off x="1413853" y="8846877"/>
            <a:ext cx="329470" cy="329470"/>
            <a:chOff x="0" y="0"/>
            <a:chExt cx="439293" cy="439293"/>
          </a:xfrm>
        </p:grpSpPr>
        <p:sp>
          <p:nvSpPr>
            <p:cNvPr id="63" name="Freeform 6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64" name="Group 64"/>
          <p:cNvGrpSpPr/>
          <p:nvPr/>
        </p:nvGrpSpPr>
        <p:grpSpPr>
          <a:xfrm>
            <a:off x="2196274" y="8483117"/>
            <a:ext cx="14962127" cy="1056961"/>
            <a:chOff x="0" y="0"/>
            <a:chExt cx="19949503" cy="140928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9949540" cy="1409319"/>
            </a:xfrm>
            <a:custGeom>
              <a:avLst/>
              <a:gdLst/>
              <a:ahLst/>
              <a:cxnLst/>
              <a:rect l="l" t="t" r="r" b="b"/>
              <a:pathLst>
                <a:path w="19949540" h="1409319">
                  <a:moveTo>
                    <a:pt x="0" y="0"/>
                  </a:moveTo>
                  <a:lnTo>
                    <a:pt x="19949540" y="0"/>
                  </a:lnTo>
                  <a:lnTo>
                    <a:pt x="19949540" y="1409319"/>
                  </a:lnTo>
                  <a:lnTo>
                    <a:pt x="0" y="140931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5628" b="-225625"/>
              </a:stretch>
            </a:blipFill>
          </p:spPr>
        </p:sp>
      </p:grpSp>
      <p:grpSp>
        <p:nvGrpSpPr>
          <p:cNvPr id="66" name="Group 66"/>
          <p:cNvGrpSpPr/>
          <p:nvPr/>
        </p:nvGrpSpPr>
        <p:grpSpPr>
          <a:xfrm>
            <a:off x="2196275" y="8440255"/>
            <a:ext cx="14962127" cy="1099824"/>
            <a:chOff x="0" y="0"/>
            <a:chExt cx="19949503" cy="146643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9949503" cy="1466432"/>
            </a:xfrm>
            <a:custGeom>
              <a:avLst/>
              <a:gdLst/>
              <a:ahLst/>
              <a:cxnLst/>
              <a:rect l="l" t="t" r="r" b="b"/>
              <a:pathLst>
                <a:path w="19949503" h="1466432">
                  <a:moveTo>
                    <a:pt x="0" y="0"/>
                  </a:moveTo>
                  <a:lnTo>
                    <a:pt x="19949503" y="0"/>
                  </a:lnTo>
                  <a:lnTo>
                    <a:pt x="19949503" y="1466432"/>
                  </a:lnTo>
                  <a:lnTo>
                    <a:pt x="0" y="14664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5076" b="-215076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-57150"/>
              <a:ext cx="19949503" cy="1523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Hochschulbildung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dabei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kompetenten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Fachkräften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engagierten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Bürger:innen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auszubilden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4598451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4562732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1394</Words>
  <Application>Microsoft Office PowerPoint</Application>
  <PresentationFormat>Benutzerdefiniert</PresentationFormat>
  <Paragraphs>309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30" baseType="lpstr">
      <vt:lpstr>Calibri (MS) Bold</vt:lpstr>
      <vt:lpstr>Arial</vt:lpstr>
      <vt:lpstr>Calibri (MS)</vt:lpstr>
      <vt:lpstr>Montserrat</vt:lpstr>
      <vt:lpstr>Montserrat Bold</vt:lpstr>
      <vt:lpstr>Calibri (MS) Italics</vt:lpstr>
      <vt:lpstr>Archivo Black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toolkit_2.pptx</dc:title>
  <dc:creator>Corcoran David</dc:creator>
  <cp:lastModifiedBy>Liszt-Rohlf Verena</cp:lastModifiedBy>
  <cp:revision>2</cp:revision>
  <dcterms:created xsi:type="dcterms:W3CDTF">2006-08-16T00:00:00Z</dcterms:created>
  <dcterms:modified xsi:type="dcterms:W3CDTF">2026-09-02T10:57:04Z</dcterms:modified>
  <dc:identifier>DAHUB2loMSA</dc:identifier>
</cp:coreProperties>
</file>