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Archivo Black" panose="020B0604020202020204" charset="0"/>
      <p:regular r:id="rId24"/>
    </p:embeddedFont>
    <p:embeddedFont>
      <p:font typeface="Calibri (MS)" panose="020B0604020202020204" charset="0"/>
      <p:regular r:id="rId25"/>
    </p:embeddedFont>
    <p:embeddedFont>
      <p:font typeface="Calibri (MS) Bold" panose="020B0604020202020204" charset="0"/>
      <p:regular r:id="rId26"/>
    </p:embeddedFont>
    <p:embeddedFont>
      <p:font typeface="Calibri (MS) Italics" panose="020B0604020202020204" charset="0"/>
      <p:regular r:id="rId27"/>
    </p:embeddedFont>
    <p:embeddedFont>
      <p:font typeface="Montserrat" panose="00000500000000000000" pitchFamily="2" charset="0"/>
      <p:regular r:id="rId28"/>
      <p:bold r:id="rId29"/>
      <p:italic r:id="rId30"/>
      <p:boldItalic r:id="rId31"/>
    </p:embeddedFont>
    <p:embeddedFont>
      <p:font typeface="Montserrat Bold" panose="00000800000000000000" charset="0"/>
      <p:regular r:id="rId32"/>
    </p:embeddedFont>
    <p:embeddedFont>
      <p:font typeface="Poppins" panose="00000500000000000000" pitchFamily="2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6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6.jpe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7.sv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0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1.png"/><Relationship Id="rId4" Type="http://schemas.openxmlformats.org/officeDocument/2006/relationships/image" Target="../media/image6.jpe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346875" y="8793140"/>
            <a:ext cx="1168349" cy="1168349"/>
          </a:xfrm>
          <a:custGeom>
            <a:avLst/>
            <a:gdLst/>
            <a:ahLst/>
            <a:cxnLst/>
            <a:rect l="l" t="t" r="r" b="b"/>
            <a:pathLst>
              <a:path w="1168349" h="1168349">
                <a:moveTo>
                  <a:pt x="0" y="0"/>
                </a:moveTo>
                <a:lnTo>
                  <a:pt x="1168349" y="0"/>
                </a:lnTo>
                <a:lnTo>
                  <a:pt x="1168349" y="1168349"/>
                </a:lnTo>
                <a:lnTo>
                  <a:pt x="0" y="1168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16564" y="4904269"/>
            <a:ext cx="6839763" cy="113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l-GR" sz="2131" b="1" dirty="0">
                <a:solidFill>
                  <a:srgbClr val="000000"/>
                </a:solidFill>
                <a:latin typeface="Aptos" panose="020B0004020202020204" pitchFamily="34" charset="0"/>
                <a:ea typeface="Archivo Black"/>
                <a:cs typeface="Archivo Black"/>
                <a:sym typeface="Archivo Black"/>
              </a:rPr>
              <a:t>Εργαλειοθήκη Καθοδήγησης για Εκπαιδευτές ΑΕΙ σχετικά με τη σταδιοδρομία 
Ανάπτυξη μέσω Πρακτικών CSL</a:t>
            </a:r>
            <a:endParaRPr lang="en-US" sz="2131" b="1" dirty="0">
              <a:solidFill>
                <a:srgbClr val="000000"/>
              </a:solidFill>
              <a:latin typeface="Aptos" panose="020B0004020202020204" pitchFamily="34" charset="0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2387" b="-5623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2</a:t>
              </a:r>
              <a:endParaRPr lang="en-US" sz="1876" b="1" spc="300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53"/>
              </a:lnSpc>
            </a:pPr>
            <a:r>
              <a:rPr lang="el-GR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Δομή του κεφαλαίου</a:t>
            </a:r>
            <a:endParaRPr lang="en-US" sz="39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538" b="-4215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12"/>
                </a:lnSpc>
              </a:pPr>
              <a:r>
                <a:rPr lang="el-GR" sz="217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Από την ιδέα στην παιδαγωγική και τέλος στην εφαρμογή του προγράμματος σπουδών</a:t>
              </a:r>
              <a:endParaRPr lang="en-US" sz="217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404" b="-2374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Τι καλύπτει αυτό το κεφάλαιο</a:t>
              </a:r>
              <a:endParaRPr lang="en-US" sz="2251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28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Τι είναι το CSL; Ορισμός της Υπηρεσίας Σταδιοδρομίας-Μάθησης.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Θεωρητικά θεμέλια: βιωματική μάθηση, αναστοχασμός, σχεδιαστική σκέψη, ευέλικτη και προσαρμοστική μάθηση.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Μοντέλα για τη συμπερίληψη της CSL στο πρόγραμμα σπουδών της τριτοβάθμιας εκπαίδευσης: ένταξη, βάσει έργου, με βάση την κοινότητα.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533" b="-2325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Κατευθυντήρια λογική</a:t>
              </a:r>
              <a:endParaRPr lang="en-US" sz="2251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37" name="Freeform 37" descr="/home/claude/work/icons/arrow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295039" y="4697616"/>
            <a:ext cx="7137892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Το κεφάλαιο περνά από την έννοια στην παιδαγωγική και τελικά στην εφαρμογή του προγράμματος σπουδών.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5823214"/>
            <a:ext cx="7137892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Κάθε μοντέλο παρουσιάζεται με τα χαρακτηριστικά του, τα αποτελέσματα ικανοτήτων και την κύρια πρόκληση.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4" name="Freeform 44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2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Τι είναι το 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Career Service-Learning;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συνδέει την ακαδημαϊκή μάθηση με την πραγματική εξυπηρέτηση και την επαγγελματική εμπειρία.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εφαρμόζουν την ακαδημαϊκή γνώση και την κριτική σκέψη σε γνήσιες κοινοτικές ή οργανωτικές ανάγκες.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ycl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συνδυάζει δραστηριότητα παροχής υπηρεσιών, δομημένο προβληματισμό και ανάπτυξη ετοιμότητας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Υποστηρίζει τόσο την απασχολησιμότητα όσο και την ευθύνη του πολίτη.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ΘΕΜΕΛΙΩΔΕΙΣ ΒΑΣΕΙΣ 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Η βιωματική μάθηση ως θεμέλιο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ancho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βασίζεται στη θεωρία της βιωματικής μάθησης.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μάθηση γίνεται πιο αποτελεσματική όταν συνδέεται με την άμεση εμπειρία του πραγματικού κόσμου.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γεφυρώνουν το χάσμα μεταξύ της ακαδημαϊκής γνώσης και της πρακτικής εφαρμογής.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εμπειρία γίνεται εκπαιδευτική όταν υποστηρίζεται από τον προβληματισμό και την εννοιολόγηση.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ΘΕΜΕΛΙΩΔΕΙΣ ΒΑΣΕΙΣ 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Ο βιωματικός κύκλος μάθησης του Kolb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3069450" y="3412617"/>
            <a:ext cx="5666089" cy="5666089"/>
            <a:chOff x="0" y="0"/>
            <a:chExt cx="7554786" cy="75547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554722" cy="7554722"/>
            </a:xfrm>
            <a:custGeom>
              <a:avLst/>
              <a:gdLst/>
              <a:ahLst/>
              <a:cxnLst/>
              <a:rect l="l" t="t" r="r" b="b"/>
              <a:pathLst>
                <a:path w="7554722" h="7554722">
                  <a:moveTo>
                    <a:pt x="0" y="3777361"/>
                  </a:moveTo>
                  <a:cubicBezTo>
                    <a:pt x="0" y="1691259"/>
                    <a:pt x="1691259" y="0"/>
                    <a:pt x="3777361" y="0"/>
                  </a:cubicBezTo>
                  <a:cubicBezTo>
                    <a:pt x="5863463" y="0"/>
                    <a:pt x="7554722" y="1691259"/>
                    <a:pt x="7554722" y="3777361"/>
                  </a:cubicBezTo>
                  <a:cubicBezTo>
                    <a:pt x="7554722" y="5863463"/>
                    <a:pt x="5863590" y="7554722"/>
                    <a:pt x="3777361" y="7554722"/>
                  </a:cubicBezTo>
                  <a:cubicBezTo>
                    <a:pt x="1691132" y="7554722"/>
                    <a:pt x="0" y="5863590"/>
                    <a:pt x="0" y="3777361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4" r="-78305"/>
              </a:stretch>
            </a:blipFill>
            <a:ln w="38130" cap="sq">
              <a:solidFill>
                <a:srgbClr val="D5E3EA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78892" y="2813980"/>
            <a:ext cx="1647206" cy="1647206"/>
            <a:chOff x="0" y="0"/>
            <a:chExt cx="2196274" cy="21962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507164" y="3242253"/>
            <a:ext cx="790661" cy="790661"/>
            <a:chOff x="0" y="0"/>
            <a:chExt cx="1054214" cy="1054214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82931" y="2608078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686961" y="5422059"/>
            <a:ext cx="1647206" cy="1647206"/>
            <a:chOff x="0" y="0"/>
            <a:chExt cx="2196274" cy="21962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15243" y="5850331"/>
            <a:ext cx="790661" cy="790661"/>
            <a:chOff x="0" y="0"/>
            <a:chExt cx="1054214" cy="1054214"/>
          </a:xfrm>
        </p:grpSpPr>
        <p:sp>
          <p:nvSpPr>
            <p:cNvPr id="18" name="Freeform 18" descr="/home/claude/work/icons/eye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991000" y="5216157"/>
            <a:ext cx="686333" cy="686333"/>
            <a:chOff x="0" y="0"/>
            <a:chExt cx="915111" cy="91511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078892" y="8030137"/>
            <a:ext cx="1647206" cy="1647206"/>
            <a:chOff x="0" y="0"/>
            <a:chExt cx="2196274" cy="219627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507164" y="8458410"/>
            <a:ext cx="790661" cy="790661"/>
            <a:chOff x="0" y="0"/>
            <a:chExt cx="1054214" cy="1054214"/>
          </a:xfrm>
        </p:grpSpPr>
        <p:sp>
          <p:nvSpPr>
            <p:cNvPr id="25" name="Freeform 25" descr="/home/claude/work/icons/bulb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382931" y="7824235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0814" y="5422059"/>
            <a:ext cx="1647206" cy="1647206"/>
            <a:chOff x="0" y="0"/>
            <a:chExt cx="2196274" cy="219627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899086" y="5850331"/>
            <a:ext cx="790661" cy="790661"/>
            <a:chOff x="0" y="0"/>
            <a:chExt cx="1054214" cy="1054214"/>
          </a:xfrm>
        </p:grpSpPr>
        <p:sp>
          <p:nvSpPr>
            <p:cNvPr id="32" name="Freeform 32" descr="/home/claude/work/icons/tool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774853" y="5216157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157774" y="3019882"/>
            <a:ext cx="686333" cy="686333"/>
            <a:chOff x="0" y="0"/>
            <a:chExt cx="915111" cy="91511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157774" y="3019882"/>
            <a:ext cx="686333" cy="686333"/>
            <a:chOff x="0" y="0"/>
            <a:chExt cx="915111" cy="9151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118647" y="2951245"/>
            <a:ext cx="6314294" cy="549069"/>
            <a:chOff x="0" y="0"/>
            <a:chExt cx="8419059" cy="73209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4078" b="-1740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12"/>
                </a:lnSpc>
              </a:pPr>
              <a:r>
                <a:rPr lang="el-GR" sz="2176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Συγκεκριμένη εμπειρία</a:t>
              </a:r>
              <a:endPara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118647" y="3425238"/>
            <a:ext cx="6314294" cy="529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7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μαθητές συμμετέχουν σε μια ουσιαστική δραστηριότητα στον πραγματικό κόσμο.</a:t>
            </a:r>
            <a:endParaRPr lang="en-US" sz="172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5" name="Group 45"/>
          <p:cNvGrpSpPr/>
          <p:nvPr/>
        </p:nvGrpSpPr>
        <p:grpSpPr>
          <a:xfrm>
            <a:off x="10157774" y="4598451"/>
            <a:ext cx="686333" cy="686333"/>
            <a:chOff x="0" y="0"/>
            <a:chExt cx="915111" cy="91511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157774" y="4598451"/>
            <a:ext cx="686333" cy="686333"/>
            <a:chOff x="0" y="0"/>
            <a:chExt cx="915111" cy="91511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118647" y="4529823"/>
            <a:ext cx="6314294" cy="549069"/>
            <a:chOff x="0" y="0"/>
            <a:chExt cx="8419059" cy="73209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4078" b="-1740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12"/>
                </a:lnSpc>
              </a:pPr>
              <a:r>
                <a:rPr lang="el-GR" sz="2176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Αναστοχαστική παρατήρηση</a:t>
              </a:r>
              <a:endPara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1118647" y="5003806"/>
            <a:ext cx="6314294" cy="260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7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Αναλογίζονται τι συνέβη και γιατί είχε σημασία.</a:t>
            </a:r>
            <a:endParaRPr lang="en-US" sz="172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54" name="Group 54"/>
          <p:cNvGrpSpPr/>
          <p:nvPr/>
        </p:nvGrpSpPr>
        <p:grpSpPr>
          <a:xfrm>
            <a:off x="10157774" y="6177029"/>
            <a:ext cx="686333" cy="686333"/>
            <a:chOff x="0" y="0"/>
            <a:chExt cx="915111" cy="91511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157774" y="6177029"/>
            <a:ext cx="686333" cy="686333"/>
            <a:chOff x="0" y="0"/>
            <a:chExt cx="915111" cy="91511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1118647" y="6108392"/>
            <a:ext cx="6314294" cy="549069"/>
            <a:chOff x="0" y="0"/>
            <a:chExt cx="8419059" cy="73209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4078" b="-1740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12"/>
                </a:lnSpc>
              </a:pPr>
              <a:r>
                <a:rPr lang="el-GR" sz="2176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Αφηρημένη εννοιολόγηση</a:t>
              </a:r>
              <a:endPara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1118647" y="6582385"/>
            <a:ext cx="6314294" cy="260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7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Συνδέουν την εμπειρία με την ακαδημαϊκή θεωρία.</a:t>
            </a:r>
            <a:endParaRPr lang="en-US" sz="172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63" name="Group 63"/>
          <p:cNvGrpSpPr/>
          <p:nvPr/>
        </p:nvGrpSpPr>
        <p:grpSpPr>
          <a:xfrm>
            <a:off x="10157774" y="7755598"/>
            <a:ext cx="686333" cy="686333"/>
            <a:chOff x="0" y="0"/>
            <a:chExt cx="915111" cy="91511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157774" y="7755598"/>
            <a:ext cx="686333" cy="686333"/>
            <a:chOff x="0" y="0"/>
            <a:chExt cx="915111" cy="91511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1118647" y="7686961"/>
            <a:ext cx="6314294" cy="549069"/>
            <a:chOff x="0" y="0"/>
            <a:chExt cx="8419059" cy="73209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4078" b="-1740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12"/>
                </a:lnSpc>
              </a:pPr>
              <a:r>
                <a:rPr lang="el-GR" sz="2176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Ενεργός πειραματισμός</a:t>
              </a:r>
              <a:endPara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1118647" y="8160953"/>
            <a:ext cx="6314294" cy="260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7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Δοκιμάζουν βελτιωμένες προσεγγίσεις σε νέες καταστάσεις.</a:t>
            </a:r>
            <a:endParaRPr lang="en-US" sz="172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72" name="Group 72"/>
          <p:cNvGrpSpPr/>
          <p:nvPr/>
        </p:nvGrpSpPr>
        <p:grpSpPr>
          <a:xfrm>
            <a:off x="823608" y="9471441"/>
            <a:ext cx="8922372" cy="549069"/>
            <a:chOff x="0" y="0"/>
            <a:chExt cx="11896496" cy="732092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1896494" cy="732092"/>
            </a:xfrm>
            <a:custGeom>
              <a:avLst/>
              <a:gdLst/>
              <a:ahLst/>
              <a:cxnLst/>
              <a:rect l="l" t="t" r="r" b="b"/>
              <a:pathLst>
                <a:path w="11896494" h="732092">
                  <a:moveTo>
                    <a:pt x="0" y="0"/>
                  </a:moveTo>
                  <a:lnTo>
                    <a:pt x="11896494" y="0"/>
                  </a:lnTo>
                  <a:lnTo>
                    <a:pt x="11896494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6631" b="-2666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38100"/>
              <a:ext cx="11896496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Experience becomes learning through a continuous four-stage cycle.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ΘΕΜΕΛΙΩΔΕΙΣ ΒΑΣΕΙΣ 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  <a:p>
              <a:pPr algn="l">
                <a:lnSpc>
                  <a:spcPts val="2251"/>
                </a:lnSpc>
              </a:pP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Εξέλιξη και πεδίο εφαρμογής της CSL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cloc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εκμάθηση υπηρεσιών εμφανίστηκε στις Ηνωμένες Πολιτείες τη δεκαετία του 1960 και επεκτάθηκε μέχρι τη δεκαετία του 1990.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glob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Έκτοτε έχει γίνει μέρος των συστημάτων τριτοβάθμιας εκπαίδευσης σε πολλές χώρες.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alenda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μπορεί να οργανωθεί ως βραχυπρόθεσμα έργα ή ως δραστηριότητες μεγαλύτερης διάρκειας.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Μπορεί να είναι ατομικό, ομαδικό ή προσανατολισμένο στην τάξη.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42" name="Freeform 42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2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Εκμάθηση υπηρεσιών με βάση τη σταδιοδρομία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riefcas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Συνδυάζει την κοινωνική υπηρεσία με τη δομημένη μάθηση στο σχολείο και την εργασία.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compas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Συνδέει τις εμπειρίες υπηρεσιών με την εξερεύνηση σταδιοδρομίας και τις δεξιότητες ετοιμότητας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Συνδέει έργα με σχετικούς βιομηχανικούς, δημόσιους ή κοινοτικούς εταίρους.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Βοηθά τους μαθητές να κατανοήσουν τους επαγγελματικούς ρόλους ενώ συμβάλλει σε πραγματικές ανάγκες.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2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Οφέλη για μαθητές και κοινότητες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riefcas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αποκτούν δεξιότητες και γνώσεις που σχετίζονται με την καριέρα.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Ενισχύουν την επικοινωνία, την ομαδικότητα, την επίλυση προβλημάτων και την κριτική σκέψη.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Αναπτύσσουν συνήθειες και συμπεριφορές που απαιτούνται για την επιτυχία της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Αποκτούν εικόνα για τις τοπικές επιχειρηματικές, μη κερδοσκοπικές και κοινοτικές ανάγκες.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κοινότητες επωφελούνται από τη συμμετοχή των μαθητών, την ανάλυση και τις πρακτικές λύσεις.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ΘΕΩΡΙΕΣ &amp; ΠΡΟΣΕΓΓΙΣΕΙΣ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0" name="Freeform 10" descr="/home/claude/work/icons/activity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Βιωματική μάθηση &amp; αναστοχαστική πρακτική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19" name="Freeform 19" descr="/home/claude/work/icons/puzz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Ολοκληρωμένος σχεδιασμός προγράμματος σπουδών &amp; σχεδιαστική σκέψη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28" name="Freeform 28" descr="/home/claude/work/icons/wind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Ευέλικτα και προσαρμοστικά περιβάλλοντα μάθησης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32" name="Freeform 32"/>
          <p:cNvSpPr/>
          <p:nvPr/>
        </p:nvSpPr>
        <p:spPr>
          <a:xfrm>
            <a:off x="14100777" y="5143500"/>
            <a:ext cx="6529735" cy="6801807"/>
          </a:xfrm>
          <a:custGeom>
            <a:avLst/>
            <a:gdLst/>
            <a:ahLst/>
            <a:cxnLst/>
            <a:rect l="l" t="t" r="r" b="b"/>
            <a:pathLst>
              <a:path w="6529735" h="6801807">
                <a:moveTo>
                  <a:pt x="0" y="0"/>
                </a:moveTo>
                <a:lnTo>
                  <a:pt x="6529735" y="0"/>
                </a:lnTo>
                <a:lnTo>
                  <a:pt x="6529735" y="6801807"/>
                </a:lnTo>
                <a:lnTo>
                  <a:pt x="0" y="680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3" name="Group 33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38" name="Freeform 38" descr="/home/claude/work/icons/monitor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Ψηφιακός μετασχηματισμός &amp; μικροδιαπιστευτήρια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Βασικές θεωρίες και παιδαγωγικές προσεγγίσεις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235402" y="4335399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Μάθηση μέσω άμεσης δέσμευσης, υποστηριζόμενη από δομημένο προβληματισμό.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9766564" y="4335399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Σύνδεση της ακαδημαϊκής θεωρίας με πραγματικά κοινωνικά και επαγγελματικά προβλήματα.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1235402" y="7870031"/>
            <a:ext cx="7295750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Ευέλικτες, επαναληπτικές και μαθητοκεντρικές προσεγγίσεις μάθησης.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9766564" y="7870031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Ψηφιακά εργαλεία και επαληθεύσιμα αποδεικτικά στοιχεία των δεξιοτήτων που αποκτήθηκαν μέσω της CSL.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ΘΕΩΡΙΕΣ &amp; ΠΡΟΣΕΓΓΙΣΕΙΣ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Βιωματική μάθηση και αναστοχαστική πρακτική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μαθαίνουν μέσω της άμεσης συμμετοχής σε έργα πραγματικού κόσμου, πρακτικής άσκησης ή κοινοτικών δραστηριοτήτων.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edi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ημερολόγια προβληματισμού, οι καθοδηγούμενες συζητήσεις και οι συνεδρίες ανατροφοδότησης μετατρέπουν την εμπειρία σε μάθηση.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αναστοχασμός ενισχύει την αυτογνωσία, τη λήψη αποφάσεων και την επαγγελματική ταυτότητα.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βιωματική CSL μπορεί να αναπτύξει ηγεσία, ομαδική εργασία, ηθικό σκεπτικό και κοινωνική ευαισθητοποίηση.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ΘΕΩΡΙΕΣ &amp; ΠΡΟΣΕΓΓΙΣΕΙΣ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Ολοκληρωμένος σχεδιασμός προγράμματος σπουδών και σχεδιαστική σκέψη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ulb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Στη CSL, η σχεδιαστική σκέψη βοηθά τους μαθητές να κατανοήσουν τις ανάγκες της κοινότητας και να δημιουργήσουν καινοτόμες λύσεις.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επαναληπτική ανατροφοδότηση βελτιώνει τη συνάφεια και τη βιωσιμότητα των έργων των μαθητών.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ολοκληρωμένος σχεδιασμός προγραμμάτων σπουδών συνδέει τις ακαδημαϊκές θεωρίες με τα κοινωνικά και επαγγελματικά ζητήματα του πραγματικού κόσμου.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σχεδιαστική σκέψη είναι ανθρωποκεντρική και δίνει έμφαση στην ενσυναίσθηση, τον ιδεασμό, τη δημιουργία πρωτοτύπων και τη δοκιμή.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ΘΕΩΡΙΕΣ &amp; ΠΡΟΣΕΓΓΙΣΕΙΣ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Ευέλικτα και προσαρμοστικά περιβάλλοντα μάθησης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win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ευέλικτη μάθηση δίνει έμφαση στην ευελιξία, τη συνεργασία, την ανατροφοδότηση και την επαναληπτική βελτίωση.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Ταιριάζει στη CSL επειδή τα έργα του πραγματικού κόσμου συχνά απαιτούν προσαρμογή και επίλυση προβλημάτων.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pu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προσαρμοστική μάθηση χρησιμοποιεί τεχνολογία και αναλυτικά στοιχεία για να προσαρμόσει τη μάθηση στις ατομικές ανάγκες.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Μαζί, αυτές οι προσεγγίσεις κάνουν τη CSL πιο δυναμική, ανταποκρινόμενη και επικεντρωμένη στους μαθητές.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62071" y="-2756924"/>
            <a:ext cx="15344747" cy="15344747"/>
          </a:xfrm>
          <a:custGeom>
            <a:avLst/>
            <a:gdLst/>
            <a:ahLst/>
            <a:cxnLst/>
            <a:rect l="l" t="t" r="r" b="b"/>
            <a:pathLst>
              <a:path w="15344747" h="15344747">
                <a:moveTo>
                  <a:pt x="0" y="0"/>
                </a:moveTo>
                <a:lnTo>
                  <a:pt x="15344747" y="0"/>
                </a:lnTo>
                <a:lnTo>
                  <a:pt x="15344747" y="15344747"/>
                </a:lnTo>
                <a:lnTo>
                  <a:pt x="0" y="153447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ΘΕΩΡΙΕΣ &amp; ΠΡΟΣΕΓΓΙΣΕΙΣ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monito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ψηφιακά εργαλεία υποστηρίζουν τη διαδικτυακή, υβριδική και διεθνή συνεργασία της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Πλατφόρμες όπως το Moodle, το Canvas, το Microsoft Teams, το Slack ή το Trello μπορούν να διευκολύνουν την ομαδική εργασία και τον προβληματισμό.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awar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ψηφιακά σήματα και τα μικροδιαπιστευτήρια παρέχουν επαληθεύσιμα αποδεικτικά στοιχεία των δεξιοτήτων που αποκτήθηκαν μέσω της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μικροδιαπιστευτήρια συμβάλλουν στη γεφύρωση της ακαδημαϊκής μάθησης και της επαγγελματικής αναγνώρισης.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Ψηφιακός μετασχηματισμός και μικροδιαπιστευτήρια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ΜΟΝΤΕΛΑ ΠΡΟΓΡΑΜΜΑΤΩΝ ΣΠΟΥΔΩΝ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Μοντέλα για τη συμπερίληψη της CSL στο πρόγραμμα σπουδών της τριτοβάθμιας εκπαίδευσης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24277" y="2862443"/>
            <a:ext cx="1364779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Μοντέλο 1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824277" y="3319624"/>
            <a:ext cx="13647791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Ενσωμάτωση της CSL στο πρόγραμμα σπουδών.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824277" y="4602299"/>
            <a:ext cx="1364779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Μοντέλο 2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824277" y="5059490"/>
            <a:ext cx="13647791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που βασίζεται σε έργα.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7" name="Freeform 27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824277" y="6342164"/>
            <a:ext cx="1364779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Μοντέλο 3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824277" y="6799345"/>
            <a:ext cx="13647791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Πρακτική σε επίπεδο κοινότητας.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5" name="Freeform 35" descr="/home/claude/work/icons/compas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824277" y="8082029"/>
            <a:ext cx="1364779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Επιλογή μοντέλου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824277" y="8539210"/>
            <a:ext cx="13647791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επιλογή εξαρτάται από τους μαθησιακούς στόχους, τους πόρους και τη διαθεσιμότητα των συνεργατών.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30937" y="0"/>
            <a:ext cx="18718937" cy="11731096"/>
          </a:xfrm>
          <a:custGeom>
            <a:avLst/>
            <a:gdLst/>
            <a:ahLst/>
            <a:cxnLst/>
            <a:rect l="l" t="t" r="r" b="b"/>
            <a:pathLst>
              <a:path w="18718937" h="11731096">
                <a:moveTo>
                  <a:pt x="0" y="0"/>
                </a:moveTo>
                <a:lnTo>
                  <a:pt x="18718937" y="0"/>
                </a:lnTo>
                <a:lnTo>
                  <a:pt x="18718937" y="11731096"/>
                </a:lnTo>
                <a:lnTo>
                  <a:pt x="0" y="117310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l="-3966" t="-14817" r="-39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ΜΟΝΤΕΛΟ 1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δραστηριότητες παροχής υπηρεσιών αποτελούν υποχρεωτικά μέρη του προγράμματος σπουδών.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Συνδέονται με τα μαθησιακά αποτελέσματα και την αξιολόγηση.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φοιτητές συνεργάζονται με οργανισμούς ή εταιρείες σε πραγματικά περιβάλλοντα.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εκθέσεις προβληματισμού και οι παρουσιάσεις συνδέουν την πρακτική με την ακαδημαϊκή θεωρία.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Αναπτύσσει αναλυτικές δεξιότητες, επικοινωνία, επίλυση προβλημάτων, αυτονομία και υπευθυνότητα.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Ένταξη στο πρόγραμμα σπουδών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ΜΟΝΤΕΛΟ 2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 </a:t>
            </a: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βάσει έργου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εργάζονται σε διεπιστημονικές ομάδες για πραγματικές επιχειρηματικές ή κοινωνικές προκλήσεις.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Αναλύουν δεδομένα, αναπτύσσουν στρατηγικές και προτείνουν λύσεις για εξωτερικούς συνεργάτες.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αποτελέσματα του σχεδίου παρουσιάζονται και μπορούν να υλοποιηθούν από οργανισμούς-εταίρους.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Αναπτύσσει δεξιότητες ομαδικής εργασίας, διαχείρισης έργων, καινοτομίας και διαπραγμάτευσης.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Απαιτεί συντονισμό με τους εταίρους και εποικοδομητικούς μηχανισμούς ανατροφοδότησης.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ΜΟΝΤΕΛΟ</a:t>
              </a:r>
              <a:r>
                <a:rPr lang="en-US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Πρακτική με βάση την κοινότητα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φοιτητές συνεργάζονται απευθείας με δημόσιους, δημοτικούς ή μη κυβερνητικούς οργανισμούς.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έργα μπορεί να περιλαμβάνουν συμβουλευτικές, αναλυτικές ή αναπτυξιακές δραστηριότητες.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προβληματισμός επικεντρώνεται στον κοινωνικό και οικονομικό αντίκτυπο καθώς και στην ακαδημαϊκή μάθηση.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Αναπτύσσει την ενσυναίσθηση, την προσαρμοστικότητα, την υπευθυνότητα του πολίτη και την απασχολησιμότητα.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Απαιτεί μακροχρόνιες συνεργασίες και ίσες ευκαιρίες μάθησης για τους μαθητές.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ΜΟΝΤΕΛΑ ΠΡΟΓΡΑΜΜΑΤΩΝ ΣΠΟΥΔΩΝ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Συγκριτική άποψη των μοντέλων της CSL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23608" y="2951245"/>
            <a:ext cx="4035657" cy="823608"/>
            <a:chOff x="0" y="0"/>
            <a:chExt cx="5380876" cy="10981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80990" cy="1098169"/>
            </a:xfrm>
            <a:custGeom>
              <a:avLst/>
              <a:gdLst/>
              <a:ahLst/>
              <a:cxnLst/>
              <a:rect l="l" t="t" r="r" b="b"/>
              <a:pathLst>
                <a:path w="5380990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289423" y="0"/>
                  </a:lnTo>
                  <a:cubicBezTo>
                    <a:pt x="5339969" y="0"/>
                    <a:pt x="5380990" y="41021"/>
                    <a:pt x="5380990" y="91567"/>
                  </a:cubicBezTo>
                  <a:lnTo>
                    <a:pt x="5380990" y="1006602"/>
                  </a:lnTo>
                  <a:cubicBezTo>
                    <a:pt x="5380990" y="1057148"/>
                    <a:pt x="5339969" y="1098169"/>
                    <a:pt x="5289423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8324" y="2951245"/>
            <a:ext cx="3706216" cy="823608"/>
            <a:chOff x="0" y="0"/>
            <a:chExt cx="4941621" cy="10981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41620" cy="1098138"/>
            </a:xfrm>
            <a:custGeom>
              <a:avLst/>
              <a:gdLst/>
              <a:ahLst/>
              <a:cxnLst/>
              <a:rect l="l" t="t" r="r" b="b"/>
              <a:pathLst>
                <a:path w="4941620" h="1098138">
                  <a:moveTo>
                    <a:pt x="0" y="0"/>
                  </a:moveTo>
                  <a:lnTo>
                    <a:pt x="4941620" y="0"/>
                  </a:lnTo>
                  <a:lnTo>
                    <a:pt x="4941620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941621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941618" y="2951245"/>
            <a:ext cx="4095140" cy="823608"/>
            <a:chOff x="0" y="0"/>
            <a:chExt cx="5460187" cy="10981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06343" y="2951245"/>
            <a:ext cx="3765699" cy="823608"/>
            <a:chOff x="0" y="0"/>
            <a:chExt cx="5020932" cy="109814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089" b="-390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Key features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19121" y="2951245"/>
            <a:ext cx="4095140" cy="823608"/>
            <a:chOff x="0" y="0"/>
            <a:chExt cx="5460187" cy="10981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83837" y="2951245"/>
            <a:ext cx="3765699" cy="823608"/>
            <a:chOff x="0" y="0"/>
            <a:chExt cx="5020932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089" b="-390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Competence effects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296624" y="2951245"/>
            <a:ext cx="4095140" cy="823608"/>
            <a:chOff x="0" y="0"/>
            <a:chExt cx="5460187" cy="109814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461340" y="2951245"/>
            <a:ext cx="3765699" cy="823608"/>
            <a:chOff x="0" y="0"/>
            <a:chExt cx="5020932" cy="109814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089" b="-390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Main challenge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14073" y="3875132"/>
            <a:ext cx="4054726" cy="1922507"/>
            <a:chOff x="0" y="0"/>
            <a:chExt cx="5406301" cy="25633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8324" y="3884666"/>
            <a:ext cx="3706216" cy="1903438"/>
            <a:chOff x="0" y="0"/>
            <a:chExt cx="4941621" cy="253791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894" r="-1589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1: Integration into curriculum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932093" y="3875132"/>
            <a:ext cx="4114200" cy="1922507"/>
            <a:chOff x="0" y="0"/>
            <a:chExt cx="5485600" cy="256334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06343" y="3884666"/>
            <a:ext cx="3765699" cy="1903438"/>
            <a:chOff x="0" y="0"/>
            <a:chExt cx="5020932" cy="253791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Service activity is a required, assessed part of the course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109586" y="3875132"/>
            <a:ext cx="4114200" cy="1922507"/>
            <a:chOff x="0" y="0"/>
            <a:chExt cx="5485600" cy="256334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283837" y="3884666"/>
            <a:ext cx="3765699" cy="1903438"/>
            <a:chOff x="0" y="0"/>
            <a:chExt cx="5020932" cy="253791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Analytical skills, communication, autonomy and responsibility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287089" y="3875132"/>
            <a:ext cx="4114200" cy="1922507"/>
            <a:chOff x="0" y="0"/>
            <a:chExt cx="5485600" cy="256334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461340" y="3884666"/>
            <a:ext cx="3765699" cy="1903438"/>
            <a:chOff x="0" y="0"/>
            <a:chExt cx="5020932" cy="253791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Embedding service within existing assessment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14073" y="5888384"/>
            <a:ext cx="4054726" cy="1922507"/>
            <a:chOff x="0" y="0"/>
            <a:chExt cx="5406301" cy="256334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88324" y="5897918"/>
            <a:ext cx="3706216" cy="1903438"/>
            <a:chOff x="0" y="0"/>
            <a:chExt cx="4941621" cy="253791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894" r="-1589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2: Project-based CSL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4932093" y="5888384"/>
            <a:ext cx="4114200" cy="1922507"/>
            <a:chOff x="0" y="0"/>
            <a:chExt cx="5485600" cy="256334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106343" y="5897918"/>
            <a:ext cx="3765699" cy="1903438"/>
            <a:chOff x="0" y="0"/>
            <a:chExt cx="5020932" cy="2537917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Interdisciplinary teams solve real partner challenges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109586" y="5888384"/>
            <a:ext cx="4114200" cy="1922507"/>
            <a:chOff x="0" y="0"/>
            <a:chExt cx="5485600" cy="256334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283837" y="5897918"/>
            <a:ext cx="3765699" cy="1903438"/>
            <a:chOff x="0" y="0"/>
            <a:chExt cx="5020932" cy="2537917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Teamwork, project management, innovation and negotiation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3287089" y="5888384"/>
            <a:ext cx="4114200" cy="1922507"/>
            <a:chOff x="0" y="0"/>
            <a:chExt cx="5485600" cy="256334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3461340" y="5897918"/>
            <a:ext cx="3765699" cy="1903438"/>
            <a:chOff x="0" y="0"/>
            <a:chExt cx="5020932" cy="2537917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 coordination and feedback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814073" y="7901635"/>
            <a:ext cx="4054726" cy="1922507"/>
            <a:chOff x="0" y="0"/>
            <a:chExt cx="5406301" cy="2563343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88324" y="7911170"/>
            <a:ext cx="3706216" cy="1903438"/>
            <a:chOff x="0" y="0"/>
            <a:chExt cx="4941621" cy="253791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894" r="-1589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3: Community-based practice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4932093" y="7901635"/>
            <a:ext cx="4114200" cy="1922507"/>
            <a:chOff x="0" y="0"/>
            <a:chExt cx="5485600" cy="256334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5106343" y="7911170"/>
            <a:ext cx="3765699" cy="1903438"/>
            <a:chOff x="0" y="0"/>
            <a:chExt cx="5020932" cy="2537917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Direct work with public, municipal or non-governmental partners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109586" y="7901635"/>
            <a:ext cx="4114200" cy="1922507"/>
            <a:chOff x="0" y="0"/>
            <a:chExt cx="5485600" cy="2563343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9283837" y="7911170"/>
            <a:ext cx="3765699" cy="1903438"/>
            <a:chOff x="0" y="0"/>
            <a:chExt cx="5020932" cy="2537917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Empathy, adaptability, civic responsibility, employability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13287089" y="7901635"/>
            <a:ext cx="4114200" cy="1922507"/>
            <a:chOff x="0" y="0"/>
            <a:chExt cx="5485600" cy="2563343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3461340" y="7911170"/>
            <a:ext cx="3765699" cy="1903438"/>
            <a:chOff x="0" y="0"/>
            <a:chExt cx="5020932" cy="2537917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Long-term partnerships and equity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823608" y="10157774"/>
            <a:ext cx="16650519" cy="549069"/>
            <a:chOff x="0" y="0"/>
            <a:chExt cx="22200692" cy="732092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22200688" cy="732092"/>
            </a:xfrm>
            <a:custGeom>
              <a:avLst/>
              <a:gdLst/>
              <a:ahLst/>
              <a:cxnLst/>
              <a:rect l="l" t="t" r="r" b="b"/>
              <a:pathLst>
                <a:path w="22200688" h="732092">
                  <a:moveTo>
                    <a:pt x="0" y="0"/>
                  </a:moveTo>
                  <a:lnTo>
                    <a:pt x="22200688" y="0"/>
                  </a:lnTo>
                  <a:lnTo>
                    <a:pt x="22200688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40883" b="-54088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38100"/>
              <a:ext cx="22200692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The choice of model depends on learning objectives, resources and partner availability.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CHAPTER 2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Key message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3421" y="3157147"/>
            <a:ext cx="16403431" cy="1056961"/>
            <a:chOff x="0" y="0"/>
            <a:chExt cx="21871242" cy="14092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5402" y="3342456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13853" y="3520907"/>
            <a:ext cx="329441" cy="329441"/>
            <a:chOff x="0" y="0"/>
            <a:chExt cx="439255" cy="439255"/>
          </a:xfrm>
        </p:grpSpPr>
        <p:sp>
          <p:nvSpPr>
            <p:cNvPr id="15" name="Freeform 1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3157147"/>
            <a:ext cx="14962127" cy="1056961"/>
            <a:chOff x="0" y="0"/>
            <a:chExt cx="19949503" cy="14092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is a structured pedagogical approach linking service, academic learning, reflection and career development.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4488637"/>
            <a:ext cx="16403431" cy="1056961"/>
            <a:chOff x="0" y="0"/>
            <a:chExt cx="21871242" cy="14092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5402" y="4673946"/>
            <a:ext cx="686333" cy="686333"/>
            <a:chOff x="0" y="0"/>
            <a:chExt cx="915111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13853" y="4852397"/>
            <a:ext cx="329441" cy="329441"/>
            <a:chOff x="0" y="0"/>
            <a:chExt cx="439255" cy="439255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96274" y="4488637"/>
            <a:ext cx="14962127" cy="1056961"/>
            <a:chOff x="0" y="0"/>
            <a:chExt cx="19949503" cy="140928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It is grounded in experiential learning and strengthened by modern student-centred pedagogies.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33421" y="5820127"/>
            <a:ext cx="16403431" cy="1056961"/>
            <a:chOff x="0" y="0"/>
            <a:chExt cx="21871242" cy="140928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5402" y="6005446"/>
            <a:ext cx="686333" cy="686333"/>
            <a:chOff x="0" y="0"/>
            <a:chExt cx="915111" cy="9151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13853" y="6183887"/>
            <a:ext cx="329441" cy="329441"/>
            <a:chOff x="0" y="0"/>
            <a:chExt cx="439255" cy="439255"/>
          </a:xfrm>
        </p:grpSpPr>
        <p:sp>
          <p:nvSpPr>
            <p:cNvPr id="33" name="Freeform 3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196274" y="5820127"/>
            <a:ext cx="14962127" cy="1056961"/>
            <a:chOff x="0" y="0"/>
            <a:chExt cx="19949503" cy="140928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Reflection is essential for transforming experience into knowledge and professional growth.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33421" y="7151627"/>
            <a:ext cx="16403431" cy="1056961"/>
            <a:chOff x="0" y="0"/>
            <a:chExt cx="21871242" cy="140928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35402" y="7336936"/>
            <a:ext cx="686333" cy="686333"/>
            <a:chOff x="0" y="0"/>
            <a:chExt cx="915111" cy="91511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13853" y="7515377"/>
            <a:ext cx="329441" cy="329441"/>
            <a:chOff x="0" y="0"/>
            <a:chExt cx="439255" cy="439255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196274" y="7151627"/>
            <a:ext cx="14962127" cy="1056961"/>
            <a:chOff x="0" y="0"/>
            <a:chExt cx="19949503" cy="140928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Successful CSL requires clear learning outcomes, meaningful partner collaboration and appropriate assessment.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33421" y="8483117"/>
            <a:ext cx="16403431" cy="1056961"/>
            <a:chOff x="0" y="0"/>
            <a:chExt cx="21871242" cy="140928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35402" y="8668426"/>
            <a:ext cx="686333" cy="686333"/>
            <a:chOff x="0" y="0"/>
            <a:chExt cx="915111" cy="91511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13853" y="8846877"/>
            <a:ext cx="329441" cy="329441"/>
            <a:chOff x="0" y="0"/>
            <a:chExt cx="439255" cy="439255"/>
          </a:xfrm>
        </p:grpSpPr>
        <p:sp>
          <p:nvSpPr>
            <p:cNvPr id="51" name="Freeform 5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196274" y="8483117"/>
            <a:ext cx="14962127" cy="1056961"/>
            <a:chOff x="0" y="0"/>
            <a:chExt cx="19949503" cy="1409281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helps higher education prepare students as competent professionals and engaged citizens.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THANK YOU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4598451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 exploring Career Service-Learning with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9" b="-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Toolkit Guidance for HEI Educators on Career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Development through CSL Practices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1462</Words>
  <Application>Microsoft Office PowerPoint</Application>
  <PresentationFormat>Custom</PresentationFormat>
  <Paragraphs>228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Calibri (MS)</vt:lpstr>
      <vt:lpstr>Calibri (MS) Italics</vt:lpstr>
      <vt:lpstr>Arial</vt:lpstr>
      <vt:lpstr>Montserrat</vt:lpstr>
      <vt:lpstr>Archivo Black</vt:lpstr>
      <vt:lpstr>Montserrat Bold</vt:lpstr>
      <vt:lpstr>Calibri</vt:lpstr>
      <vt:lpstr>Poppins</vt:lpstr>
      <vt:lpstr>Aptos</vt:lpstr>
      <vt:lpstr>Calibri (MS)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toolkit_2</dc:title>
  <dc:creator>Kalliopi Evropa</dc:creator>
  <cp:lastModifiedBy>Kalliopi Evropa</cp:lastModifiedBy>
  <cp:revision>2</cp:revision>
  <dcterms:created xsi:type="dcterms:W3CDTF">2006-08-16T00:00:00Z</dcterms:created>
  <dcterms:modified xsi:type="dcterms:W3CDTF">2026-09-16T15:17:59Z</dcterms:modified>
  <dc:identifier>DAHTZWnDH7Y</dc:identifier>
</cp:coreProperties>
</file>