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30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28AB34-4330-999F-0FCD-3EC1E5FDAEA8}" v="12" dt="2026-09-02T12:17:25.016"/>
    <p1510:client id="{AB2E1F49-B631-A3AF-DBE2-CBD881C31B34}" v="42" dt="2026-09-02T14:51:00.0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1363" y="-12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arína Ožvoldová | OF EU v Bratislave" userId="S::katarina.ozvoldova@euba.sk::799fb532-d48f-4708-a9b6-dbd2a26acd96" providerId="AD" clId="Web-{AB2E1F49-B631-A3AF-DBE2-CBD881C31B34}"/>
    <pc:docChg chg="modSld">
      <pc:chgData name="Katarína Ožvoldová | OF EU v Bratislave" userId="S::katarina.ozvoldova@euba.sk::799fb532-d48f-4708-a9b6-dbd2a26acd96" providerId="AD" clId="Web-{AB2E1F49-B631-A3AF-DBE2-CBD881C31B34}" dt="2026-09-02T14:50:58.547" v="19" actId="20577"/>
      <pc:docMkLst>
        <pc:docMk/>
      </pc:docMkLst>
      <pc:sldChg chg="modSp">
        <pc:chgData name="Katarína Ožvoldová | OF EU v Bratislave" userId="S::katarina.ozvoldova@euba.sk::799fb532-d48f-4708-a9b6-dbd2a26acd96" providerId="AD" clId="Web-{AB2E1F49-B631-A3AF-DBE2-CBD881C31B34}" dt="2026-09-02T14:50:58.547" v="19" actId="20577"/>
        <pc:sldMkLst>
          <pc:docMk/>
          <pc:sldMk cId="0" sldId="271"/>
        </pc:sldMkLst>
        <pc:spChg chg="mod">
          <ac:chgData name="Katarína Ožvoldová | OF EU v Bratislave" userId="S::katarina.ozvoldova@euba.sk::799fb532-d48f-4708-a9b6-dbd2a26acd96" providerId="AD" clId="Web-{AB2E1F49-B631-A3AF-DBE2-CBD881C31B34}" dt="2026-09-02T14:50:58.547" v="19" actId="20577"/>
          <ac:spMkLst>
            <pc:docMk/>
            <pc:sldMk cId="0" sldId="271"/>
            <ac:spMk id="28" creationId="{00000000-0000-0000-0000-000000000000}"/>
          </ac:spMkLst>
        </pc:spChg>
      </pc:sldChg>
    </pc:docChg>
  </pc:docChgLst>
  <pc:docChgLst>
    <pc:chgData name="Katarína Ožvoldová | OF EU v Bratislave" userId="S::katarina.ozvoldova@euba.sk::799fb532-d48f-4708-a9b6-dbd2a26acd96" providerId="AD" clId="Web-{2B28AB34-4330-999F-0FCD-3EC1E5FDAEA8}"/>
    <pc:docChg chg="modSld">
      <pc:chgData name="Katarína Ožvoldová | OF EU v Bratislave" userId="S::katarina.ozvoldova@euba.sk::799fb532-d48f-4708-a9b6-dbd2a26acd96" providerId="AD" clId="Web-{2B28AB34-4330-999F-0FCD-3EC1E5FDAEA8}" dt="2026-09-02T12:17:24.813" v="4" actId="14100"/>
      <pc:docMkLst>
        <pc:docMk/>
      </pc:docMkLst>
      <pc:sldChg chg="modSp">
        <pc:chgData name="Katarína Ožvoldová | OF EU v Bratislave" userId="S::katarina.ozvoldova@euba.sk::799fb532-d48f-4708-a9b6-dbd2a26acd96" providerId="AD" clId="Web-{2B28AB34-4330-999F-0FCD-3EC1E5FDAEA8}" dt="2026-09-02T12:17:13" v="2" actId="14100"/>
        <pc:sldMkLst>
          <pc:docMk/>
          <pc:sldMk cId="0" sldId="256"/>
        </pc:sldMkLst>
        <pc:spChg chg="mod">
          <ac:chgData name="Katarína Ožvoldová | OF EU v Bratislave" userId="S::katarina.ozvoldova@euba.sk::799fb532-d48f-4708-a9b6-dbd2a26acd96" providerId="AD" clId="Web-{2B28AB34-4330-999F-0FCD-3EC1E5FDAEA8}" dt="2026-09-02T12:17:13" v="2" actId="14100"/>
          <ac:spMkLst>
            <pc:docMk/>
            <pc:sldMk cId="0" sldId="256"/>
            <ac:spMk id="15" creationId="{00000000-0000-0000-0000-000000000000}"/>
          </ac:spMkLst>
        </pc:spChg>
      </pc:sldChg>
      <pc:sldChg chg="modSp">
        <pc:chgData name="Katarína Ožvoldová | OF EU v Bratislave" userId="S::katarina.ozvoldova@euba.sk::799fb532-d48f-4708-a9b6-dbd2a26acd96" providerId="AD" clId="Web-{2B28AB34-4330-999F-0FCD-3EC1E5FDAEA8}" dt="2026-09-02T12:17:24.813" v="4" actId="14100"/>
        <pc:sldMkLst>
          <pc:docMk/>
          <pc:sldMk cId="0" sldId="280"/>
        </pc:sldMkLst>
        <pc:spChg chg="mod">
          <ac:chgData name="Katarína Ožvoldová | OF EU v Bratislave" userId="S::katarina.ozvoldova@euba.sk::799fb532-d48f-4708-a9b6-dbd2a26acd96" providerId="AD" clId="Web-{2B28AB34-4330-999F-0FCD-3EC1E5FDAEA8}" dt="2026-09-02T12:17:24.813" v="4" actId="14100"/>
          <ac:spMkLst>
            <pc:docMk/>
            <pc:sldMk cId="0" sldId="280"/>
            <ac:spMk id="1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Calibri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alibri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Calibri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mp3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5.sv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.png"/><Relationship Id="rId4" Type="http://schemas.openxmlformats.org/officeDocument/2006/relationships/audio" Target="../media/media2.mp3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5.png"/><Relationship Id="rId5" Type="http://schemas.openxmlformats.org/officeDocument/2006/relationships/image" Target="../media/image8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9.png"/><Relationship Id="rId11" Type="http://schemas.openxmlformats.org/officeDocument/2006/relationships/image" Target="../media/image6.png"/><Relationship Id="rId5" Type="http://schemas.openxmlformats.org/officeDocument/2006/relationships/image" Target="../media/image8.jpeg"/><Relationship Id="rId10" Type="http://schemas.openxmlformats.org/officeDocument/2006/relationships/image" Target="../media/image24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png"/><Relationship Id="rId12" Type="http://schemas.openxmlformats.org/officeDocument/2006/relationships/image" Target="../media/image6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8.jpeg"/><Relationship Id="rId11" Type="http://schemas.openxmlformats.org/officeDocument/2006/relationships/image" Target="../media/image9.png"/><Relationship Id="rId5" Type="http://schemas.openxmlformats.org/officeDocument/2006/relationships/image" Target="../media/image25.jpeg"/><Relationship Id="rId10" Type="http://schemas.openxmlformats.org/officeDocument/2006/relationships/image" Target="../media/image27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0.png"/><Relationship Id="rId11" Type="http://schemas.openxmlformats.org/officeDocument/2006/relationships/image" Target="../media/image6.png"/><Relationship Id="rId5" Type="http://schemas.openxmlformats.org/officeDocument/2006/relationships/image" Target="../media/image8.jpe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34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2.png"/><Relationship Id="rId12" Type="http://schemas.openxmlformats.org/officeDocument/2006/relationships/image" Target="../media/image4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31.jpeg"/><Relationship Id="rId10" Type="http://schemas.openxmlformats.org/officeDocument/2006/relationships/image" Target="../media/image20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33.png"/><Relationship Id="rId1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3.png"/><Relationship Id="rId11" Type="http://schemas.openxmlformats.org/officeDocument/2006/relationships/image" Target="../media/image6.png"/><Relationship Id="rId5" Type="http://schemas.openxmlformats.org/officeDocument/2006/relationships/image" Target="../media/image8.jpeg"/><Relationship Id="rId10" Type="http://schemas.openxmlformats.org/officeDocument/2006/relationships/image" Target="../media/image35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7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6.png"/><Relationship Id="rId11" Type="http://schemas.openxmlformats.org/officeDocument/2006/relationships/image" Target="../media/image6.png"/><Relationship Id="rId5" Type="http://schemas.openxmlformats.org/officeDocument/2006/relationships/image" Target="../media/image8.jpeg"/><Relationship Id="rId10" Type="http://schemas.openxmlformats.org/officeDocument/2006/relationships/image" Target="../media/image39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.png"/><Relationship Id="rId12" Type="http://schemas.openxmlformats.org/officeDocument/2006/relationships/image" Target="../media/image6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7.png"/><Relationship Id="rId11" Type="http://schemas.openxmlformats.org/officeDocument/2006/relationships/image" Target="../media/image40.svg"/><Relationship Id="rId5" Type="http://schemas.openxmlformats.org/officeDocument/2006/relationships/image" Target="../media/image8.jpeg"/><Relationship Id="rId10" Type="http://schemas.openxmlformats.org/officeDocument/2006/relationships/image" Target="../media/image27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2.png"/><Relationship Id="rId11" Type="http://schemas.openxmlformats.org/officeDocument/2006/relationships/image" Target="../media/image6.png"/><Relationship Id="rId5" Type="http://schemas.openxmlformats.org/officeDocument/2006/relationships/image" Target="../media/image8.jpe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30.png"/><Relationship Id="rId11" Type="http://schemas.openxmlformats.org/officeDocument/2006/relationships/image" Target="../media/image6.png"/><Relationship Id="rId5" Type="http://schemas.openxmlformats.org/officeDocument/2006/relationships/image" Target="../media/image8.jpeg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12" Type="http://schemas.openxmlformats.org/officeDocument/2006/relationships/image" Target="../media/image6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45.png"/><Relationship Id="rId11" Type="http://schemas.openxmlformats.org/officeDocument/2006/relationships/image" Target="../media/image4.png"/><Relationship Id="rId5" Type="http://schemas.openxmlformats.org/officeDocument/2006/relationships/image" Target="../media/image8.jpeg"/><Relationship Id="rId10" Type="http://schemas.openxmlformats.org/officeDocument/2006/relationships/image" Target="../media/image27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38.png"/><Relationship Id="rId5" Type="http://schemas.openxmlformats.org/officeDocument/2006/relationships/image" Target="../media/image8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36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5.png"/><Relationship Id="rId11" Type="http://schemas.openxmlformats.org/officeDocument/2006/relationships/image" Target="../media/image6.png"/><Relationship Id="rId5" Type="http://schemas.openxmlformats.org/officeDocument/2006/relationships/image" Target="../media/image8.jpeg"/><Relationship Id="rId10" Type="http://schemas.openxmlformats.org/officeDocument/2006/relationships/image" Target="../media/image40.sv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9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43.png"/><Relationship Id="rId11" Type="http://schemas.openxmlformats.org/officeDocument/2006/relationships/image" Target="../media/image6.png"/><Relationship Id="rId5" Type="http://schemas.openxmlformats.org/officeDocument/2006/relationships/image" Target="../media/image8.jpeg"/><Relationship Id="rId10" Type="http://schemas.openxmlformats.org/officeDocument/2006/relationships/image" Target="../media/image18.pn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8.jpeg"/><Relationship Id="rId11" Type="http://schemas.openxmlformats.org/officeDocument/2006/relationships/image" Target="../media/image6.png"/><Relationship Id="rId5" Type="http://schemas.openxmlformats.org/officeDocument/2006/relationships/image" Target="../media/image49.jpe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12" Type="http://schemas.openxmlformats.org/officeDocument/2006/relationships/image" Target="../media/image6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8.jpeg"/><Relationship Id="rId11" Type="http://schemas.openxmlformats.org/officeDocument/2006/relationships/image" Target="../media/image36.png"/><Relationship Id="rId5" Type="http://schemas.openxmlformats.org/officeDocument/2006/relationships/image" Target="../media/image50.jpeg"/><Relationship Id="rId10" Type="http://schemas.openxmlformats.org/officeDocument/2006/relationships/image" Target="../media/image22.png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12.png"/><Relationship Id="rId11" Type="http://schemas.openxmlformats.org/officeDocument/2006/relationships/image" Target="../media/image6.png"/><Relationship Id="rId5" Type="http://schemas.openxmlformats.org/officeDocument/2006/relationships/image" Target="../media/image8.jpe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12" Type="http://schemas.openxmlformats.org/officeDocument/2006/relationships/image" Target="../media/image6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52.png"/><Relationship Id="rId11" Type="http://schemas.openxmlformats.org/officeDocument/2006/relationships/image" Target="../media/image53.svg"/><Relationship Id="rId5" Type="http://schemas.openxmlformats.org/officeDocument/2006/relationships/image" Target="../media/image8.jpeg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27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image" Target="../media/image54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53082" r="-53082" b="-11111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Číslo projektu: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38712"/>
            <a:ext cx="8585621" cy="1094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Európsky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kariérny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servisno-vzdelávací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systém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sk-SK" sz="3150" dirty="0">
              <a:sym typeface="Calibri"/>
            </a:endParaRPr>
          </a:p>
          <a:p>
            <a:pPr algn="ctr">
              <a:lnSpc>
                <a:spcPts val="4434"/>
              </a:lnSpc>
            </a:pP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vo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vysokom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školstve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vedený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mobilitou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pracovnej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sily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3150" dirty="0"/>
          </a:p>
        </p:txBody>
      </p:sp>
      <p:sp>
        <p:nvSpPr>
          <p:cNvPr id="16" name="TextBox 16"/>
          <p:cNvSpPr txBox="1"/>
          <p:nvPr/>
        </p:nvSpPr>
        <p:spPr>
          <a:xfrm>
            <a:off x="9676194" y="5030791"/>
            <a:ext cx="6839763" cy="1130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Pokyny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súboru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nástrojov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pre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pedagógov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VŠ v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oblasti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kariérneho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ozvoj</a:t>
            </a:r>
            <a:r>
              <a:rPr lang="sk-SK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a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prostredníctvom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praktík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CSL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endParaRPr lang="en-US" sz="213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ElevenLabs_2026-08-29T08_09_52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54469E9B-6F5E-3ECE-C381-AE883140BD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5083943" y="9366212"/>
            <a:ext cx="487363" cy="487363"/>
          </a:xfrm>
          <a:prstGeom prst="rect">
            <a:avLst/>
          </a:prstGeom>
        </p:spPr>
      </p:pic>
      <p:pic>
        <p:nvPicPr>
          <p:cNvPr id="19" name="ElevenLabs_2026-08-29T08_34_47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9C49C50C-18A5-824C-E836-FFE186F8615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5840163" y="935754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9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265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574" y="0"/>
            <a:ext cx="18620508" cy="11080582"/>
          </a:xfrm>
          <a:custGeom>
            <a:avLst/>
            <a:gdLst/>
            <a:ahLst/>
            <a:cxnLst/>
            <a:rect l="l" t="t" r="r" b="b"/>
            <a:pathLst>
              <a:path w="18620508" h="11080582">
                <a:moveTo>
                  <a:pt x="0" y="0"/>
                </a:moveTo>
                <a:lnTo>
                  <a:pt x="18620508" y="0"/>
                </a:lnTo>
                <a:lnTo>
                  <a:pt x="18620508" y="11080582"/>
                </a:lnTo>
                <a:lnTo>
                  <a:pt x="0" y="110805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5000"/>
            </a:blip>
            <a:stretch>
              <a:fillRect l="-4301" t="-19214" r="-2376"/>
            </a:stretch>
          </a:blipFill>
        </p:spPr>
        <p:txBody>
          <a:bodyPr/>
          <a:lstStyle/>
          <a:p>
            <a:endParaRPr lang="sk-SK"/>
          </a:p>
        </p:txBody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ÚVOD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targe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8">
                <a:alphaModFix amt="0"/>
              </a:blip>
              <a:stretch>
                <a:fillRect t="-380183" b="-38018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Zamestnateľnosť absolventov zostáva ústrednou témou európskej politiky vysokoškolského vzdelávania a inštitucionálnych misií.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arrow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Od vysokoškolského vzdelávania sa čoraz viac očakáva, že bude podporovať plynulý prechod zo štúdia do práce.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compas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Zamestnateľnosť je širšia ako okamžitý prístup k zamestnaniu; zahŕňa schopnosť orientovať sa v komplexných a meniacich sa kariérnych cestách.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lay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Študenti potrebujú odborné znalosti spolu s prenosnými a prierezovými zručnosťami.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lin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Toto vytvára tlak na inštitúcie vysokoškolského vzdelávania, aby prepájali akademickú excelentnosť s reálnou relevantnosťou.</a:t>
              </a: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Prečo je zamestnateľnosť dôležitá vo vysokoškolskom vzdelávaní</a:t>
            </a:r>
          </a:p>
        </p:txBody>
      </p:sp>
      <p:pic>
        <p:nvPicPr>
          <p:cNvPr id="53" name="ElevenLabs_2026-08-29T08_11_26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C1357A8A-BB5D-4FD9-9454-D23BBD1F2A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232618" y="956957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811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ÚVOD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Priepasť, ktorú sa CSL snaží riešiť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8138427" cy="3141897"/>
            <a:chOff x="0" y="0"/>
            <a:chExt cx="10851236" cy="41891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35402" y="3129696"/>
            <a:ext cx="1070686" cy="1070686"/>
            <a:chOff x="0" y="0"/>
            <a:chExt cx="1427582" cy="142758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13780" y="3408074"/>
            <a:ext cx="513931" cy="513931"/>
            <a:chOff x="0" y="0"/>
            <a:chExt cx="685241" cy="685241"/>
          </a:xfrm>
        </p:grpSpPr>
        <p:sp>
          <p:nvSpPr>
            <p:cNvPr id="11" name="Freeform 11" descr="/home/claude/work/icons/book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7" b="7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539441" y="3157147"/>
            <a:ext cx="6060348" cy="988324"/>
            <a:chOff x="0" y="0"/>
            <a:chExt cx="8080464" cy="131776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Modely zamerané na teóriu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35402" y="4335399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Tradičné pedagogické modely často zdôrazňujú teoretickú inštrukciu.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345235" y="2735809"/>
            <a:ext cx="8138427" cy="3141897"/>
            <a:chOff x="0" y="0"/>
            <a:chExt cx="10851236" cy="418919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66564" y="3129696"/>
            <a:ext cx="1070686" cy="1070686"/>
            <a:chOff x="0" y="0"/>
            <a:chExt cx="1427582" cy="142758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044941" y="3408074"/>
            <a:ext cx="513931" cy="513931"/>
            <a:chOff x="0" y="0"/>
            <a:chExt cx="685241" cy="685241"/>
          </a:xfrm>
        </p:grpSpPr>
        <p:sp>
          <p:nvSpPr>
            <p:cNvPr id="21" name="Freeform 21" descr="/home/claude/work/icons/briefcas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7" b="7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070603" y="3157147"/>
            <a:ext cx="6060348" cy="988324"/>
            <a:chOff x="0" y="0"/>
            <a:chExt cx="8080464" cy="131776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Očakávania zamestnávateľov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9766564" y="4335399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Zamestnávatelia a komunity čoraz viac očakávajú, že absolventi preukážu praktické, technické a mäkké zručnosti.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14073" y="6270441"/>
            <a:ext cx="8138427" cy="3141897"/>
            <a:chOff x="0" y="0"/>
            <a:chExt cx="10851236" cy="418919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35402" y="6664328"/>
            <a:ext cx="1070686" cy="1070686"/>
            <a:chOff x="0" y="0"/>
            <a:chExt cx="1427582" cy="142758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513780" y="6942706"/>
            <a:ext cx="513931" cy="513931"/>
            <a:chOff x="0" y="0"/>
            <a:chExt cx="685241" cy="685241"/>
          </a:xfrm>
        </p:grpSpPr>
        <p:sp>
          <p:nvSpPr>
            <p:cNvPr id="31" name="Freeform 31" descr="/home/claude/work/icons/puzzl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7" b="7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539441" y="6691779"/>
            <a:ext cx="6060348" cy="988324"/>
            <a:chOff x="0" y="0"/>
            <a:chExt cx="8080464" cy="1317765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Nesúlad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235402" y="7870031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Môže vzniknúť nesúlad medzi učením v triede a uplatnením na pracovisku.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9345235" y="6270441"/>
            <a:ext cx="8138427" cy="3141897"/>
            <a:chOff x="0" y="0"/>
            <a:chExt cx="10851236" cy="418919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766564" y="6664328"/>
            <a:ext cx="1070686" cy="1070686"/>
            <a:chOff x="0" y="0"/>
            <a:chExt cx="1427582" cy="142758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0044941" y="6942706"/>
            <a:ext cx="513931" cy="513931"/>
            <a:chOff x="0" y="0"/>
            <a:chExt cx="685241" cy="685241"/>
          </a:xfrm>
        </p:grpSpPr>
        <p:sp>
          <p:nvSpPr>
            <p:cNvPr id="41" name="Freeform 41" descr="/home/claude/work/icons/cycl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7" b="7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1070603" y="6691779"/>
            <a:ext cx="6060348" cy="988324"/>
            <a:chOff x="0" y="0"/>
            <a:chExt cx="8080464" cy="1317765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Odpoveď CSL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9766564" y="7870031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Kariérne servisné vzdelávanie kombinuje akademické vzdelávanie, pracovné projekty, komunitnú angažovanosť a reflexiu.</a:t>
            </a:r>
          </a:p>
        </p:txBody>
      </p:sp>
      <p:pic>
        <p:nvPicPr>
          <p:cNvPr id="47" name="ElevenLabs_2026-08-29T08_12_21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5DB50788-46C8-F8CD-ABB2-D5BBD5DAE5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1720" y="960228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670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069264" cy="10295039"/>
            <a:chOff x="0" y="0"/>
            <a:chExt cx="9425686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25686" cy="13726668"/>
            </a:xfrm>
            <a:custGeom>
              <a:avLst/>
              <a:gdLst/>
              <a:ahLst/>
              <a:cxnLst/>
              <a:rect l="l" t="t" r="r" b="b"/>
              <a:pathLst>
                <a:path w="9425686" h="13726668">
                  <a:moveTo>
                    <a:pt x="0" y="0"/>
                  </a:moveTo>
                  <a:lnTo>
                    <a:pt x="9425686" y="0"/>
                  </a:lnTo>
                  <a:lnTo>
                    <a:pt x="9425686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 rot="-720000">
            <a:off x="-3019882" y="6314294"/>
            <a:ext cx="8236039" cy="6863363"/>
            <a:chOff x="0" y="0"/>
            <a:chExt cx="10981385" cy="91511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1437" cy="9151239"/>
            </a:xfrm>
            <a:custGeom>
              <a:avLst/>
              <a:gdLst/>
              <a:ahLst/>
              <a:cxnLst/>
              <a:rect l="l" t="t" r="r" b="b"/>
              <a:pathLst>
                <a:path w="10981437" h="9151239">
                  <a:moveTo>
                    <a:pt x="0" y="732155"/>
                  </a:moveTo>
                  <a:cubicBezTo>
                    <a:pt x="0" y="327787"/>
                    <a:pt x="327787" y="0"/>
                    <a:pt x="732155" y="0"/>
                  </a:cubicBezTo>
                  <a:lnTo>
                    <a:pt x="10249281" y="0"/>
                  </a:lnTo>
                  <a:cubicBezTo>
                    <a:pt x="10653650" y="0"/>
                    <a:pt x="10981437" y="327787"/>
                    <a:pt x="10981437" y="732155"/>
                  </a:cubicBezTo>
                  <a:lnTo>
                    <a:pt x="10981437" y="8419084"/>
                  </a:lnTo>
                  <a:cubicBezTo>
                    <a:pt x="10981437" y="8823452"/>
                    <a:pt x="10653650" y="9151239"/>
                    <a:pt x="10249281" y="9151239"/>
                  </a:cubicBezTo>
                  <a:lnTo>
                    <a:pt x="732155" y="9151239"/>
                  </a:lnTo>
                  <a:cubicBezTo>
                    <a:pt x="327787" y="9151112"/>
                    <a:pt x="0" y="8823325"/>
                    <a:pt x="0" y="8419084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3608" y="1578569"/>
            <a:ext cx="5765225" cy="480431"/>
            <a:chOff x="0" y="0"/>
            <a:chExt cx="7686967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686966" cy="640580"/>
            </a:xfrm>
            <a:custGeom>
              <a:avLst/>
              <a:gdLst/>
              <a:ahLst/>
              <a:cxnLst/>
              <a:rect l="l" t="t" r="r" b="b"/>
              <a:pathLst>
                <a:path w="7686966" h="640580">
                  <a:moveTo>
                    <a:pt x="0" y="0"/>
                  </a:moveTo>
                  <a:lnTo>
                    <a:pt x="7686966" y="0"/>
                  </a:lnTo>
                  <a:lnTo>
                    <a:pt x="7686966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83820" b="-18382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7686967" cy="6882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1"/>
                </a:lnSpc>
              </a:pPr>
              <a:r>
                <a:rPr lang="en-US" sz="1951" b="1" spc="300">
                  <a:solidFill>
                    <a:srgbClr val="BFE2EE"/>
                  </a:solidFill>
                  <a:latin typeface="Calibri"/>
                  <a:ea typeface="Calibri"/>
                  <a:cs typeface="Calibri"/>
                  <a:sym typeface="Calibri"/>
                </a:rPr>
                <a:t>KAPITOLA 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13794" y="2059010"/>
            <a:ext cx="6039755" cy="2333539"/>
            <a:chOff x="0" y="0"/>
            <a:chExt cx="8053006" cy="31113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053012" cy="3111391"/>
            </a:xfrm>
            <a:custGeom>
              <a:avLst/>
              <a:gdLst/>
              <a:ahLst/>
              <a:cxnLst/>
              <a:rect l="l" t="t" r="r" b="b"/>
              <a:pathLst>
                <a:path w="8053012" h="3111391">
                  <a:moveTo>
                    <a:pt x="0" y="0"/>
                  </a:moveTo>
                  <a:lnTo>
                    <a:pt x="8053012" y="0"/>
                  </a:lnTo>
                  <a:lnTo>
                    <a:pt x="8053012" y="3111391"/>
                  </a:lnTo>
                  <a:lnTo>
                    <a:pt x="0" y="311139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1" b="-43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0"/>
              <a:ext cx="8053006" cy="33971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7293"/>
                </a:lnSpc>
              </a:pPr>
              <a:r>
                <a:rPr lang="en-US" sz="1441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1.1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145720" y="9107041"/>
            <a:ext cx="3219807" cy="1111465"/>
            <a:chOff x="0" y="0"/>
            <a:chExt cx="636011" cy="21954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6011" cy="219549"/>
            </a:xfrm>
            <a:custGeom>
              <a:avLst/>
              <a:gdLst/>
              <a:ahLst/>
              <a:cxnLst/>
              <a:rect l="l" t="t" r="r" b="b"/>
              <a:pathLst>
                <a:path w="636011" h="219549">
                  <a:moveTo>
                    <a:pt x="45084" y="0"/>
                  </a:moveTo>
                  <a:lnTo>
                    <a:pt x="423363" y="0"/>
                  </a:lnTo>
                  <a:cubicBezTo>
                    <a:pt x="541080" y="0"/>
                    <a:pt x="636011" y="49148"/>
                    <a:pt x="636011" y="109774"/>
                  </a:cubicBezTo>
                  <a:cubicBezTo>
                    <a:pt x="636011" y="170401"/>
                    <a:pt x="541080" y="219549"/>
                    <a:pt x="423363" y="219549"/>
                  </a:cubicBezTo>
                  <a:lnTo>
                    <a:pt x="45084" y="219549"/>
                  </a:lnTo>
                  <a:cubicBezTo>
                    <a:pt x="33127" y="219549"/>
                    <a:pt x="21660" y="214799"/>
                    <a:pt x="13205" y="206344"/>
                  </a:cubicBezTo>
                  <a:cubicBezTo>
                    <a:pt x="4750" y="197889"/>
                    <a:pt x="0" y="186422"/>
                    <a:pt x="0" y="174465"/>
                  </a:cubicBezTo>
                  <a:lnTo>
                    <a:pt x="0" y="45084"/>
                  </a:lnTo>
                  <a:cubicBezTo>
                    <a:pt x="0" y="33127"/>
                    <a:pt x="4750" y="21660"/>
                    <a:pt x="13205" y="13205"/>
                  </a:cubicBezTo>
                  <a:cubicBezTo>
                    <a:pt x="21660" y="4750"/>
                    <a:pt x="33127" y="0"/>
                    <a:pt x="4508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5400" y="-47625"/>
              <a:ext cx="407411" cy="2671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1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29356" y="9220019"/>
            <a:ext cx="2333539" cy="804843"/>
            <a:chOff x="0" y="0"/>
            <a:chExt cx="3111386" cy="1073125"/>
          </a:xfrm>
        </p:grpSpPr>
        <p:sp>
          <p:nvSpPr>
            <p:cNvPr id="16" name="Freeform 16" descr="/home/claude/work/assets/elix_logo.png"/>
            <p:cNvSpPr/>
            <p:nvPr/>
          </p:nvSpPr>
          <p:spPr>
            <a:xfrm>
              <a:off x="0" y="0"/>
              <a:ext cx="3111373" cy="1073150"/>
            </a:xfrm>
            <a:custGeom>
              <a:avLst/>
              <a:gdLst/>
              <a:ahLst/>
              <a:cxnLst/>
              <a:rect l="l" t="t" r="r" b="b"/>
              <a:pathLst>
                <a:path w="3111373" h="1073150">
                  <a:moveTo>
                    <a:pt x="0" y="0"/>
                  </a:moveTo>
                  <a:lnTo>
                    <a:pt x="3111373" y="0"/>
                  </a:lnTo>
                  <a:lnTo>
                    <a:pt x="3111373" y="1073150"/>
                  </a:lnTo>
                  <a:lnTo>
                    <a:pt x="0" y="107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883338" y="745436"/>
            <a:ext cx="9627775" cy="2782710"/>
            <a:chOff x="0" y="0"/>
            <a:chExt cx="12837033" cy="371028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2837033" cy="3710305"/>
            </a:xfrm>
            <a:custGeom>
              <a:avLst/>
              <a:gdLst/>
              <a:ahLst/>
              <a:cxnLst/>
              <a:rect l="l" t="t" r="r" b="b"/>
              <a:pathLst>
                <a:path w="12837033" h="3710305">
                  <a:moveTo>
                    <a:pt x="0" y="165862"/>
                  </a:moveTo>
                  <a:cubicBezTo>
                    <a:pt x="0" y="74295"/>
                    <a:pt x="74295" y="0"/>
                    <a:pt x="165862" y="0"/>
                  </a:cubicBezTo>
                  <a:lnTo>
                    <a:pt x="12671171" y="0"/>
                  </a:lnTo>
                  <a:cubicBezTo>
                    <a:pt x="12762738" y="0"/>
                    <a:pt x="12837033" y="74295"/>
                    <a:pt x="12837033" y="165862"/>
                  </a:cubicBezTo>
                  <a:lnTo>
                    <a:pt x="12837033" y="3544443"/>
                  </a:lnTo>
                  <a:cubicBezTo>
                    <a:pt x="12837033" y="3636010"/>
                    <a:pt x="12762738" y="3710305"/>
                    <a:pt x="12671171" y="3710305"/>
                  </a:cubicBezTo>
                  <a:lnTo>
                    <a:pt x="165862" y="3710305"/>
                  </a:lnTo>
                  <a:cubicBezTo>
                    <a:pt x="74295" y="3710305"/>
                    <a:pt x="0" y="3636010"/>
                    <a:pt x="0" y="354444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277215" y="1573997"/>
            <a:ext cx="1125588" cy="1125588"/>
            <a:chOff x="0" y="0"/>
            <a:chExt cx="1500784" cy="150078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569871" y="1866652"/>
            <a:ext cx="540287" cy="540287"/>
            <a:chOff x="0" y="0"/>
            <a:chExt cx="720382" cy="720382"/>
          </a:xfrm>
        </p:grpSpPr>
        <p:sp>
          <p:nvSpPr>
            <p:cNvPr id="22" name="Freeform 22" descr="/home/claude/work/icons/monitor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883338" y="3893429"/>
            <a:ext cx="9627775" cy="2782710"/>
            <a:chOff x="0" y="0"/>
            <a:chExt cx="12837033" cy="371028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837033" cy="3710305"/>
            </a:xfrm>
            <a:custGeom>
              <a:avLst/>
              <a:gdLst/>
              <a:ahLst/>
              <a:cxnLst/>
              <a:rect l="l" t="t" r="r" b="b"/>
              <a:pathLst>
                <a:path w="12837033" h="3710305">
                  <a:moveTo>
                    <a:pt x="0" y="165862"/>
                  </a:moveTo>
                  <a:cubicBezTo>
                    <a:pt x="0" y="74295"/>
                    <a:pt x="74295" y="0"/>
                    <a:pt x="165862" y="0"/>
                  </a:cubicBezTo>
                  <a:lnTo>
                    <a:pt x="12671171" y="0"/>
                  </a:lnTo>
                  <a:cubicBezTo>
                    <a:pt x="12762738" y="0"/>
                    <a:pt x="12837033" y="74295"/>
                    <a:pt x="12837033" y="165862"/>
                  </a:cubicBezTo>
                  <a:lnTo>
                    <a:pt x="12837033" y="3544443"/>
                  </a:lnTo>
                  <a:cubicBezTo>
                    <a:pt x="12837033" y="3636010"/>
                    <a:pt x="12762738" y="3710305"/>
                    <a:pt x="12671171" y="3710305"/>
                  </a:cubicBezTo>
                  <a:lnTo>
                    <a:pt x="165862" y="3710305"/>
                  </a:lnTo>
                  <a:cubicBezTo>
                    <a:pt x="74295" y="3710305"/>
                    <a:pt x="0" y="3636010"/>
                    <a:pt x="0" y="354444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277215" y="4721990"/>
            <a:ext cx="1125588" cy="1125588"/>
            <a:chOff x="0" y="0"/>
            <a:chExt cx="1500784" cy="150078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569871" y="5014646"/>
            <a:ext cx="540287" cy="540287"/>
            <a:chOff x="0" y="0"/>
            <a:chExt cx="720382" cy="720382"/>
          </a:xfrm>
        </p:grpSpPr>
        <p:sp>
          <p:nvSpPr>
            <p:cNvPr id="28" name="Freeform 28" descr="/home/claude/work/icons/briefcase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883338" y="7041432"/>
            <a:ext cx="9627775" cy="2782710"/>
            <a:chOff x="0" y="0"/>
            <a:chExt cx="12837033" cy="371028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2837033" cy="3710305"/>
            </a:xfrm>
            <a:custGeom>
              <a:avLst/>
              <a:gdLst/>
              <a:ahLst/>
              <a:cxnLst/>
              <a:rect l="l" t="t" r="r" b="b"/>
              <a:pathLst>
                <a:path w="12837033" h="3710305">
                  <a:moveTo>
                    <a:pt x="0" y="165862"/>
                  </a:moveTo>
                  <a:cubicBezTo>
                    <a:pt x="0" y="74295"/>
                    <a:pt x="74295" y="0"/>
                    <a:pt x="165862" y="0"/>
                  </a:cubicBezTo>
                  <a:lnTo>
                    <a:pt x="12671171" y="0"/>
                  </a:lnTo>
                  <a:cubicBezTo>
                    <a:pt x="12762738" y="0"/>
                    <a:pt x="12837033" y="74295"/>
                    <a:pt x="12837033" y="165862"/>
                  </a:cubicBezTo>
                  <a:lnTo>
                    <a:pt x="12837033" y="3544443"/>
                  </a:lnTo>
                  <a:cubicBezTo>
                    <a:pt x="12837033" y="3636010"/>
                    <a:pt x="12762738" y="3710305"/>
                    <a:pt x="12671171" y="3710305"/>
                  </a:cubicBezTo>
                  <a:lnTo>
                    <a:pt x="165862" y="3710305"/>
                  </a:lnTo>
                  <a:cubicBezTo>
                    <a:pt x="74295" y="3710305"/>
                    <a:pt x="0" y="3636010"/>
                    <a:pt x="0" y="354444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277215" y="7869993"/>
            <a:ext cx="1125588" cy="1125588"/>
            <a:chOff x="0" y="0"/>
            <a:chExt cx="1500784" cy="150078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569871" y="8162639"/>
            <a:ext cx="540287" cy="540287"/>
            <a:chOff x="0" y="0"/>
            <a:chExt cx="720382" cy="720382"/>
          </a:xfrm>
        </p:grpSpPr>
        <p:sp>
          <p:nvSpPr>
            <p:cNvPr id="34" name="Freeform 34" descr="/home/claude/work/icons/heart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23608" y="4404036"/>
            <a:ext cx="5696588" cy="362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53"/>
              </a:lnSpc>
            </a:pPr>
            <a:r>
              <a:rPr lang="en-US" sz="405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Pozadie a zdôvodnenie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745970" y="926973"/>
            <a:ext cx="7412431" cy="596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2"/>
              </a:lnSpc>
            </a:pPr>
            <a:r>
              <a:rPr lang="en-US" sz="232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Technologická zmena a globalizácia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745970" y="1503493"/>
            <a:ext cx="7412431" cy="1822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Digitálna revolúcia zmenila zručnosti požadované na trhu práce.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745970" y="4074966"/>
            <a:ext cx="7412431" cy="596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2"/>
              </a:lnSpc>
            </a:pPr>
            <a:r>
              <a:rPr lang="en-US" sz="232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Súlad s trhom práce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745970" y="4651486"/>
            <a:ext cx="7412431" cy="1822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Zamestnávatelia čoraz viac hľadajú kandidátov s odborovo špecifickými vedomosťami aj prenosnými mäkkými zručnosťami.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745970" y="7222960"/>
            <a:ext cx="7412431" cy="596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2"/>
              </a:lnSpc>
            </a:pPr>
            <a:r>
              <a:rPr lang="en-US" sz="232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Sociálna zodpovednosť a aktívne občianstvo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745970" y="7799489"/>
            <a:ext cx="7412431" cy="1822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Od absolventov sa očakáva zodpovedný príspevok k udržateľnosti, sociálnej spravodlivosti a komunitnej pohode.</a:t>
            </a:r>
          </a:p>
        </p:txBody>
      </p:sp>
      <p:pic>
        <p:nvPicPr>
          <p:cNvPr id="43" name="ElevenLabs_2026-08-29T08_13_04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EAAE8F4C-0DFB-E9FC-FF93-FA948583F2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298620" y="970333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1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1.1 POZADIE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Technologická zmena a globalizácia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monito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Digitálna transformácia redefinovala profesionálne úlohy, pracovné procesy a kompetenčné profily.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bulb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Technická zdatnosť sama o sebe nestačí; absolventi potrebujú aj kreativitu, kritické myslenie a adaptabilitu.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CSL dáva študentom možnosť pôsobiť v autentických kontextoch, kde sa prelínajú technológie, potreby organizácií a spoločenské výzvy.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Prostredníctvom praktických projektov sa študenti učia aplikovať akademické koncepty v dynamických a niekedy nepredvídateľných prostrediach.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glob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Toto podporuje rozvoj flexibilných odborníkov pripravených pre globálne a digitálne pracoviská.</a:t>
              </a:r>
            </a:p>
          </p:txBody>
        </p:sp>
      </p:grpSp>
      <p:pic>
        <p:nvPicPr>
          <p:cNvPr id="52" name="ElevenLabs_2026-08-29T08_13_41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1F8337C5-1908-BCF3-3D39-F480AF8A9E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37455" y="958661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92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583937"/>
          </a:xfrm>
          <a:custGeom>
            <a:avLst/>
            <a:gdLst/>
            <a:ahLst/>
            <a:cxnLst/>
            <a:rect l="l" t="t" r="r" b="b"/>
            <a:pathLst>
              <a:path w="18288000" h="10583937">
                <a:moveTo>
                  <a:pt x="0" y="0"/>
                </a:moveTo>
                <a:lnTo>
                  <a:pt x="18288000" y="0"/>
                </a:lnTo>
                <a:lnTo>
                  <a:pt x="18288000" y="10583937"/>
                </a:lnTo>
                <a:lnTo>
                  <a:pt x="0" y="105839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4000"/>
            </a:blip>
            <a:stretch>
              <a:fillRect l="-1904" t="-19282" r="-1904"/>
            </a:stretch>
          </a:blipFill>
        </p:spPr>
        <p:txBody>
          <a:bodyPr/>
          <a:lstStyle/>
          <a:p>
            <a:endParaRPr lang="sk-SK"/>
          </a:p>
        </p:txBody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1.1 POZADIE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Zamestnávatelia čoraz viac oceňujú prenositeľné zručnosti, ako sú komunikácia, tímová práca, vedenie, adaptabilita a riešenie problémov.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puzz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Pretrvávajúce medzery v zručnostiach naznačujú, že teoretické znalosti musia byť doplnené zážitkovým vzdelávaním.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Projekty CSL umožňujú študentom pracovať s podnikmi, verejnými inštitúciami, MVO alebo komunitnými partnermi.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che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Študenti dostávajú príležitosti testovať znalosti, dostávať spätnú väzbu a chápať profesionálne štandardy.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targe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Pedagógovia môžu používať CSL na zvýšenie relevantnosti vzdelávacích výsledkov pre potreby trhu práce.</a:t>
              </a: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Súlad s trhom práce</a:t>
            </a:r>
          </a:p>
        </p:txBody>
      </p:sp>
      <p:pic>
        <p:nvPicPr>
          <p:cNvPr id="53" name="ElevenLabs_2026-08-29T08_18_01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219B3CBA-4BFF-CD89-ABC8-4DD08370F7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64494" y="961008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72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1.1 POZADIE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Sociálna zodpovednosť a politická reforma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hear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Súčasné vysokoškolské vzdelávanie musí pripravovať študentov nielen na zamestnanie, ale aj na zodpovedné občianstvo.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leaf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CSL môže zabudovať udržateľnosť, inklúziu a sociálnu zodpovednosť do procesu vzdelávania.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shiel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Politické reformy čoraz viac zdôrazňujú zabezpečenie kvality, správu univerzít a silnejšie partnerstvá s priemyselnými a komunitnými aktérmi.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buildin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Tieto priority vytvárajú inštitucionálny základ pre integráciu CSL.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lin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CSL pomáha kurikulám zostať orientované na budúcnosť, spoločensky relevantné a prepojené s externými zainteresovanými stranami.</a:t>
              </a:r>
            </a:p>
          </p:txBody>
        </p:sp>
      </p:grpSp>
      <p:pic>
        <p:nvPicPr>
          <p:cNvPr id="52" name="ElevenLabs_2026-08-29T08_18_40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7F9A129C-7EE1-D630-9893-00AF95BCFF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64494" y="958661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260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069264" cy="10295039"/>
            <a:chOff x="0" y="0"/>
            <a:chExt cx="9425686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25686" cy="13726668"/>
            </a:xfrm>
            <a:custGeom>
              <a:avLst/>
              <a:gdLst/>
              <a:ahLst/>
              <a:cxnLst/>
              <a:rect l="l" t="t" r="r" b="b"/>
              <a:pathLst>
                <a:path w="9425686" h="13726668">
                  <a:moveTo>
                    <a:pt x="0" y="0"/>
                  </a:moveTo>
                  <a:lnTo>
                    <a:pt x="9425686" y="0"/>
                  </a:lnTo>
                  <a:lnTo>
                    <a:pt x="9425686" y="13726668"/>
                  </a:lnTo>
                  <a:lnTo>
                    <a:pt x="0" y="13726668"/>
                  </a:lnTo>
                  <a:close/>
                </a:path>
              </a:pathLst>
            </a:custGeom>
            <a:blipFill>
              <a:blip r:embed="rId5">
                <a:alphaModFix amt="31999"/>
              </a:blip>
              <a:stretch>
                <a:fillRect l="-58679" r="-58679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 rot="-720000">
            <a:off x="-3019882" y="6314294"/>
            <a:ext cx="8236039" cy="6863363"/>
            <a:chOff x="0" y="0"/>
            <a:chExt cx="10981385" cy="91511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1437" cy="9151239"/>
            </a:xfrm>
            <a:custGeom>
              <a:avLst/>
              <a:gdLst/>
              <a:ahLst/>
              <a:cxnLst/>
              <a:rect l="l" t="t" r="r" b="b"/>
              <a:pathLst>
                <a:path w="10981437" h="9151239">
                  <a:moveTo>
                    <a:pt x="0" y="732155"/>
                  </a:moveTo>
                  <a:cubicBezTo>
                    <a:pt x="0" y="327787"/>
                    <a:pt x="327787" y="0"/>
                    <a:pt x="732155" y="0"/>
                  </a:cubicBezTo>
                  <a:lnTo>
                    <a:pt x="10249281" y="0"/>
                  </a:lnTo>
                  <a:cubicBezTo>
                    <a:pt x="10653650" y="0"/>
                    <a:pt x="10981437" y="327787"/>
                    <a:pt x="10981437" y="732155"/>
                  </a:cubicBezTo>
                  <a:lnTo>
                    <a:pt x="10981437" y="8419084"/>
                  </a:lnTo>
                  <a:cubicBezTo>
                    <a:pt x="10981437" y="8823452"/>
                    <a:pt x="10653650" y="9151239"/>
                    <a:pt x="10249281" y="9151239"/>
                  </a:cubicBezTo>
                  <a:lnTo>
                    <a:pt x="732155" y="9151239"/>
                  </a:lnTo>
                  <a:cubicBezTo>
                    <a:pt x="327787" y="9151112"/>
                    <a:pt x="0" y="8823325"/>
                    <a:pt x="0" y="8419084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3608" y="1578569"/>
            <a:ext cx="5765225" cy="480431"/>
            <a:chOff x="0" y="0"/>
            <a:chExt cx="7686967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686966" cy="640580"/>
            </a:xfrm>
            <a:custGeom>
              <a:avLst/>
              <a:gdLst/>
              <a:ahLst/>
              <a:cxnLst/>
              <a:rect l="l" t="t" r="r" b="b"/>
              <a:pathLst>
                <a:path w="7686966" h="640580">
                  <a:moveTo>
                    <a:pt x="0" y="0"/>
                  </a:moveTo>
                  <a:lnTo>
                    <a:pt x="7686966" y="0"/>
                  </a:lnTo>
                  <a:lnTo>
                    <a:pt x="7686966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83820" b="-18382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7686967" cy="6882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1"/>
                </a:lnSpc>
              </a:pPr>
              <a:r>
                <a:rPr lang="en-US" sz="1951" b="1" spc="300">
                  <a:solidFill>
                    <a:srgbClr val="0A5F80"/>
                  </a:solidFill>
                  <a:latin typeface="Calibri"/>
                  <a:ea typeface="Calibri"/>
                  <a:cs typeface="Calibri"/>
                  <a:sym typeface="Calibri"/>
                </a:rPr>
                <a:t>KAPITOLA 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13794" y="2059010"/>
            <a:ext cx="6039755" cy="2333539"/>
            <a:chOff x="0" y="0"/>
            <a:chExt cx="8053006" cy="31113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053012" cy="3111391"/>
            </a:xfrm>
            <a:custGeom>
              <a:avLst/>
              <a:gdLst/>
              <a:ahLst/>
              <a:cxnLst/>
              <a:rect l="l" t="t" r="r" b="b"/>
              <a:pathLst>
                <a:path w="8053012" h="3111391">
                  <a:moveTo>
                    <a:pt x="0" y="0"/>
                  </a:moveTo>
                  <a:lnTo>
                    <a:pt x="8053012" y="0"/>
                  </a:lnTo>
                  <a:lnTo>
                    <a:pt x="8053012" y="3111391"/>
                  </a:lnTo>
                  <a:lnTo>
                    <a:pt x="0" y="3111391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431" b="-43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0"/>
              <a:ext cx="8053006" cy="33971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7293"/>
                </a:lnSpc>
              </a:pPr>
              <a:r>
                <a:rPr lang="en-US" sz="14411" b="1">
                  <a:solidFill>
                    <a:srgbClr val="0A5F80"/>
                  </a:solidFill>
                  <a:latin typeface="Calibri"/>
                  <a:ea typeface="Calibri"/>
                  <a:cs typeface="Calibri"/>
                  <a:sym typeface="Calibri"/>
                </a:rPr>
                <a:t>1.2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92863" y="1413853"/>
            <a:ext cx="851059" cy="851059"/>
            <a:chOff x="0" y="0"/>
            <a:chExt cx="1134745" cy="113474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114138" y="1635128"/>
            <a:ext cx="408508" cy="408508"/>
            <a:chOff x="0" y="0"/>
            <a:chExt cx="544678" cy="544678"/>
          </a:xfrm>
        </p:grpSpPr>
        <p:sp>
          <p:nvSpPr>
            <p:cNvPr id="15" name="Freeform 15" descr="/home/claude/work/icons/box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4" b="4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059637" y="960872"/>
            <a:ext cx="8441931" cy="1757020"/>
            <a:chOff x="0" y="0"/>
            <a:chExt cx="11255908" cy="234269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43619" b="-43619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Podporuje integráciu kariérneho servisného vzdelávania do kurikulí vysokého školstva.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892863" y="3170872"/>
            <a:ext cx="851059" cy="851059"/>
            <a:chOff x="0" y="0"/>
            <a:chExt cx="1134745" cy="113474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114138" y="3392148"/>
            <a:ext cx="408508" cy="408508"/>
            <a:chOff x="0" y="0"/>
            <a:chExt cx="544678" cy="544678"/>
          </a:xfrm>
        </p:grpSpPr>
        <p:sp>
          <p:nvSpPr>
            <p:cNvPr id="22" name="Freeform 22" descr="/home/claude/work/icons/link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4" b="4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059637" y="2717892"/>
            <a:ext cx="8441931" cy="1757020"/>
            <a:chOff x="0" y="0"/>
            <a:chExt cx="11255908" cy="234269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43619" b="-43619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Prepája akademické znalosti s reálnymi profesionálnymi skúsenosťami.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892863" y="4927892"/>
            <a:ext cx="851059" cy="851059"/>
            <a:chOff x="0" y="0"/>
            <a:chExt cx="1134745" cy="113474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114138" y="5149167"/>
            <a:ext cx="408508" cy="408508"/>
            <a:chOff x="0" y="0"/>
            <a:chExt cx="544678" cy="544678"/>
          </a:xfrm>
        </p:grpSpPr>
        <p:sp>
          <p:nvSpPr>
            <p:cNvPr id="29" name="Freeform 29" descr="/home/claude/work/icons/edit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4" b="4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059637" y="4474912"/>
            <a:ext cx="8441931" cy="1757020"/>
            <a:chOff x="0" y="0"/>
            <a:chExt cx="11255908" cy="234269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43619" b="-43619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Pomáha pedagógom navrhovať vzdelávacie aktivity, ktoré podporujú pripravenosť na kariéru a zamestnateľnosť.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892863" y="6684912"/>
            <a:ext cx="851059" cy="851059"/>
            <a:chOff x="0" y="0"/>
            <a:chExt cx="1134745" cy="1134745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8114138" y="6906187"/>
            <a:ext cx="408508" cy="408508"/>
            <a:chOff x="0" y="0"/>
            <a:chExt cx="544678" cy="544678"/>
          </a:xfrm>
        </p:grpSpPr>
        <p:sp>
          <p:nvSpPr>
            <p:cNvPr id="36" name="Freeform 36" descr="/home/claude/work/icons/heart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4" b="4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059637" y="6231931"/>
            <a:ext cx="8441931" cy="1757020"/>
            <a:chOff x="0" y="0"/>
            <a:chExt cx="11255908" cy="2342693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43619" b="-43619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Podnecuje zapojenie komunity a príspevok k spoločenským potrebám.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892863" y="8441931"/>
            <a:ext cx="851059" cy="851059"/>
            <a:chOff x="0" y="0"/>
            <a:chExt cx="1134745" cy="113474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14138" y="8663207"/>
            <a:ext cx="408508" cy="408508"/>
            <a:chOff x="0" y="0"/>
            <a:chExt cx="544678" cy="544678"/>
          </a:xfrm>
        </p:grpSpPr>
        <p:sp>
          <p:nvSpPr>
            <p:cNvPr id="43" name="Freeform 43" descr="/home/claude/work/icons/layers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4" b="4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059637" y="7988951"/>
            <a:ext cx="8441931" cy="1757020"/>
            <a:chOff x="0" y="0"/>
            <a:chExt cx="11255908" cy="234269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43619" b="-43619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Ponúka štruktúrovaný prístup, z ktorého profitujú študenti, pedagógovia, inštitúcie aj komunity.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-145720" y="9107041"/>
            <a:ext cx="3219807" cy="1111465"/>
            <a:chOff x="0" y="0"/>
            <a:chExt cx="636011" cy="219549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636011" cy="219549"/>
            </a:xfrm>
            <a:custGeom>
              <a:avLst/>
              <a:gdLst/>
              <a:ahLst/>
              <a:cxnLst/>
              <a:rect l="l" t="t" r="r" b="b"/>
              <a:pathLst>
                <a:path w="636011" h="219549">
                  <a:moveTo>
                    <a:pt x="45084" y="0"/>
                  </a:moveTo>
                  <a:lnTo>
                    <a:pt x="423363" y="0"/>
                  </a:lnTo>
                  <a:cubicBezTo>
                    <a:pt x="541080" y="0"/>
                    <a:pt x="636011" y="49148"/>
                    <a:pt x="636011" y="109774"/>
                  </a:cubicBezTo>
                  <a:cubicBezTo>
                    <a:pt x="636011" y="170401"/>
                    <a:pt x="541080" y="219549"/>
                    <a:pt x="423363" y="219549"/>
                  </a:cubicBezTo>
                  <a:lnTo>
                    <a:pt x="45084" y="219549"/>
                  </a:lnTo>
                  <a:cubicBezTo>
                    <a:pt x="33127" y="219549"/>
                    <a:pt x="21660" y="214799"/>
                    <a:pt x="13205" y="206344"/>
                  </a:cubicBezTo>
                  <a:cubicBezTo>
                    <a:pt x="4750" y="197889"/>
                    <a:pt x="0" y="186422"/>
                    <a:pt x="0" y="174465"/>
                  </a:cubicBezTo>
                  <a:lnTo>
                    <a:pt x="0" y="45084"/>
                  </a:lnTo>
                  <a:cubicBezTo>
                    <a:pt x="0" y="33127"/>
                    <a:pt x="4750" y="21660"/>
                    <a:pt x="13205" y="13205"/>
                  </a:cubicBezTo>
                  <a:cubicBezTo>
                    <a:pt x="21660" y="4750"/>
                    <a:pt x="33127" y="0"/>
                    <a:pt x="4508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25400" y="-47625"/>
              <a:ext cx="407411" cy="2671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1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229356" y="9220019"/>
            <a:ext cx="2333539" cy="804843"/>
            <a:chOff x="0" y="0"/>
            <a:chExt cx="3111386" cy="1073125"/>
          </a:xfrm>
        </p:grpSpPr>
        <p:sp>
          <p:nvSpPr>
            <p:cNvPr id="51" name="Freeform 51" descr="/home/claude/work/assets/elix_logo.png"/>
            <p:cNvSpPr/>
            <p:nvPr/>
          </p:nvSpPr>
          <p:spPr>
            <a:xfrm>
              <a:off x="0" y="0"/>
              <a:ext cx="3111373" cy="1073150"/>
            </a:xfrm>
            <a:custGeom>
              <a:avLst/>
              <a:gdLst/>
              <a:ahLst/>
              <a:cxnLst/>
              <a:rect l="l" t="t" r="r" b="b"/>
              <a:pathLst>
                <a:path w="3111373" h="1073150">
                  <a:moveTo>
                    <a:pt x="0" y="0"/>
                  </a:moveTo>
                  <a:lnTo>
                    <a:pt x="3111373" y="0"/>
                  </a:lnTo>
                  <a:lnTo>
                    <a:pt x="3111373" y="1073150"/>
                  </a:lnTo>
                  <a:lnTo>
                    <a:pt x="0" y="107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52" name="Freeform 52"/>
          <p:cNvSpPr/>
          <p:nvPr/>
        </p:nvSpPr>
        <p:spPr>
          <a:xfrm rot="1303854">
            <a:off x="16045434" y="8333355"/>
            <a:ext cx="2427732" cy="4114800"/>
          </a:xfrm>
          <a:custGeom>
            <a:avLst/>
            <a:gdLst/>
            <a:ahLst/>
            <a:cxnLst/>
            <a:rect l="l" t="t" r="r" b="b"/>
            <a:pathLst>
              <a:path w="2427732" h="4114800">
                <a:moveTo>
                  <a:pt x="0" y="0"/>
                </a:moveTo>
                <a:lnTo>
                  <a:pt x="2427732" y="0"/>
                </a:lnTo>
                <a:lnTo>
                  <a:pt x="242773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sp>
        <p:nvSpPr>
          <p:cNvPr id="53" name="TextBox 53"/>
          <p:cNvSpPr txBox="1"/>
          <p:nvPr/>
        </p:nvSpPr>
        <p:spPr>
          <a:xfrm>
            <a:off x="823608" y="4404036"/>
            <a:ext cx="5696588" cy="362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53"/>
              </a:lnSpc>
            </a:pPr>
            <a:r>
              <a:rPr lang="en-US" sz="4053" b="1">
                <a:solidFill>
                  <a:srgbClr val="0A5F80"/>
                </a:solidFill>
                <a:latin typeface="Calibri"/>
                <a:ea typeface="Calibri"/>
                <a:cs typeface="Calibri"/>
                <a:sym typeface="Calibri"/>
              </a:rPr>
              <a:t>Účel súboru nástrojov</a:t>
            </a:r>
          </a:p>
        </p:txBody>
      </p:sp>
      <p:pic>
        <p:nvPicPr>
          <p:cNvPr id="55" name="ElevenLabs_2026-08-29T08_19_16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FAAD79A4-CDD6-4BC2-A635-8BF416E44F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114138" y="954222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00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1.2 ÚČEL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Integrácia zážitkového vzdelávania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edi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Pedagógovia môžu priamo začleniť projekty reálnych služieb do zadaní kurzu a vzdelávacích aktivít.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Študenti aplikujú teórie a disciplinárne koncepty na autentické výzvy organizácií alebo komunít.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lin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CSL pomáha premostiť priepasť medzi teoretickým vzdelávaním a praktickým uplatnením.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compas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Súbor nástrojov môže viesť výber projektu, dizajn aktivít a súlad s vzdelávacími výsledkami.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tren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Výsledkom je silnejšie prepojenie obsahu kurzu, rozvoja kompetencií a vonkajšieho dopadu.</a:t>
              </a:r>
            </a:p>
          </p:txBody>
        </p:sp>
      </p:grpSp>
      <p:pic>
        <p:nvPicPr>
          <p:cNvPr id="55" name="ElevenLabs_2026-08-29T08_22_26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42E41F8D-73C9-0DB1-59E7-121233EF9B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76004" y="958661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69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1.2 ÚČEL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Štruktúrovaná reflexia pre kariérny rozvoj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Reflexia pomáha študentom prepojiť servisné skúsenosti s akademickým vzdelávaním a kariérnymi cieľmi.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Pedagógovia môžu využívať tematické podnety, denníky, riadené diskusie a hodnotiace stretnutia.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search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Študenti kriticky hodnotia svoje silné stránky, slabé stránky, profesionálne záujmy a oblasti na rast.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bulb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Štruktúrovaná reflexia rozvíja sebauvedomenie, metakognície a schopnosť kariérneho rozhodovania.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aw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Taktiež pomáha študentom premeniť skúsenosti na doklady o kompetenciách.</a:t>
              </a:r>
            </a:p>
          </p:txBody>
        </p:sp>
      </p:grpSp>
      <p:pic>
        <p:nvPicPr>
          <p:cNvPr id="53" name="ElevenLabs_2026-08-29T08_23_02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C3D1FAEA-8C4C-3A77-BD04-3855D93DC3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03311" y="961008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233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1.2 ÚČEL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Riešenie problémov a profesionálne zručnosti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puzz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Projekty CSL často zahŕňajú komplexné, neštruktúrované problémy podobné tým, s ktorými sa môžu študenti stretnúť v profesionálnych kariérach.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bulb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Študenti rozvíjajú kritické myslenie, kreativitu, analytické uvažovanie a zručnosti navrhovania riešení.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CSL taktiež rozvíja technické, odborovo špecifické schopnosti a prenositeľné mäkké zručnosti.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Medzi relevantné mäkké zručnosti patrí komunikácia, spolupráca, adaptabilita, vodcovstvo a projektový manažment.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Pedagógovia môžu hodnotiť študentov pohľadom na procesy vzdelávania aj praktickú hodnotu navrhovaných riešení.</a:t>
              </a:r>
            </a:p>
          </p:txBody>
        </p:sp>
      </p:grpSp>
      <p:sp>
        <p:nvSpPr>
          <p:cNvPr id="51" name="Freeform 51"/>
          <p:cNvSpPr/>
          <p:nvPr/>
        </p:nvSpPr>
        <p:spPr>
          <a:xfrm>
            <a:off x="15841163" y="479390"/>
            <a:ext cx="3284978" cy="1182592"/>
          </a:xfrm>
          <a:custGeom>
            <a:avLst/>
            <a:gdLst/>
            <a:ahLst/>
            <a:cxnLst/>
            <a:rect l="l" t="t" r="r" b="b"/>
            <a:pathLst>
              <a:path w="3284978" h="1182592">
                <a:moveTo>
                  <a:pt x="0" y="0"/>
                </a:moveTo>
                <a:lnTo>
                  <a:pt x="3284978" y="0"/>
                </a:lnTo>
                <a:lnTo>
                  <a:pt x="3284978" y="1182592"/>
                </a:lnTo>
                <a:lnTo>
                  <a:pt x="0" y="1182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pic>
        <p:nvPicPr>
          <p:cNvPr id="55" name="ElevenLabs_2026-08-29T08_23_43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229E91A4-22D9-C7F1-4EDD-E804152690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64494" y="961008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744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1.2 ÚČEL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Siete, angažovanosť, adaptabilita a kariérna jasnosť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CSL vytvára príležitosti pre študentov budovať profesionálne vzťahy s organizáciami, podnikmi a komunitnými aktérmi.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activity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Reálna relevantnosť CSL môže zvýšiť motiváciu, dochádzku a záujem o vzdelávanie u študentov.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win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Vystavenie rôznorodým pracovným prostrediam pomáha študentom rozvíjať flexibilitu, odolnosť a vynaliezavosť.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compas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Aktivity kariérneho prieskumu pomáhajú študentom objasniť profesionálne záujmy a možné kariérne cesty.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arrow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Tieto skúsenosti posilňujú schopnosť študentov zvládnuť prechody do zamestnania.</a:t>
              </a:r>
            </a:p>
          </p:txBody>
        </p:sp>
      </p:grpSp>
      <p:pic>
        <p:nvPicPr>
          <p:cNvPr id="53" name="ElevenLabs_2026-08-29T08_24_17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0E56D69D-C81F-91C3-980D-4F2ECC2B47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03311" y="956818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40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1.2 ÚČEL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Inštitucionálne a spoločenské prínosy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buildin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Pre inštitúcie môže CSL posilniť komunitné partnerstvá a zlepšiť inštitucionálnu reputáciu.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map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CSL môže zosúladiť výučbu, stratégie zamestnateľnosti a inštitucionálnu angažovanosť s miestnymi a regionálnymi rozvojovými potrebami.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hear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Pre spoločnosť CSL podporuje občiansku zodpovednosť a pripravuje študentov stať sa sociálne zodpovednými odborníkmi.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glob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Projekty môžu riešiť reálne problémy, ako sú udržateľnosť, zdravie, vzdelávanie, inklúzia a ekonomický rozvoj.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CSL teda kombinuje akademickú hodnotu, kariérnu hodnotu a verejnú hodnotu.</a:t>
              </a:r>
            </a:p>
          </p:txBody>
        </p:sp>
      </p:grpSp>
      <p:pic>
        <p:nvPicPr>
          <p:cNvPr id="53" name="ElevenLabs_2026-08-29T08_24_59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2B2C2752-8432-3885-29EA-F17D2B57C2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42129" y="956818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48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069264" cy="10295039"/>
            <a:chOff x="0" y="0"/>
            <a:chExt cx="9425686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25686" cy="13726668"/>
            </a:xfrm>
            <a:custGeom>
              <a:avLst/>
              <a:gdLst/>
              <a:ahLst/>
              <a:cxnLst/>
              <a:rect l="l" t="t" r="r" b="b"/>
              <a:pathLst>
                <a:path w="9425686" h="13726668">
                  <a:moveTo>
                    <a:pt x="0" y="0"/>
                  </a:moveTo>
                  <a:lnTo>
                    <a:pt x="9425686" y="0"/>
                  </a:lnTo>
                  <a:lnTo>
                    <a:pt x="9425686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 rot="-720000">
            <a:off x="-3019882" y="6314294"/>
            <a:ext cx="8236039" cy="6863363"/>
            <a:chOff x="0" y="0"/>
            <a:chExt cx="10981385" cy="91511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1437" cy="9151239"/>
            </a:xfrm>
            <a:custGeom>
              <a:avLst/>
              <a:gdLst/>
              <a:ahLst/>
              <a:cxnLst/>
              <a:rect l="l" t="t" r="r" b="b"/>
              <a:pathLst>
                <a:path w="10981437" h="9151239">
                  <a:moveTo>
                    <a:pt x="0" y="732155"/>
                  </a:moveTo>
                  <a:cubicBezTo>
                    <a:pt x="0" y="327787"/>
                    <a:pt x="327787" y="0"/>
                    <a:pt x="732155" y="0"/>
                  </a:cubicBezTo>
                  <a:lnTo>
                    <a:pt x="10249281" y="0"/>
                  </a:lnTo>
                  <a:cubicBezTo>
                    <a:pt x="10653650" y="0"/>
                    <a:pt x="10981437" y="327787"/>
                    <a:pt x="10981437" y="732155"/>
                  </a:cubicBezTo>
                  <a:lnTo>
                    <a:pt x="10981437" y="8419084"/>
                  </a:lnTo>
                  <a:cubicBezTo>
                    <a:pt x="10981437" y="8823452"/>
                    <a:pt x="10653650" y="9151239"/>
                    <a:pt x="10249281" y="9151239"/>
                  </a:cubicBezTo>
                  <a:lnTo>
                    <a:pt x="732155" y="9151239"/>
                  </a:lnTo>
                  <a:cubicBezTo>
                    <a:pt x="327787" y="9151112"/>
                    <a:pt x="0" y="8823325"/>
                    <a:pt x="0" y="8419084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3608" y="1578569"/>
            <a:ext cx="5765225" cy="480431"/>
            <a:chOff x="0" y="0"/>
            <a:chExt cx="7686967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686966" cy="640580"/>
            </a:xfrm>
            <a:custGeom>
              <a:avLst/>
              <a:gdLst/>
              <a:ahLst/>
              <a:cxnLst/>
              <a:rect l="l" t="t" r="r" b="b"/>
              <a:pathLst>
                <a:path w="7686966" h="640580">
                  <a:moveTo>
                    <a:pt x="0" y="0"/>
                  </a:moveTo>
                  <a:lnTo>
                    <a:pt x="7686966" y="0"/>
                  </a:lnTo>
                  <a:lnTo>
                    <a:pt x="7686966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83820" b="-18382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7686967" cy="6882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1"/>
                </a:lnSpc>
              </a:pPr>
              <a:r>
                <a:rPr lang="en-US" sz="1951" b="1" spc="300">
                  <a:solidFill>
                    <a:srgbClr val="BFE2EE"/>
                  </a:solidFill>
                  <a:latin typeface="Calibri"/>
                  <a:ea typeface="Calibri"/>
                  <a:cs typeface="Calibri"/>
                  <a:sym typeface="Calibri"/>
                </a:rPr>
                <a:t>KAPITOLA 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13794" y="2059010"/>
            <a:ext cx="6039755" cy="2333539"/>
            <a:chOff x="0" y="0"/>
            <a:chExt cx="8053006" cy="31113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053012" cy="3111391"/>
            </a:xfrm>
            <a:custGeom>
              <a:avLst/>
              <a:gdLst/>
              <a:ahLst/>
              <a:cxnLst/>
              <a:rect l="l" t="t" r="r" b="b"/>
              <a:pathLst>
                <a:path w="8053012" h="3111391">
                  <a:moveTo>
                    <a:pt x="0" y="0"/>
                  </a:moveTo>
                  <a:lnTo>
                    <a:pt x="8053012" y="0"/>
                  </a:lnTo>
                  <a:lnTo>
                    <a:pt x="8053012" y="3111391"/>
                  </a:lnTo>
                  <a:lnTo>
                    <a:pt x="0" y="311139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1" b="-43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0"/>
              <a:ext cx="8053006" cy="33971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7293"/>
                </a:lnSpc>
              </a:pPr>
              <a:r>
                <a:rPr lang="en-US" sz="1441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1.3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23608" y="4404036"/>
            <a:ext cx="5696588" cy="362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53"/>
              </a:lnSpc>
            </a:pPr>
            <a:r>
              <a:rPr lang="en-US" sz="405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Súlad s uzneseniami EÚ a rámcami CMS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7892863" y="1413853"/>
            <a:ext cx="851059" cy="851059"/>
            <a:chOff x="0" y="0"/>
            <a:chExt cx="1134745" cy="113474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14138" y="1635128"/>
            <a:ext cx="408508" cy="408508"/>
            <a:chOff x="0" y="0"/>
            <a:chExt cx="544678" cy="544678"/>
          </a:xfrm>
        </p:grpSpPr>
        <p:sp>
          <p:nvSpPr>
            <p:cNvPr id="16" name="Freeform 16" descr="/home/claude/work/icons/flag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4" b="4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059637" y="960872"/>
            <a:ext cx="8441931" cy="1757020"/>
            <a:chOff x="0" y="0"/>
            <a:chExt cx="11255908" cy="234269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619" b="-43619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CSL je v súlade s európskymi cieľmi v oblasti rozvoja zručností, celoživotného vzdelávania, zamestnateľnosti a sociálnej inklúzie.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892863" y="3170872"/>
            <a:ext cx="851059" cy="851059"/>
            <a:chOff x="0" y="0"/>
            <a:chExt cx="1134745" cy="113474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114138" y="3392148"/>
            <a:ext cx="408508" cy="408508"/>
            <a:chOff x="0" y="0"/>
            <a:chExt cx="544678" cy="544678"/>
          </a:xfrm>
        </p:grpSpPr>
        <p:sp>
          <p:nvSpPr>
            <p:cNvPr id="23" name="Freeform 23" descr="/home/claude/work/icons/link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4" b="4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059637" y="2717892"/>
            <a:ext cx="8441931" cy="1757020"/>
            <a:chOff x="0" y="0"/>
            <a:chExt cx="11255908" cy="234269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619" b="-43619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Podporuje pripravenosť na kariéru prepojením akademického vzdelávania s autentickými profesionálnymi a komunitnými kontextmi.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892863" y="4927892"/>
            <a:ext cx="851059" cy="851059"/>
            <a:chOff x="0" y="0"/>
            <a:chExt cx="1134745" cy="113474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114138" y="5149167"/>
            <a:ext cx="408508" cy="408508"/>
            <a:chOff x="0" y="0"/>
            <a:chExt cx="544678" cy="544678"/>
          </a:xfrm>
        </p:grpSpPr>
        <p:sp>
          <p:nvSpPr>
            <p:cNvPr id="30" name="Freeform 30" descr="/home/claude/work/icons/compass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4" b="4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059637" y="4474912"/>
            <a:ext cx="8441931" cy="1757020"/>
            <a:chOff x="0" y="0"/>
            <a:chExt cx="11255908" cy="234269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619" b="-43619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Úzko sa prepája s rámcami zručností kariérneho riadenia, ktoré pokrývajú vzdelávanie, prácu a kariérne prechody.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892863" y="6684912"/>
            <a:ext cx="851059" cy="851059"/>
            <a:chOff x="0" y="0"/>
            <a:chExt cx="1134745" cy="113474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14138" y="6906187"/>
            <a:ext cx="408508" cy="408508"/>
            <a:chOff x="0" y="0"/>
            <a:chExt cx="544678" cy="544678"/>
          </a:xfrm>
        </p:grpSpPr>
        <p:sp>
          <p:nvSpPr>
            <p:cNvPr id="37" name="Freeform 37" descr="/home/claude/work/icons/award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4" b="4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059637" y="6231931"/>
            <a:ext cx="8441931" cy="1757020"/>
            <a:chOff x="0" y="0"/>
            <a:chExt cx="11255908" cy="2342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619" b="-43619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Zosúladenie s prioritami EÚ zaraďuje CSL medzi nástroje kvalitného vzdelávania, relevantnosti zručností a adaptability pracovnej sily.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892863" y="8441931"/>
            <a:ext cx="851059" cy="851059"/>
            <a:chOff x="0" y="0"/>
            <a:chExt cx="1134745" cy="1134745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114138" y="8663207"/>
            <a:ext cx="408508" cy="408508"/>
            <a:chOff x="0" y="0"/>
            <a:chExt cx="544678" cy="544678"/>
          </a:xfrm>
        </p:grpSpPr>
        <p:sp>
          <p:nvSpPr>
            <p:cNvPr id="44" name="Freeform 44" descr="/home/claude/work/icons/check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4" b="4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059637" y="7988951"/>
            <a:ext cx="8441931" cy="1757020"/>
            <a:chOff x="0" y="0"/>
            <a:chExt cx="11255908" cy="234269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619" b="-43619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Tento súlad tiež podporuje uznávanie, transparentnosť a porovnateľnosť vzdelávacích výsledkov.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-145720" y="9107041"/>
            <a:ext cx="3219807" cy="1111465"/>
            <a:chOff x="0" y="0"/>
            <a:chExt cx="636011" cy="219549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36011" cy="219549"/>
            </a:xfrm>
            <a:custGeom>
              <a:avLst/>
              <a:gdLst/>
              <a:ahLst/>
              <a:cxnLst/>
              <a:rect l="l" t="t" r="r" b="b"/>
              <a:pathLst>
                <a:path w="636011" h="219549">
                  <a:moveTo>
                    <a:pt x="45084" y="0"/>
                  </a:moveTo>
                  <a:lnTo>
                    <a:pt x="423363" y="0"/>
                  </a:lnTo>
                  <a:cubicBezTo>
                    <a:pt x="541080" y="0"/>
                    <a:pt x="636011" y="49148"/>
                    <a:pt x="636011" y="109774"/>
                  </a:cubicBezTo>
                  <a:cubicBezTo>
                    <a:pt x="636011" y="170401"/>
                    <a:pt x="541080" y="219549"/>
                    <a:pt x="423363" y="219549"/>
                  </a:cubicBezTo>
                  <a:lnTo>
                    <a:pt x="45084" y="219549"/>
                  </a:lnTo>
                  <a:cubicBezTo>
                    <a:pt x="33127" y="219549"/>
                    <a:pt x="21660" y="214799"/>
                    <a:pt x="13205" y="206344"/>
                  </a:cubicBezTo>
                  <a:cubicBezTo>
                    <a:pt x="4750" y="197889"/>
                    <a:pt x="0" y="186422"/>
                    <a:pt x="0" y="174465"/>
                  </a:cubicBezTo>
                  <a:lnTo>
                    <a:pt x="0" y="45084"/>
                  </a:lnTo>
                  <a:cubicBezTo>
                    <a:pt x="0" y="33127"/>
                    <a:pt x="4750" y="21660"/>
                    <a:pt x="13205" y="13205"/>
                  </a:cubicBezTo>
                  <a:cubicBezTo>
                    <a:pt x="21660" y="4750"/>
                    <a:pt x="33127" y="0"/>
                    <a:pt x="4508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25400" y="-47625"/>
              <a:ext cx="407411" cy="2671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1"/>
                </a:lnSpc>
              </a:pPr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356" y="9220019"/>
            <a:ext cx="2333539" cy="804843"/>
            <a:chOff x="0" y="0"/>
            <a:chExt cx="3111386" cy="1073125"/>
          </a:xfrm>
        </p:grpSpPr>
        <p:sp>
          <p:nvSpPr>
            <p:cNvPr id="52" name="Freeform 52" descr="/home/claude/work/assets/elix_logo.png"/>
            <p:cNvSpPr/>
            <p:nvPr/>
          </p:nvSpPr>
          <p:spPr>
            <a:xfrm>
              <a:off x="0" y="0"/>
              <a:ext cx="3111373" cy="1073150"/>
            </a:xfrm>
            <a:custGeom>
              <a:avLst/>
              <a:gdLst/>
              <a:ahLst/>
              <a:cxnLst/>
              <a:rect l="l" t="t" r="r" b="b"/>
              <a:pathLst>
                <a:path w="3111373" h="1073150">
                  <a:moveTo>
                    <a:pt x="0" y="0"/>
                  </a:moveTo>
                  <a:lnTo>
                    <a:pt x="3111373" y="0"/>
                  </a:lnTo>
                  <a:lnTo>
                    <a:pt x="3111373" y="1073150"/>
                  </a:lnTo>
                  <a:lnTo>
                    <a:pt x="0" y="107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pic>
        <p:nvPicPr>
          <p:cNvPr id="54" name="ElevenLabs_2026-08-29T08_25_38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AD594AEB-CE6E-D2EC-6952-2D2B92C9E9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074710" y="956803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307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1.3 SÚLAD S EÚ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Európska agenda zručností a Európsky rok zručností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8138427" cy="3141897"/>
            <a:chOff x="0" y="0"/>
            <a:chExt cx="10851236" cy="41891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35402" y="3129696"/>
            <a:ext cx="1070686" cy="1070686"/>
            <a:chOff x="0" y="0"/>
            <a:chExt cx="1427582" cy="142758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13780" y="3408074"/>
            <a:ext cx="513931" cy="513931"/>
            <a:chOff x="0" y="0"/>
            <a:chExt cx="685241" cy="685241"/>
          </a:xfrm>
        </p:grpSpPr>
        <p:sp>
          <p:nvSpPr>
            <p:cNvPr id="11" name="Freeform 11" descr="/home/claude/work/icons/search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7" b="7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539441" y="3157147"/>
            <a:ext cx="6060348" cy="988324"/>
            <a:chOff x="0" y="0"/>
            <a:chExt cx="8080464" cy="131776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Spravodajstvo o zručnostiach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35402" y="4335399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Projekty CSL zapájajú zamestnávateľov a odhaľujú aktuálne potreby a medzery v zručnostiach.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345235" y="2735809"/>
            <a:ext cx="8138427" cy="3141897"/>
            <a:chOff x="0" y="0"/>
            <a:chExt cx="10851236" cy="418919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66564" y="3129696"/>
            <a:ext cx="1070686" cy="1070686"/>
            <a:chOff x="0" y="0"/>
            <a:chExt cx="1427582" cy="142758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044941" y="3408074"/>
            <a:ext cx="513931" cy="513931"/>
            <a:chOff x="0" y="0"/>
            <a:chExt cx="685241" cy="685241"/>
          </a:xfrm>
        </p:grpSpPr>
        <p:sp>
          <p:nvSpPr>
            <p:cNvPr id="21" name="Freeform 21" descr="/home/claude/work/icons/cycl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7" b="7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070603" y="3157147"/>
            <a:ext cx="6060348" cy="988324"/>
            <a:chOff x="0" y="0"/>
            <a:chExt cx="8080464" cy="131776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Zvyšovanie kvalifikácie a rekvalifikácia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9766564" y="4335399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Praktické vzdelávanie pomáha študentom získavať nové odborné a prierezové kompetencie.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906421" y="6226947"/>
            <a:ext cx="8138427" cy="3141897"/>
            <a:chOff x="0" y="0"/>
            <a:chExt cx="10851236" cy="418919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35402" y="6664328"/>
            <a:ext cx="1070686" cy="1070686"/>
            <a:chOff x="0" y="0"/>
            <a:chExt cx="1427582" cy="142758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513780" y="6942706"/>
            <a:ext cx="513931" cy="513931"/>
            <a:chOff x="0" y="0"/>
            <a:chExt cx="685241" cy="685241"/>
          </a:xfrm>
        </p:grpSpPr>
        <p:sp>
          <p:nvSpPr>
            <p:cNvPr id="31" name="Freeform 31" descr="/home/claude/work/icons/network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7" b="7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539441" y="6691779"/>
            <a:ext cx="6060348" cy="988324"/>
            <a:chOff x="0" y="0"/>
            <a:chExt cx="8080464" cy="1317765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Budovanie partnerstva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235402" y="7870031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CSL prirodzene podporuje spoluprácu medzi VŠI, zamestnávateľmi a komunitnými organizáciami.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9345235" y="6270441"/>
            <a:ext cx="8138427" cy="3141897"/>
            <a:chOff x="0" y="0"/>
            <a:chExt cx="10851236" cy="418919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766564" y="6664328"/>
            <a:ext cx="1070686" cy="1070686"/>
            <a:chOff x="0" y="0"/>
            <a:chExt cx="1427582" cy="142758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0044941" y="6942706"/>
            <a:ext cx="513931" cy="513931"/>
            <a:chOff x="0" y="0"/>
            <a:chExt cx="685241" cy="685241"/>
          </a:xfrm>
        </p:grpSpPr>
        <p:sp>
          <p:nvSpPr>
            <p:cNvPr id="41" name="Freeform 41" descr="/home/claude/work/icons/leaf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7" b="7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1070603" y="6691779"/>
            <a:ext cx="6060348" cy="988324"/>
            <a:chOff x="0" y="0"/>
            <a:chExt cx="8080464" cy="1317765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Zelené a digitálne transformácie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9766564" y="7870031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Projekty sa môžu zamerať na udržateľnosť a digitálne zručnosti ako strategické európske priority.</a:t>
            </a:r>
          </a:p>
        </p:txBody>
      </p:sp>
      <p:pic>
        <p:nvPicPr>
          <p:cNvPr id="47" name="ElevenLabs_2026-08-29T08_26_14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0022F141-C261-D298-FCAC-4A613D6BE9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743200" y="9655568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595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1.3 SÚLAD S EÚ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Rámec zručností kariérneho riadenia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941711"/>
            <a:ext cx="5248951" cy="6264726"/>
            <a:chOff x="0" y="0"/>
            <a:chExt cx="6998602" cy="83529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998588" cy="8353044"/>
            </a:xfrm>
            <a:custGeom>
              <a:avLst/>
              <a:gdLst/>
              <a:ahLst/>
              <a:cxnLst/>
              <a:rect l="l" t="t" r="r" b="b"/>
              <a:pathLst>
                <a:path w="6998588" h="8353044">
                  <a:moveTo>
                    <a:pt x="0" y="183769"/>
                  </a:moveTo>
                  <a:cubicBezTo>
                    <a:pt x="0" y="82296"/>
                    <a:pt x="82296" y="0"/>
                    <a:pt x="183769" y="0"/>
                  </a:cubicBezTo>
                  <a:lnTo>
                    <a:pt x="6814820" y="0"/>
                  </a:lnTo>
                  <a:cubicBezTo>
                    <a:pt x="6916293" y="0"/>
                    <a:pt x="6998588" y="82296"/>
                    <a:pt x="6998588" y="183769"/>
                  </a:cubicBezTo>
                  <a:lnTo>
                    <a:pt x="6998588" y="8169275"/>
                  </a:lnTo>
                  <a:cubicBezTo>
                    <a:pt x="6998588" y="8270748"/>
                    <a:pt x="6916293" y="8353044"/>
                    <a:pt x="6814820" y="8353044"/>
                  </a:cubicBezTo>
                  <a:lnTo>
                    <a:pt x="183769" y="8353044"/>
                  </a:lnTo>
                  <a:cubicBezTo>
                    <a:pt x="82296" y="8352917"/>
                    <a:pt x="0" y="8270748"/>
                    <a:pt x="0" y="8169275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752211" y="3500314"/>
            <a:ext cx="1372676" cy="1372676"/>
            <a:chOff x="0" y="0"/>
            <a:chExt cx="1830235" cy="183023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30324" cy="1830324"/>
            </a:xfrm>
            <a:custGeom>
              <a:avLst/>
              <a:gdLst/>
              <a:ahLst/>
              <a:cxnLst/>
              <a:rect l="l" t="t" r="r" b="b"/>
              <a:pathLst>
                <a:path w="1830324" h="1830324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cubicBezTo>
                    <a:pt x="1420622" y="0"/>
                    <a:pt x="1830324" y="409702"/>
                    <a:pt x="1830324" y="915162"/>
                  </a:cubicBezTo>
                  <a:cubicBezTo>
                    <a:pt x="1830324" y="1420622"/>
                    <a:pt x="1420622" y="1830324"/>
                    <a:pt x="915162" y="1830324"/>
                  </a:cubicBezTo>
                  <a:cubicBezTo>
                    <a:pt x="409702" y="1830324"/>
                    <a:pt x="0" y="1420495"/>
                    <a:pt x="0" y="91516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109103" y="3857206"/>
            <a:ext cx="658882" cy="658882"/>
            <a:chOff x="0" y="0"/>
            <a:chExt cx="878510" cy="878510"/>
          </a:xfrm>
        </p:grpSpPr>
        <p:sp>
          <p:nvSpPr>
            <p:cNvPr id="11" name="Freeform 11" descr="/home/claude/work/icons/eye_w.png"/>
            <p:cNvSpPr/>
            <p:nvPr/>
          </p:nvSpPr>
          <p:spPr>
            <a:xfrm>
              <a:off x="0" y="0"/>
              <a:ext cx="878459" cy="878459"/>
            </a:xfrm>
            <a:custGeom>
              <a:avLst/>
              <a:gdLst/>
              <a:ahLst/>
              <a:cxnLst/>
              <a:rect l="l" t="t" r="r" b="b"/>
              <a:pathLst>
                <a:path w="878459" h="878459">
                  <a:moveTo>
                    <a:pt x="0" y="0"/>
                  </a:moveTo>
                  <a:lnTo>
                    <a:pt x="878459" y="0"/>
                  </a:lnTo>
                  <a:lnTo>
                    <a:pt x="878459" y="878459"/>
                  </a:lnTo>
                  <a:lnTo>
                    <a:pt x="0" y="878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166774" y="5109420"/>
            <a:ext cx="4543549" cy="1136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2"/>
              </a:lnSpc>
            </a:pPr>
            <a:r>
              <a:rPr lang="en-US" sz="24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Sebauvedomenie a osobný rozvoj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35402" y="6257144"/>
            <a:ext cx="4406275" cy="2733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Študenti reflektujú silné stránky, slabé stránky, ašpirácie a profesionálnu identitu.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6524387" y="2941711"/>
            <a:ext cx="5248951" cy="6264726"/>
            <a:chOff x="0" y="0"/>
            <a:chExt cx="6998602" cy="835296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998588" cy="8353044"/>
            </a:xfrm>
            <a:custGeom>
              <a:avLst/>
              <a:gdLst/>
              <a:ahLst/>
              <a:cxnLst/>
              <a:rect l="l" t="t" r="r" b="b"/>
              <a:pathLst>
                <a:path w="6998588" h="8353044">
                  <a:moveTo>
                    <a:pt x="0" y="183769"/>
                  </a:moveTo>
                  <a:cubicBezTo>
                    <a:pt x="0" y="82296"/>
                    <a:pt x="82296" y="0"/>
                    <a:pt x="183769" y="0"/>
                  </a:cubicBezTo>
                  <a:lnTo>
                    <a:pt x="6814820" y="0"/>
                  </a:lnTo>
                  <a:cubicBezTo>
                    <a:pt x="6916293" y="0"/>
                    <a:pt x="6998588" y="82296"/>
                    <a:pt x="6998588" y="183769"/>
                  </a:cubicBezTo>
                  <a:lnTo>
                    <a:pt x="6998588" y="8169275"/>
                  </a:lnTo>
                  <a:cubicBezTo>
                    <a:pt x="6998588" y="8270748"/>
                    <a:pt x="6916293" y="8353044"/>
                    <a:pt x="6814820" y="8353044"/>
                  </a:cubicBezTo>
                  <a:lnTo>
                    <a:pt x="183769" y="8353044"/>
                  </a:lnTo>
                  <a:cubicBezTo>
                    <a:pt x="82296" y="8352917"/>
                    <a:pt x="0" y="8270748"/>
                    <a:pt x="0" y="8169275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462524" y="3500314"/>
            <a:ext cx="1372676" cy="1372676"/>
            <a:chOff x="0" y="0"/>
            <a:chExt cx="1830235" cy="183023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30324" cy="1830324"/>
            </a:xfrm>
            <a:custGeom>
              <a:avLst/>
              <a:gdLst/>
              <a:ahLst/>
              <a:cxnLst/>
              <a:rect l="l" t="t" r="r" b="b"/>
              <a:pathLst>
                <a:path w="1830324" h="1830324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cubicBezTo>
                    <a:pt x="1420622" y="0"/>
                    <a:pt x="1830324" y="409702"/>
                    <a:pt x="1830324" y="915162"/>
                  </a:cubicBezTo>
                  <a:cubicBezTo>
                    <a:pt x="1830324" y="1420622"/>
                    <a:pt x="1420622" y="1830324"/>
                    <a:pt x="915162" y="1830324"/>
                  </a:cubicBezTo>
                  <a:cubicBezTo>
                    <a:pt x="409702" y="1830324"/>
                    <a:pt x="0" y="1420495"/>
                    <a:pt x="0" y="91516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819417" y="3857206"/>
            <a:ext cx="658882" cy="658882"/>
            <a:chOff x="0" y="0"/>
            <a:chExt cx="878510" cy="878510"/>
          </a:xfrm>
        </p:grpSpPr>
        <p:sp>
          <p:nvSpPr>
            <p:cNvPr id="19" name="Freeform 19" descr="/home/claude/work/icons/compass_t.png"/>
            <p:cNvSpPr/>
            <p:nvPr/>
          </p:nvSpPr>
          <p:spPr>
            <a:xfrm>
              <a:off x="0" y="0"/>
              <a:ext cx="878459" cy="878459"/>
            </a:xfrm>
            <a:custGeom>
              <a:avLst/>
              <a:gdLst/>
              <a:ahLst/>
              <a:cxnLst/>
              <a:rect l="l" t="t" r="r" b="b"/>
              <a:pathLst>
                <a:path w="878459" h="878459">
                  <a:moveTo>
                    <a:pt x="0" y="0"/>
                  </a:moveTo>
                  <a:lnTo>
                    <a:pt x="878459" y="0"/>
                  </a:lnTo>
                  <a:lnTo>
                    <a:pt x="878459" y="878459"/>
                  </a:lnTo>
                  <a:lnTo>
                    <a:pt x="0" y="878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877088" y="5109420"/>
            <a:ext cx="4543549" cy="1136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2"/>
              </a:lnSpc>
            </a:pPr>
            <a:r>
              <a:rPr lang="en-US" sz="2476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Kariérny prieskum a správa informácií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945725" y="6257144"/>
            <a:ext cx="4406275" cy="2733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1"/>
              </a:lnSpc>
            </a:pPr>
            <a:r>
              <a:rPr lang="en-US" sz="1876">
                <a:solidFill>
                  <a:srgbClr val="EAF6FA"/>
                </a:solidFill>
                <a:latin typeface="Calibri"/>
                <a:ea typeface="Calibri"/>
                <a:cs typeface="Calibri"/>
                <a:sym typeface="Calibri"/>
              </a:rPr>
              <a:t>Študenti získavajú pohľad do pracovísk, odvetví, úloh a informácií o trhu práce.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2234710" y="2941711"/>
            <a:ext cx="5248951" cy="6264726"/>
            <a:chOff x="0" y="0"/>
            <a:chExt cx="6998602" cy="835296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998588" cy="8353044"/>
            </a:xfrm>
            <a:custGeom>
              <a:avLst/>
              <a:gdLst/>
              <a:ahLst/>
              <a:cxnLst/>
              <a:rect l="l" t="t" r="r" b="b"/>
              <a:pathLst>
                <a:path w="6998588" h="8353044">
                  <a:moveTo>
                    <a:pt x="0" y="183769"/>
                  </a:moveTo>
                  <a:cubicBezTo>
                    <a:pt x="0" y="82296"/>
                    <a:pt x="82296" y="0"/>
                    <a:pt x="183769" y="0"/>
                  </a:cubicBezTo>
                  <a:lnTo>
                    <a:pt x="6814820" y="0"/>
                  </a:lnTo>
                  <a:cubicBezTo>
                    <a:pt x="6916293" y="0"/>
                    <a:pt x="6998588" y="82296"/>
                    <a:pt x="6998588" y="183769"/>
                  </a:cubicBezTo>
                  <a:lnTo>
                    <a:pt x="6998588" y="8169275"/>
                  </a:lnTo>
                  <a:cubicBezTo>
                    <a:pt x="6998588" y="8270748"/>
                    <a:pt x="6916293" y="8353044"/>
                    <a:pt x="6814820" y="8353044"/>
                  </a:cubicBezTo>
                  <a:lnTo>
                    <a:pt x="183769" y="8353044"/>
                  </a:lnTo>
                  <a:cubicBezTo>
                    <a:pt x="82296" y="8352917"/>
                    <a:pt x="0" y="8270748"/>
                    <a:pt x="0" y="8169275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4172838" y="3500314"/>
            <a:ext cx="1372676" cy="1372676"/>
            <a:chOff x="0" y="0"/>
            <a:chExt cx="1830235" cy="183023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30324" cy="1830324"/>
            </a:xfrm>
            <a:custGeom>
              <a:avLst/>
              <a:gdLst/>
              <a:ahLst/>
              <a:cxnLst/>
              <a:rect l="l" t="t" r="r" b="b"/>
              <a:pathLst>
                <a:path w="1830324" h="1830324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cubicBezTo>
                    <a:pt x="1420622" y="0"/>
                    <a:pt x="1830324" y="409702"/>
                    <a:pt x="1830324" y="915162"/>
                  </a:cubicBezTo>
                  <a:cubicBezTo>
                    <a:pt x="1830324" y="1420622"/>
                    <a:pt x="1420622" y="1830324"/>
                    <a:pt x="915162" y="1830324"/>
                  </a:cubicBezTo>
                  <a:cubicBezTo>
                    <a:pt x="409702" y="1830324"/>
                    <a:pt x="0" y="1420495"/>
                    <a:pt x="0" y="91516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529740" y="3857206"/>
            <a:ext cx="658882" cy="658882"/>
            <a:chOff x="0" y="0"/>
            <a:chExt cx="878510" cy="878510"/>
          </a:xfrm>
        </p:grpSpPr>
        <p:sp>
          <p:nvSpPr>
            <p:cNvPr id="27" name="Freeform 27" descr="/home/claude/work/icons/key_w.png"/>
            <p:cNvSpPr/>
            <p:nvPr/>
          </p:nvSpPr>
          <p:spPr>
            <a:xfrm>
              <a:off x="0" y="0"/>
              <a:ext cx="878459" cy="878459"/>
            </a:xfrm>
            <a:custGeom>
              <a:avLst/>
              <a:gdLst/>
              <a:ahLst/>
              <a:cxnLst/>
              <a:rect l="l" t="t" r="r" b="b"/>
              <a:pathLst>
                <a:path w="878459" h="878459">
                  <a:moveTo>
                    <a:pt x="0" y="0"/>
                  </a:moveTo>
                  <a:lnTo>
                    <a:pt x="878459" y="0"/>
                  </a:lnTo>
                  <a:lnTo>
                    <a:pt x="878459" y="878459"/>
                  </a:lnTo>
                  <a:lnTo>
                    <a:pt x="0" y="878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2655135" y="5143287"/>
            <a:ext cx="4543549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2"/>
              </a:lnSpc>
            </a:pPr>
            <a:r>
              <a:rPr lang="en-US" sz="2450" b="1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Rozhodovanie</a:t>
            </a:r>
            <a:r>
              <a:rPr lang="en-US" sz="2450" b="1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sk-SK" sz="2450" dirty="0">
              <a:sym typeface="Calibri"/>
            </a:endParaRPr>
          </a:p>
          <a:p>
            <a:pPr algn="ctr">
              <a:lnSpc>
                <a:spcPts val="2852"/>
              </a:lnSpc>
            </a:pPr>
            <a:r>
              <a:rPr lang="en-US" sz="2450" b="1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lang="en-US" sz="2450" b="1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tranzitné</a:t>
            </a:r>
            <a:r>
              <a:rPr lang="en-US" sz="2450" b="1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50" b="1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zručnosti</a:t>
            </a:r>
            <a:endParaRPr lang="en-US" sz="2450" b="1" dirty="0" err="1">
              <a:solidFill>
                <a:srgbClr val="0D79A2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2656039" y="6257144"/>
            <a:ext cx="4406275" cy="2733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Študenti precvičujú riešenie problémov, tímovú prácu, komunikáciu a informované kariérne rozhodovanie.</a:t>
            </a:r>
          </a:p>
        </p:txBody>
      </p:sp>
      <p:pic>
        <p:nvPicPr>
          <p:cNvPr id="31" name="ElevenLabs_2026-08-29T08_26_55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3DB1D52A-7746-29F7-D7AF-1AEB74D953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23092" y="9442857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13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1.3 SÚLAD S EÚ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Ďalšie rámce EÚ podporované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boo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824277" y="2862443"/>
            <a:ext cx="13647791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Kľúčové kompetencie pre celoživotné vzdelávanie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24277" y="3319624"/>
            <a:ext cx="13647791" cy="808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CSL rozvíja osobnostné, sociálne, kompetencia učiť sa učiť, komunikačné, podnikateľské a občianske kompetencie.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19" name="Freeform 19" descr="/home/claude/work/icons/leaf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824277" y="4602299"/>
            <a:ext cx="13647791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Európska zelená dohoda a dvojitá transformácia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824277" y="5059490"/>
            <a:ext cx="13647791" cy="808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CSL môže posilniť zelené zručnosti, digitálne kompetencie a udržateľné inovácie.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7" name="Freeform 27" descr="/home/claude/work/icons/glob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824277" y="6342164"/>
            <a:ext cx="13647791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Európsky vzdelávací priestor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824277" y="6799345"/>
            <a:ext cx="13647791" cy="808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CSL podporuje kvalitu, inklúziu, digitálnu integráciu a zelenú transformáciu vo vzdelávaní.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5" name="Freeform 35" descr="/home/claude/work/icons/shield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3" b="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2824277" y="8082029"/>
            <a:ext cx="13647791" cy="514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Európsky pilier sociálnych práv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824277" y="8539210"/>
            <a:ext cx="13647791" cy="808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CSL prispieva k celoživotnému vzdelávaniu a aktívnej podpore zamestnanosti.</a:t>
            </a:r>
          </a:p>
        </p:txBody>
      </p:sp>
      <p:sp>
        <p:nvSpPr>
          <p:cNvPr id="38" name="Freeform 38"/>
          <p:cNvSpPr/>
          <p:nvPr/>
        </p:nvSpPr>
        <p:spPr>
          <a:xfrm>
            <a:off x="15841163" y="479390"/>
            <a:ext cx="3284978" cy="1182592"/>
          </a:xfrm>
          <a:custGeom>
            <a:avLst/>
            <a:gdLst/>
            <a:ahLst/>
            <a:cxnLst/>
            <a:rect l="l" t="t" r="r" b="b"/>
            <a:pathLst>
              <a:path w="3284978" h="1182592">
                <a:moveTo>
                  <a:pt x="0" y="0"/>
                </a:moveTo>
                <a:lnTo>
                  <a:pt x="3284978" y="0"/>
                </a:lnTo>
                <a:lnTo>
                  <a:pt x="3284978" y="1182592"/>
                </a:lnTo>
                <a:lnTo>
                  <a:pt x="0" y="1182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pic>
        <p:nvPicPr>
          <p:cNvPr id="40" name="ElevenLabs_2026-08-29T08_27_31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50FD197A-FDA5-6AC1-28CD-02164318DA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67600" y="953742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118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1.3 SÚLAD S EÚ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Zabezpečenie kvality a uznanie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map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Mapujte vzdelávacie výsledky CSL na kompetencie CMS a popisy zručností ESCO.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aw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Používajte európske nástroje, ako sú Europass a digitálne odznaky, na dokumentáciu vzdelávania a skúseností študentov.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b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Hodnoťte vzdelávacie výsledky CSL s odkazom na úrovne EQF tam, kde je to vhodné.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Zapojte zamestnávateľov a komunitných partnerov do definovania relevantných požiadaviek na zručnosti.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cyc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Používajte spätnú väzbu od študentov, fakulty a externých partnerov pre kontinuálne zlepšovanie.</a:t>
              </a:r>
            </a:p>
          </p:txBody>
        </p:sp>
      </p:grpSp>
      <p:pic>
        <p:nvPicPr>
          <p:cNvPr id="52" name="ElevenLabs_2026-08-29T08_28_11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EE916CFA-F3B4-2AF9-ECBC-2620650067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05500" y="9586616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304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540438" cy="10295039"/>
            <a:chOff x="0" y="0"/>
            <a:chExt cx="10053917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53917" cy="13726668"/>
            </a:xfrm>
            <a:custGeom>
              <a:avLst/>
              <a:gdLst/>
              <a:ahLst/>
              <a:cxnLst/>
              <a:rect l="l" t="t" r="r" b="b"/>
              <a:pathLst>
                <a:path w="10053917" h="13726668">
                  <a:moveTo>
                    <a:pt x="0" y="0"/>
                  </a:moveTo>
                  <a:lnTo>
                    <a:pt x="10053917" y="0"/>
                  </a:lnTo>
                  <a:lnTo>
                    <a:pt x="10053917" y="13726668"/>
                  </a:lnTo>
                  <a:lnTo>
                    <a:pt x="0" y="13726668"/>
                  </a:lnTo>
                  <a:close/>
                </a:path>
              </a:pathLst>
            </a:custGeom>
            <a:blipFill>
              <a:blip r:embed="rId5">
                <a:alphaModFix amt="16000"/>
              </a:blip>
              <a:stretch>
                <a:fillRect l="-18265" r="-1826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 rot="-720000">
            <a:off x="-3019882" y="6314294"/>
            <a:ext cx="8236039" cy="6863363"/>
            <a:chOff x="0" y="0"/>
            <a:chExt cx="10981385" cy="91511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1437" cy="9151239"/>
            </a:xfrm>
            <a:custGeom>
              <a:avLst/>
              <a:gdLst/>
              <a:ahLst/>
              <a:cxnLst/>
              <a:rect l="l" t="t" r="r" b="b"/>
              <a:pathLst>
                <a:path w="10981437" h="9151239">
                  <a:moveTo>
                    <a:pt x="0" y="732155"/>
                  </a:moveTo>
                  <a:cubicBezTo>
                    <a:pt x="0" y="327787"/>
                    <a:pt x="327787" y="0"/>
                    <a:pt x="732155" y="0"/>
                  </a:cubicBezTo>
                  <a:lnTo>
                    <a:pt x="10249281" y="0"/>
                  </a:lnTo>
                  <a:cubicBezTo>
                    <a:pt x="10653650" y="0"/>
                    <a:pt x="10981437" y="327787"/>
                    <a:pt x="10981437" y="732155"/>
                  </a:cubicBezTo>
                  <a:lnTo>
                    <a:pt x="10981437" y="8419084"/>
                  </a:lnTo>
                  <a:cubicBezTo>
                    <a:pt x="10981437" y="8823452"/>
                    <a:pt x="10653650" y="9151239"/>
                    <a:pt x="10249281" y="9151239"/>
                  </a:cubicBezTo>
                  <a:lnTo>
                    <a:pt x="732155" y="9151239"/>
                  </a:lnTo>
                  <a:cubicBezTo>
                    <a:pt x="327787" y="9151112"/>
                    <a:pt x="0" y="8823325"/>
                    <a:pt x="0" y="8419084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3608" y="1578569"/>
            <a:ext cx="5765225" cy="480431"/>
            <a:chOff x="0" y="0"/>
            <a:chExt cx="7686967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686966" cy="640580"/>
            </a:xfrm>
            <a:custGeom>
              <a:avLst/>
              <a:gdLst/>
              <a:ahLst/>
              <a:cxnLst/>
              <a:rect l="l" t="t" r="r" b="b"/>
              <a:pathLst>
                <a:path w="7686966" h="640580">
                  <a:moveTo>
                    <a:pt x="0" y="0"/>
                  </a:moveTo>
                  <a:lnTo>
                    <a:pt x="7686966" y="0"/>
                  </a:lnTo>
                  <a:lnTo>
                    <a:pt x="7686966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83820" b="-18382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7686967" cy="6882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1"/>
                </a:lnSpc>
              </a:pPr>
              <a:r>
                <a:rPr lang="en-US" sz="1951" b="1" spc="300">
                  <a:solidFill>
                    <a:srgbClr val="0A5F80"/>
                  </a:solidFill>
                  <a:latin typeface="Calibri"/>
                  <a:ea typeface="Calibri"/>
                  <a:cs typeface="Calibri"/>
                  <a:sym typeface="Calibri"/>
                </a:rPr>
                <a:t>KAPITOLA 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13794" y="2059010"/>
            <a:ext cx="6039755" cy="2333539"/>
            <a:chOff x="0" y="0"/>
            <a:chExt cx="8053006" cy="31113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053012" cy="3111391"/>
            </a:xfrm>
            <a:custGeom>
              <a:avLst/>
              <a:gdLst/>
              <a:ahLst/>
              <a:cxnLst/>
              <a:rect l="l" t="t" r="r" b="b"/>
              <a:pathLst>
                <a:path w="8053012" h="3111391">
                  <a:moveTo>
                    <a:pt x="0" y="0"/>
                  </a:moveTo>
                  <a:lnTo>
                    <a:pt x="8053012" y="0"/>
                  </a:lnTo>
                  <a:lnTo>
                    <a:pt x="8053012" y="3111391"/>
                  </a:lnTo>
                  <a:lnTo>
                    <a:pt x="0" y="3111391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431" b="-43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0"/>
              <a:ext cx="8053006" cy="33971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7293"/>
                </a:lnSpc>
              </a:pPr>
              <a:r>
                <a:rPr lang="en-US" sz="14411" b="1">
                  <a:solidFill>
                    <a:srgbClr val="0A5F80"/>
                  </a:solidFill>
                  <a:latin typeface="Calibri"/>
                  <a:ea typeface="Calibri"/>
                  <a:cs typeface="Calibri"/>
                  <a:sym typeface="Calibri"/>
                </a:rPr>
                <a:t>1.4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83338" y="745436"/>
            <a:ext cx="9627775" cy="2782710"/>
            <a:chOff x="0" y="0"/>
            <a:chExt cx="12837033" cy="37102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837033" cy="3710305"/>
            </a:xfrm>
            <a:custGeom>
              <a:avLst/>
              <a:gdLst/>
              <a:ahLst/>
              <a:cxnLst/>
              <a:rect l="l" t="t" r="r" b="b"/>
              <a:pathLst>
                <a:path w="12837033" h="3710305">
                  <a:moveTo>
                    <a:pt x="0" y="165862"/>
                  </a:moveTo>
                  <a:cubicBezTo>
                    <a:pt x="0" y="74295"/>
                    <a:pt x="74295" y="0"/>
                    <a:pt x="165862" y="0"/>
                  </a:cubicBezTo>
                  <a:lnTo>
                    <a:pt x="12671171" y="0"/>
                  </a:lnTo>
                  <a:cubicBezTo>
                    <a:pt x="12762738" y="0"/>
                    <a:pt x="12837033" y="74295"/>
                    <a:pt x="12837033" y="165862"/>
                  </a:cubicBezTo>
                  <a:lnTo>
                    <a:pt x="12837033" y="3544443"/>
                  </a:lnTo>
                  <a:cubicBezTo>
                    <a:pt x="12837033" y="3636010"/>
                    <a:pt x="12762738" y="3710305"/>
                    <a:pt x="12671171" y="3710305"/>
                  </a:cubicBezTo>
                  <a:lnTo>
                    <a:pt x="165862" y="3710305"/>
                  </a:lnTo>
                  <a:cubicBezTo>
                    <a:pt x="74295" y="3710305"/>
                    <a:pt x="0" y="3636010"/>
                    <a:pt x="0" y="354444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7215" y="1573997"/>
            <a:ext cx="1125588" cy="1125588"/>
            <a:chOff x="0" y="0"/>
            <a:chExt cx="1500784" cy="15007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569871" y="1866652"/>
            <a:ext cx="540287" cy="540287"/>
            <a:chOff x="0" y="0"/>
            <a:chExt cx="720382" cy="720382"/>
          </a:xfrm>
        </p:grpSpPr>
        <p:sp>
          <p:nvSpPr>
            <p:cNvPr id="17" name="Freeform 17" descr="/home/claude/work/icons/book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883338" y="3893429"/>
            <a:ext cx="9627775" cy="2782710"/>
            <a:chOff x="0" y="0"/>
            <a:chExt cx="12837033" cy="371028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837033" cy="3710305"/>
            </a:xfrm>
            <a:custGeom>
              <a:avLst/>
              <a:gdLst/>
              <a:ahLst/>
              <a:cxnLst/>
              <a:rect l="l" t="t" r="r" b="b"/>
              <a:pathLst>
                <a:path w="12837033" h="3710305">
                  <a:moveTo>
                    <a:pt x="0" y="165862"/>
                  </a:moveTo>
                  <a:cubicBezTo>
                    <a:pt x="0" y="74295"/>
                    <a:pt x="74295" y="0"/>
                    <a:pt x="165862" y="0"/>
                  </a:cubicBezTo>
                  <a:lnTo>
                    <a:pt x="12671171" y="0"/>
                  </a:lnTo>
                  <a:cubicBezTo>
                    <a:pt x="12762738" y="0"/>
                    <a:pt x="12837033" y="74295"/>
                    <a:pt x="12837033" y="165862"/>
                  </a:cubicBezTo>
                  <a:lnTo>
                    <a:pt x="12837033" y="3544443"/>
                  </a:lnTo>
                  <a:cubicBezTo>
                    <a:pt x="12837033" y="3636010"/>
                    <a:pt x="12762738" y="3710305"/>
                    <a:pt x="12671171" y="3710305"/>
                  </a:cubicBezTo>
                  <a:lnTo>
                    <a:pt x="165862" y="3710305"/>
                  </a:lnTo>
                  <a:cubicBezTo>
                    <a:pt x="74295" y="3710305"/>
                    <a:pt x="0" y="3636010"/>
                    <a:pt x="0" y="354444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77215" y="4721990"/>
            <a:ext cx="1125588" cy="1125588"/>
            <a:chOff x="0" y="0"/>
            <a:chExt cx="1500784" cy="150078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569871" y="5014646"/>
            <a:ext cx="540287" cy="540287"/>
            <a:chOff x="0" y="0"/>
            <a:chExt cx="720382" cy="720382"/>
          </a:xfrm>
        </p:grpSpPr>
        <p:sp>
          <p:nvSpPr>
            <p:cNvPr id="23" name="Freeform 23" descr="/home/claude/work/icons/compass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883338" y="7041432"/>
            <a:ext cx="9627775" cy="2782710"/>
            <a:chOff x="0" y="0"/>
            <a:chExt cx="12837033" cy="371028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2837033" cy="3710305"/>
            </a:xfrm>
            <a:custGeom>
              <a:avLst/>
              <a:gdLst/>
              <a:ahLst/>
              <a:cxnLst/>
              <a:rect l="l" t="t" r="r" b="b"/>
              <a:pathLst>
                <a:path w="12837033" h="3710305">
                  <a:moveTo>
                    <a:pt x="0" y="165862"/>
                  </a:moveTo>
                  <a:cubicBezTo>
                    <a:pt x="0" y="74295"/>
                    <a:pt x="74295" y="0"/>
                    <a:pt x="165862" y="0"/>
                  </a:cubicBezTo>
                  <a:lnTo>
                    <a:pt x="12671171" y="0"/>
                  </a:lnTo>
                  <a:cubicBezTo>
                    <a:pt x="12762738" y="0"/>
                    <a:pt x="12837033" y="74295"/>
                    <a:pt x="12837033" y="165862"/>
                  </a:cubicBezTo>
                  <a:lnTo>
                    <a:pt x="12837033" y="3544443"/>
                  </a:lnTo>
                  <a:cubicBezTo>
                    <a:pt x="12837033" y="3636010"/>
                    <a:pt x="12762738" y="3710305"/>
                    <a:pt x="12671171" y="3710305"/>
                  </a:cubicBezTo>
                  <a:lnTo>
                    <a:pt x="165862" y="3710305"/>
                  </a:lnTo>
                  <a:cubicBezTo>
                    <a:pt x="74295" y="3710305"/>
                    <a:pt x="0" y="3636010"/>
                    <a:pt x="0" y="354444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277215" y="7869993"/>
            <a:ext cx="1125588" cy="1125588"/>
            <a:chOff x="0" y="0"/>
            <a:chExt cx="1500784" cy="150078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569871" y="8162639"/>
            <a:ext cx="540287" cy="540287"/>
            <a:chOff x="0" y="0"/>
            <a:chExt cx="720382" cy="720382"/>
          </a:xfrm>
        </p:grpSpPr>
        <p:sp>
          <p:nvSpPr>
            <p:cNvPr id="29" name="Freeform 29" descr="/home/claude/work/icons/edit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-145720" y="9107041"/>
            <a:ext cx="3219807" cy="1111465"/>
            <a:chOff x="0" y="0"/>
            <a:chExt cx="636011" cy="21954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36011" cy="219549"/>
            </a:xfrm>
            <a:custGeom>
              <a:avLst/>
              <a:gdLst/>
              <a:ahLst/>
              <a:cxnLst/>
              <a:rect l="l" t="t" r="r" b="b"/>
              <a:pathLst>
                <a:path w="636011" h="219549">
                  <a:moveTo>
                    <a:pt x="45084" y="0"/>
                  </a:moveTo>
                  <a:lnTo>
                    <a:pt x="423363" y="0"/>
                  </a:lnTo>
                  <a:cubicBezTo>
                    <a:pt x="541080" y="0"/>
                    <a:pt x="636011" y="49148"/>
                    <a:pt x="636011" y="109774"/>
                  </a:cubicBezTo>
                  <a:cubicBezTo>
                    <a:pt x="636011" y="170401"/>
                    <a:pt x="541080" y="219549"/>
                    <a:pt x="423363" y="219549"/>
                  </a:cubicBezTo>
                  <a:lnTo>
                    <a:pt x="45084" y="219549"/>
                  </a:lnTo>
                  <a:cubicBezTo>
                    <a:pt x="33127" y="219549"/>
                    <a:pt x="21660" y="214799"/>
                    <a:pt x="13205" y="206344"/>
                  </a:cubicBezTo>
                  <a:cubicBezTo>
                    <a:pt x="4750" y="197889"/>
                    <a:pt x="0" y="186422"/>
                    <a:pt x="0" y="174465"/>
                  </a:cubicBezTo>
                  <a:lnTo>
                    <a:pt x="0" y="45084"/>
                  </a:lnTo>
                  <a:cubicBezTo>
                    <a:pt x="0" y="33127"/>
                    <a:pt x="4750" y="21660"/>
                    <a:pt x="13205" y="13205"/>
                  </a:cubicBezTo>
                  <a:cubicBezTo>
                    <a:pt x="21660" y="4750"/>
                    <a:pt x="33127" y="0"/>
                    <a:pt x="4508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5400" y="-47625"/>
              <a:ext cx="407411" cy="2671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1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356" y="9220019"/>
            <a:ext cx="2333539" cy="804843"/>
            <a:chOff x="0" y="0"/>
            <a:chExt cx="3111386" cy="1073125"/>
          </a:xfrm>
        </p:grpSpPr>
        <p:sp>
          <p:nvSpPr>
            <p:cNvPr id="34" name="Freeform 34" descr="/home/claude/work/assets/elix_logo.png"/>
            <p:cNvSpPr/>
            <p:nvPr/>
          </p:nvSpPr>
          <p:spPr>
            <a:xfrm>
              <a:off x="0" y="0"/>
              <a:ext cx="3111373" cy="1073150"/>
            </a:xfrm>
            <a:custGeom>
              <a:avLst/>
              <a:gdLst/>
              <a:ahLst/>
              <a:cxnLst/>
              <a:rect l="l" t="t" r="r" b="b"/>
              <a:pathLst>
                <a:path w="3111373" h="1073150">
                  <a:moveTo>
                    <a:pt x="0" y="0"/>
                  </a:moveTo>
                  <a:lnTo>
                    <a:pt x="3111373" y="0"/>
                  </a:lnTo>
                  <a:lnTo>
                    <a:pt x="3111373" y="1073150"/>
                  </a:lnTo>
                  <a:lnTo>
                    <a:pt x="0" y="107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23608" y="4339976"/>
            <a:ext cx="5696588" cy="362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53"/>
              </a:lnSpc>
            </a:pPr>
            <a:r>
              <a:rPr lang="en-US" sz="4053" b="1">
                <a:solidFill>
                  <a:srgbClr val="0A5F80"/>
                </a:solidFill>
                <a:latin typeface="Calibri"/>
                <a:ea typeface="Calibri"/>
                <a:cs typeface="Calibri"/>
                <a:sym typeface="Calibri"/>
              </a:rPr>
              <a:t>Cieľová skupina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745970" y="926973"/>
            <a:ext cx="7412431" cy="596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2"/>
              </a:lnSpc>
            </a:pPr>
            <a:r>
              <a:rPr lang="en-US" sz="232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Pedagógovia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745970" y="1503493"/>
            <a:ext cx="7412431" cy="1822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Pedagógovia univerzít a vysokých škôl naprieč disciplínami.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745970" y="4074966"/>
            <a:ext cx="7412431" cy="596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2"/>
              </a:lnSpc>
            </a:pPr>
            <a:r>
              <a:rPr lang="en-US" sz="232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Kariérni poradcovia a študentské služby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745970" y="4651486"/>
            <a:ext cx="7412431" cy="1822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Kariérni poradcovia a odborníci na študentské služby.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745970" y="7222960"/>
            <a:ext cx="7412431" cy="596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2"/>
              </a:lnSpc>
            </a:pPr>
            <a:r>
              <a:rPr lang="en-US" sz="2326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Tvorcovia politík a kurikulí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745970" y="7799489"/>
            <a:ext cx="7412431" cy="1822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0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Akademickí tvorcovia politík a kurikulí, ktorí formujú kvalifikovanú, adaptabilnú a sociálne zodpovednú pracovnú silu.</a:t>
            </a:r>
          </a:p>
        </p:txBody>
      </p:sp>
      <p:pic>
        <p:nvPicPr>
          <p:cNvPr id="43" name="ElevenLabs_2026-08-29T08_28_54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C754AF04-3970-3B57-84D4-5A4017A645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512534" y="922001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8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5000"/>
            </a:blip>
            <a:stretch>
              <a:fillRect l="-448" t="-19282" r="-448"/>
            </a:stretch>
          </a:blipFill>
        </p:spPr>
        <p:txBody>
          <a:bodyPr/>
          <a:lstStyle/>
          <a:p>
            <a:endParaRPr lang="sk-SK"/>
          </a:p>
        </p:txBody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1.4 CIEĽOVÁ SKUPINA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activity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Zvyšujte zapojenie študentov ukazovaním reálnej relevantnosti akademického obsahu.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Rozvíjajte kariérne kompetencie vrátane technických, prierezových a mäkkých zručností.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targe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Vytvorte príležitosti pre študentov na aplikáciu teórie na autentické výzvy.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Podporujte interdisciplinárnu spoluprácu naprieč fakultami a odbormi štúdia.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Používajte štruktúrovanú reflexiu na pomoc študentom rozvíjať sebauvedomenie, profesionálnu identitu a kariérne ciele.</a:t>
              </a: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Pedagógovia</a:t>
            </a:r>
          </a:p>
        </p:txBody>
      </p:sp>
      <p:pic>
        <p:nvPicPr>
          <p:cNvPr id="53" name="ElevenLabs_2026-08-29T08_29_29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88D21E3A-A4AE-B073-67F4-F0999CA32C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439887" y="958292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83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1.4 CIEĽOVÁ SKUPINA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0" name="Freeform 10" descr="/home/claude/work/icons/compas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Podporujte kariérny prieskum prostredníctvom praktických skúseností v rôznych profesionálnych úlohách a sektoroch.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19" name="Freeform 19" descr="/home/claude/work/icons/lin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Prepojte študentov so zamestnávateľmi, mentormi, komunitnými partnermi a profesionálnymi sieťami.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8" name="Freeform 28" descr="/home/claude/work/icons/key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Budujte zručnosti kariérneho riadenia, ako je sebauvedomenie, kariérny prieskum, rozhodovanie a zručnosti prechodu.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7" name="Freeform 37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Pomáhajte študentom rozpoznávať, rozvíjať a komunikovať mäkké zručnosti získané prostredníctvom CSL.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6" name="Freeform 46" descr="/home/claude/work/icons/clo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Zabezpečte nepretržitú kariérnu podporu počas celej cesty študenta, od nástupu po promóciu.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Kariérni poradcovia a študentské služby</a:t>
            </a:r>
          </a:p>
        </p:txBody>
      </p:sp>
      <p:pic>
        <p:nvPicPr>
          <p:cNvPr id="53" name="ElevenLabs_2026-08-29T08_30_06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E004CF4D-695A-6A1B-C81F-0654A382DD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64494" y="95843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808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1.4 CIEĽOVÁ SKUPINA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Tvorcovia politík a kurikulí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sca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Zosúlaďte kurikulá s potrebami trhu práce a oblasťami s vysokým dopytom po zručnostiach.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cyc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Podporujte celoživotné vzdelávanie prostredníctvom praktických, kompetenciami orientovaných skúseností.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Vytvorte rámce pre spoluprácu medzi VŠI, spoločnosťami, MVO, verejnými inštitúciami a miestnymi komunitami.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tren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Zlepšujte zamestnateľnosť absolventov prostredníctvom reálnej skúsenosti zabudovanej do programov.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edi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Integrujte kariérny rozvoj do vzdelávacích výsledkov, štruktúr kurzov, hodnotenia a inovácie kurikula.</a:t>
              </a:r>
            </a:p>
          </p:txBody>
        </p:sp>
      </p:grpSp>
      <p:sp>
        <p:nvSpPr>
          <p:cNvPr id="51" name="Freeform 51"/>
          <p:cNvSpPr/>
          <p:nvPr/>
        </p:nvSpPr>
        <p:spPr>
          <a:xfrm>
            <a:off x="15841163" y="479390"/>
            <a:ext cx="3284978" cy="1182592"/>
          </a:xfrm>
          <a:custGeom>
            <a:avLst/>
            <a:gdLst/>
            <a:ahLst/>
            <a:cxnLst/>
            <a:rect l="l" t="t" r="r" b="b"/>
            <a:pathLst>
              <a:path w="3284978" h="1182592">
                <a:moveTo>
                  <a:pt x="0" y="0"/>
                </a:moveTo>
                <a:lnTo>
                  <a:pt x="3284978" y="0"/>
                </a:lnTo>
                <a:lnTo>
                  <a:pt x="3284978" y="1182592"/>
                </a:lnTo>
                <a:lnTo>
                  <a:pt x="0" y="1182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pic>
        <p:nvPicPr>
          <p:cNvPr id="53" name="ElevenLabs_2026-08-29T08_30_56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530240A5-D3E6-20AE-59CB-2DB3F6CADB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86374" y="965556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837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82" cy="9608706"/>
            <a:chOff x="0" y="0"/>
            <a:chExt cx="14641843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960872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40" cy="732092"/>
            </a:xfrm>
            <a:custGeom>
              <a:avLst/>
              <a:gdLst/>
              <a:ahLst/>
              <a:cxnLst/>
              <a:rect l="l" t="t" r="r" b="b"/>
              <a:pathLst>
                <a:path w="14641840" h="732092">
                  <a:moveTo>
                    <a:pt x="0" y="0"/>
                  </a:moveTo>
                  <a:lnTo>
                    <a:pt x="14641840" y="0"/>
                  </a:lnTo>
                  <a:lnTo>
                    <a:pt x="14641840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39700" b="-33970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4641843" cy="7797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n-US" sz="2101" b="1" spc="450">
                  <a:solidFill>
                    <a:srgbClr val="BFE2EE"/>
                  </a:solidFill>
                  <a:latin typeface="Calibri"/>
                  <a:ea typeface="Calibri"/>
                  <a:cs typeface="Calibri"/>
                  <a:sym typeface="Calibri"/>
                </a:rPr>
                <a:t>KAPITOLA 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3421" y="1509941"/>
            <a:ext cx="12354049" cy="1235402"/>
            <a:chOff x="0" y="0"/>
            <a:chExt cx="16472065" cy="16472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1647207"/>
            </a:xfrm>
            <a:custGeom>
              <a:avLst/>
              <a:gdLst/>
              <a:ahLst/>
              <a:cxnLst/>
              <a:rect l="l" t="t" r="r" b="b"/>
              <a:pathLst>
                <a:path w="16472069" h="1647207">
                  <a:moveTo>
                    <a:pt x="0" y="0"/>
                  </a:moveTo>
                  <a:lnTo>
                    <a:pt x="16472069" y="0"/>
                  </a:lnTo>
                  <a:lnTo>
                    <a:pt x="16472069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23825"/>
              <a:ext cx="16472065" cy="17710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845"/>
                </a:lnSpc>
              </a:pPr>
              <a:r>
                <a:rPr lang="en-US" sz="5704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Kľúčová správa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33421" y="3225784"/>
            <a:ext cx="16403431" cy="1029500"/>
            <a:chOff x="0" y="0"/>
            <a:chExt cx="21871242" cy="137266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871305" cy="1372743"/>
            </a:xfrm>
            <a:custGeom>
              <a:avLst/>
              <a:gdLst/>
              <a:ahLst/>
              <a:cxnLst/>
              <a:rect l="l" t="t" r="r" b="b"/>
              <a:pathLst>
                <a:path w="21871305" h="1372743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26312"/>
                  </a:lnTo>
                  <a:cubicBezTo>
                    <a:pt x="21871305" y="1307211"/>
                    <a:pt x="21805773" y="1372743"/>
                    <a:pt x="21724874" y="1372743"/>
                  </a:cubicBezTo>
                  <a:lnTo>
                    <a:pt x="146431" y="1372743"/>
                  </a:lnTo>
                  <a:cubicBezTo>
                    <a:pt x="65532" y="1372616"/>
                    <a:pt x="0" y="1307084"/>
                    <a:pt x="0" y="1226312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35402" y="3397367"/>
            <a:ext cx="686333" cy="686333"/>
            <a:chOff x="0" y="0"/>
            <a:chExt cx="915111" cy="91511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13853" y="3575809"/>
            <a:ext cx="329441" cy="329441"/>
            <a:chOff x="0" y="0"/>
            <a:chExt cx="439255" cy="439255"/>
          </a:xfrm>
        </p:grpSpPr>
        <p:sp>
          <p:nvSpPr>
            <p:cNvPr id="15" name="Freeform 15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196274" y="3225784"/>
            <a:ext cx="14962127" cy="1029500"/>
            <a:chOff x="0" y="0"/>
            <a:chExt cx="19949503" cy="137266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9949506" cy="1372672"/>
            </a:xfrm>
            <a:custGeom>
              <a:avLst/>
              <a:gdLst/>
              <a:ahLst/>
              <a:cxnLst/>
              <a:rect l="l" t="t" r="r" b="b"/>
              <a:pathLst>
                <a:path w="19949506" h="1372672">
                  <a:moveTo>
                    <a:pt x="0" y="0"/>
                  </a:moveTo>
                  <a:lnTo>
                    <a:pt x="19949506" y="0"/>
                  </a:lnTo>
                  <a:lnTo>
                    <a:pt x="19949506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3182" b="-233182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9949503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CSL pomáha vysokoškolskému vzdelávaniu reagovať na meniace sa požiadavky trhu práce a spoločenské očakávania.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33421" y="4529823"/>
            <a:ext cx="16403431" cy="1029500"/>
            <a:chOff x="0" y="0"/>
            <a:chExt cx="21871242" cy="13726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1871305" cy="1372743"/>
            </a:xfrm>
            <a:custGeom>
              <a:avLst/>
              <a:gdLst/>
              <a:ahLst/>
              <a:cxnLst/>
              <a:rect l="l" t="t" r="r" b="b"/>
              <a:pathLst>
                <a:path w="21871305" h="1372743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26312"/>
                  </a:lnTo>
                  <a:cubicBezTo>
                    <a:pt x="21871305" y="1307211"/>
                    <a:pt x="21805773" y="1372743"/>
                    <a:pt x="21724874" y="1372743"/>
                  </a:cubicBezTo>
                  <a:lnTo>
                    <a:pt x="146431" y="1372743"/>
                  </a:lnTo>
                  <a:cubicBezTo>
                    <a:pt x="65532" y="1372616"/>
                    <a:pt x="0" y="1307084"/>
                    <a:pt x="0" y="1226312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35402" y="4701407"/>
            <a:ext cx="686333" cy="686333"/>
            <a:chOff x="0" y="0"/>
            <a:chExt cx="915111" cy="91511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13853" y="4879848"/>
            <a:ext cx="329441" cy="329441"/>
            <a:chOff x="0" y="0"/>
            <a:chExt cx="439255" cy="439255"/>
          </a:xfrm>
        </p:grpSpPr>
        <p:sp>
          <p:nvSpPr>
            <p:cNvPr id="24" name="Freeform 24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196274" y="4529823"/>
            <a:ext cx="14962127" cy="1029500"/>
            <a:chOff x="0" y="0"/>
            <a:chExt cx="19949503" cy="137266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9949506" cy="1372672"/>
            </a:xfrm>
            <a:custGeom>
              <a:avLst/>
              <a:gdLst/>
              <a:ahLst/>
              <a:cxnLst/>
              <a:rect l="l" t="t" r="r" b="b"/>
              <a:pathLst>
                <a:path w="19949506" h="1372672">
                  <a:moveTo>
                    <a:pt x="0" y="0"/>
                  </a:moveTo>
                  <a:lnTo>
                    <a:pt x="19949506" y="0"/>
                  </a:lnTo>
                  <a:lnTo>
                    <a:pt x="19949506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3182" b="-233182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19949503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Podporuje zamestnateľnosť rozvojom technických, prierezových, reflexívnych a kompetencií kariérneho riadenia.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33421" y="5833853"/>
            <a:ext cx="16403431" cy="1029500"/>
            <a:chOff x="0" y="0"/>
            <a:chExt cx="21871242" cy="137266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1871305" cy="1372743"/>
            </a:xfrm>
            <a:custGeom>
              <a:avLst/>
              <a:gdLst/>
              <a:ahLst/>
              <a:cxnLst/>
              <a:rect l="l" t="t" r="r" b="b"/>
              <a:pathLst>
                <a:path w="21871305" h="1372743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26312"/>
                  </a:lnTo>
                  <a:cubicBezTo>
                    <a:pt x="21871305" y="1307211"/>
                    <a:pt x="21805773" y="1372743"/>
                    <a:pt x="21724874" y="1372743"/>
                  </a:cubicBezTo>
                  <a:lnTo>
                    <a:pt x="146431" y="1372743"/>
                  </a:lnTo>
                  <a:cubicBezTo>
                    <a:pt x="65532" y="1372616"/>
                    <a:pt x="0" y="1307084"/>
                    <a:pt x="0" y="1226312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35402" y="6005446"/>
            <a:ext cx="686333" cy="686333"/>
            <a:chOff x="0" y="0"/>
            <a:chExt cx="915111" cy="91511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413853" y="6183887"/>
            <a:ext cx="329441" cy="329441"/>
            <a:chOff x="0" y="0"/>
            <a:chExt cx="439255" cy="439255"/>
          </a:xfrm>
        </p:grpSpPr>
        <p:sp>
          <p:nvSpPr>
            <p:cNvPr id="33" name="Freeform 33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196274" y="5833853"/>
            <a:ext cx="14962127" cy="1029500"/>
            <a:chOff x="0" y="0"/>
            <a:chExt cx="19949503" cy="1372667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9949506" cy="1372672"/>
            </a:xfrm>
            <a:custGeom>
              <a:avLst/>
              <a:gdLst/>
              <a:ahLst/>
              <a:cxnLst/>
              <a:rect l="l" t="t" r="r" b="b"/>
              <a:pathLst>
                <a:path w="19949506" h="1372672">
                  <a:moveTo>
                    <a:pt x="0" y="0"/>
                  </a:moveTo>
                  <a:lnTo>
                    <a:pt x="19949506" y="0"/>
                  </a:lnTo>
                  <a:lnTo>
                    <a:pt x="19949506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3182" b="-233182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19949503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Je v súlade s hlavnými politickými prioritami EÚ v oblasti zručností, celoživotného vzdelávania, inklúzie, zelených a digitálnych transformácií a uznávania vzdelávania.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33421" y="7137892"/>
            <a:ext cx="16403431" cy="1029500"/>
            <a:chOff x="0" y="0"/>
            <a:chExt cx="21871242" cy="1372667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1871305" cy="1372743"/>
            </a:xfrm>
            <a:custGeom>
              <a:avLst/>
              <a:gdLst/>
              <a:ahLst/>
              <a:cxnLst/>
              <a:rect l="l" t="t" r="r" b="b"/>
              <a:pathLst>
                <a:path w="21871305" h="1372743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26312"/>
                  </a:lnTo>
                  <a:cubicBezTo>
                    <a:pt x="21871305" y="1307211"/>
                    <a:pt x="21805773" y="1372743"/>
                    <a:pt x="21724874" y="1372743"/>
                  </a:cubicBezTo>
                  <a:lnTo>
                    <a:pt x="146431" y="1372743"/>
                  </a:lnTo>
                  <a:cubicBezTo>
                    <a:pt x="65532" y="1372616"/>
                    <a:pt x="0" y="1307084"/>
                    <a:pt x="0" y="1226312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235402" y="7309485"/>
            <a:ext cx="686333" cy="686333"/>
            <a:chOff x="0" y="0"/>
            <a:chExt cx="915111" cy="915111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413853" y="7487926"/>
            <a:ext cx="329441" cy="329441"/>
            <a:chOff x="0" y="0"/>
            <a:chExt cx="439255" cy="439255"/>
          </a:xfrm>
        </p:grpSpPr>
        <p:sp>
          <p:nvSpPr>
            <p:cNvPr id="42" name="Freeform 42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196274" y="7137892"/>
            <a:ext cx="14962127" cy="1029500"/>
            <a:chOff x="0" y="0"/>
            <a:chExt cx="19949503" cy="1372667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9949506" cy="1372672"/>
            </a:xfrm>
            <a:custGeom>
              <a:avLst/>
              <a:gdLst/>
              <a:ahLst/>
              <a:cxnLst/>
              <a:rect l="l" t="t" r="r" b="b"/>
              <a:pathLst>
                <a:path w="19949506" h="1372672">
                  <a:moveTo>
                    <a:pt x="0" y="0"/>
                  </a:moveTo>
                  <a:lnTo>
                    <a:pt x="19949506" y="0"/>
                  </a:lnTo>
                  <a:lnTo>
                    <a:pt x="19949506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3182" b="-233182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19949503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Ponúka praktickú hodnotu pre pedagógov, kariérne služby, tvorcov politík, tvorcov kurikulí, študentov, inštitúcie a spoločnosť.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33421" y="8441931"/>
            <a:ext cx="16403431" cy="1029500"/>
            <a:chOff x="0" y="0"/>
            <a:chExt cx="21871242" cy="137266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21871305" cy="1372743"/>
            </a:xfrm>
            <a:custGeom>
              <a:avLst/>
              <a:gdLst/>
              <a:ahLst/>
              <a:cxnLst/>
              <a:rect l="l" t="t" r="r" b="b"/>
              <a:pathLst>
                <a:path w="21871305" h="1372743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26312"/>
                  </a:lnTo>
                  <a:cubicBezTo>
                    <a:pt x="21871305" y="1307211"/>
                    <a:pt x="21805773" y="1372743"/>
                    <a:pt x="21724874" y="1372743"/>
                  </a:cubicBezTo>
                  <a:lnTo>
                    <a:pt x="146431" y="1372743"/>
                  </a:lnTo>
                  <a:cubicBezTo>
                    <a:pt x="65532" y="1372616"/>
                    <a:pt x="0" y="1307084"/>
                    <a:pt x="0" y="1226312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235402" y="8613515"/>
            <a:ext cx="686333" cy="686333"/>
            <a:chOff x="0" y="0"/>
            <a:chExt cx="915111" cy="915111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413853" y="8791966"/>
            <a:ext cx="329441" cy="329441"/>
            <a:chOff x="0" y="0"/>
            <a:chExt cx="439255" cy="439255"/>
          </a:xfrm>
        </p:grpSpPr>
        <p:sp>
          <p:nvSpPr>
            <p:cNvPr id="51" name="Freeform 51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2196274" y="8441931"/>
            <a:ext cx="14962127" cy="1029500"/>
            <a:chOff x="0" y="0"/>
            <a:chExt cx="19949503" cy="1372667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9949506" cy="1372672"/>
            </a:xfrm>
            <a:custGeom>
              <a:avLst/>
              <a:gdLst/>
              <a:ahLst/>
              <a:cxnLst/>
              <a:rect l="l" t="t" r="r" b="b"/>
              <a:pathLst>
                <a:path w="19949506" h="1372672">
                  <a:moveTo>
                    <a:pt x="0" y="0"/>
                  </a:moveTo>
                  <a:lnTo>
                    <a:pt x="19949506" y="0"/>
                  </a:lnTo>
                  <a:lnTo>
                    <a:pt x="19949506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3182" b="-233182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38100"/>
              <a:ext cx="19949503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Ústredný princíp návrhu: kombinácia teórie, praxe, reflexie, partnerstva a hodnotenia.</a:t>
              </a:r>
            </a:p>
          </p:txBody>
        </p:sp>
      </p:grpSp>
      <p:pic>
        <p:nvPicPr>
          <p:cNvPr id="55" name="ElevenLabs_2026-08-29T08_53_01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72696C14-7E55-F8C7-7A1A-9EFF526B9C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34905" y="962183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55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 rot="-720000">
            <a:off x="-3431677" y="5216157"/>
            <a:ext cx="13726725" cy="9608706"/>
            <a:chOff x="0" y="0"/>
            <a:chExt cx="18302300" cy="128116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04039" y="2670453"/>
            <a:ext cx="18063296" cy="2408438"/>
            <a:chOff x="0" y="0"/>
            <a:chExt cx="16472065" cy="219627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472069" cy="2196276"/>
            </a:xfrm>
            <a:custGeom>
              <a:avLst/>
              <a:gdLst/>
              <a:ahLst/>
              <a:cxnLst/>
              <a:rect l="l" t="t" r="r" b="b"/>
              <a:pathLst>
                <a:path w="16472069" h="2196276">
                  <a:moveTo>
                    <a:pt x="0" y="0"/>
                  </a:moveTo>
                  <a:lnTo>
                    <a:pt x="16472069" y="0"/>
                  </a:lnTo>
                  <a:lnTo>
                    <a:pt x="16472069" y="2196276"/>
                  </a:lnTo>
                  <a:lnTo>
                    <a:pt x="0" y="219627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6137" b="-9613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38125"/>
              <a:ext cx="16472065" cy="243439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567"/>
                </a:lnSpc>
              </a:pPr>
              <a:r>
                <a:rPr lang="en-US" sz="11306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ĎAKUJEME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04039" y="5078892"/>
            <a:ext cx="12354049" cy="686333"/>
            <a:chOff x="0" y="0"/>
            <a:chExt cx="16472065" cy="91511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472069" cy="915115"/>
            </a:xfrm>
            <a:custGeom>
              <a:avLst/>
              <a:gdLst/>
              <a:ahLst/>
              <a:cxnLst/>
              <a:rect l="l" t="t" r="r" b="b"/>
              <a:pathLst>
                <a:path w="16472069" h="915115">
                  <a:moveTo>
                    <a:pt x="0" y="0"/>
                  </a:moveTo>
                  <a:lnTo>
                    <a:pt x="16472069" y="0"/>
                  </a:lnTo>
                  <a:lnTo>
                    <a:pt x="16472069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00730" b="-30073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6472065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n-US" sz="2551">
                  <a:solidFill>
                    <a:srgbClr val="D6EEF6"/>
                  </a:solidFill>
                  <a:latin typeface="Calibri"/>
                  <a:ea typeface="Calibri"/>
                  <a:cs typeface="Calibri"/>
                  <a:sym typeface="Calibri"/>
                </a:rPr>
                <a:t>Ďakujeme za záujem o kariérne servisné vzdelávanie v rámci projektu ELIX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04039" y="6520196"/>
            <a:ext cx="823608" cy="823608"/>
            <a:chOff x="0" y="0"/>
            <a:chExt cx="1098144" cy="109814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18171" y="6734327"/>
            <a:ext cx="395326" cy="395326"/>
            <a:chOff x="0" y="0"/>
            <a:chExt cx="527101" cy="527101"/>
          </a:xfrm>
        </p:grpSpPr>
        <p:sp>
          <p:nvSpPr>
            <p:cNvPr id="15" name="Freeform 15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9" b="-9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981379" cy="1098138"/>
            </a:xfrm>
            <a:custGeom>
              <a:avLst/>
              <a:gdLst/>
              <a:ahLst/>
              <a:cxnLst/>
              <a:rect l="l" t="t" r="r" b="b"/>
              <a:pathLst>
                <a:path w="10981379" h="1098138">
                  <a:moveTo>
                    <a:pt x="0" y="0"/>
                  </a:moveTo>
                  <a:lnTo>
                    <a:pt x="10981379" y="0"/>
                  </a:lnTo>
                  <a:lnTo>
                    <a:pt x="10981379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10981385" cy="11457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n-US" sz="255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www.elix-project.eu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834490" y="754971"/>
            <a:ext cx="4735716" cy="1921745"/>
            <a:chOff x="0" y="0"/>
            <a:chExt cx="6314288" cy="256232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14313" cy="2562225"/>
            </a:xfrm>
            <a:custGeom>
              <a:avLst/>
              <a:gdLst/>
              <a:ahLst/>
              <a:cxnLst/>
              <a:rect l="l" t="t" r="r" b="b"/>
              <a:pathLst>
                <a:path w="6314313" h="2562225">
                  <a:moveTo>
                    <a:pt x="0" y="219583"/>
                  </a:moveTo>
                  <a:cubicBezTo>
                    <a:pt x="0" y="98298"/>
                    <a:pt x="98298" y="0"/>
                    <a:pt x="219583" y="0"/>
                  </a:cubicBezTo>
                  <a:lnTo>
                    <a:pt x="6094730" y="0"/>
                  </a:lnTo>
                  <a:cubicBezTo>
                    <a:pt x="6216015" y="0"/>
                    <a:pt x="6314313" y="98298"/>
                    <a:pt x="6314313" y="219583"/>
                  </a:cubicBezTo>
                  <a:lnTo>
                    <a:pt x="6314313" y="2342642"/>
                  </a:lnTo>
                  <a:cubicBezTo>
                    <a:pt x="6314313" y="2463927"/>
                    <a:pt x="6216015" y="2562225"/>
                    <a:pt x="6094730" y="2562225"/>
                  </a:cubicBezTo>
                  <a:lnTo>
                    <a:pt x="219583" y="2562225"/>
                  </a:lnTo>
                  <a:cubicBezTo>
                    <a:pt x="98298" y="2562352"/>
                    <a:pt x="0" y="2464054"/>
                    <a:pt x="0" y="234264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383558" y="1070686"/>
            <a:ext cx="3637578" cy="1254614"/>
            <a:chOff x="0" y="0"/>
            <a:chExt cx="4850105" cy="1672819"/>
          </a:xfrm>
        </p:grpSpPr>
        <p:sp>
          <p:nvSpPr>
            <p:cNvPr id="22" name="Freeform 22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1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109019" y="8510568"/>
            <a:ext cx="4461186" cy="1304039"/>
            <a:chOff x="0" y="0"/>
            <a:chExt cx="5948248" cy="17387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948299" cy="1738757"/>
            </a:xfrm>
            <a:custGeom>
              <a:avLst/>
              <a:gdLst/>
              <a:ahLst/>
              <a:cxnLst/>
              <a:rect l="l" t="t" r="r" b="b"/>
              <a:pathLst>
                <a:path w="5948299" h="1738757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765292" y="0"/>
                  </a:lnTo>
                  <a:cubicBezTo>
                    <a:pt x="5866384" y="0"/>
                    <a:pt x="5948299" y="81915"/>
                    <a:pt x="5948299" y="183007"/>
                  </a:cubicBezTo>
                  <a:lnTo>
                    <a:pt x="5948299" y="1555750"/>
                  </a:lnTo>
                  <a:cubicBezTo>
                    <a:pt x="5948299" y="1656842"/>
                    <a:pt x="5866384" y="1738757"/>
                    <a:pt x="5765292" y="1738757"/>
                  </a:cubicBezTo>
                  <a:lnTo>
                    <a:pt x="183007" y="1738757"/>
                  </a:lnTo>
                  <a:cubicBezTo>
                    <a:pt x="81915" y="1738757"/>
                    <a:pt x="0" y="1656715"/>
                    <a:pt x="0" y="15557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211845" y="8714432"/>
            <a:ext cx="4255535" cy="896312"/>
            <a:chOff x="0" y="0"/>
            <a:chExt cx="3843477" cy="809523"/>
          </a:xfrm>
        </p:grpSpPr>
        <p:sp>
          <p:nvSpPr>
            <p:cNvPr id="26" name="Freeform 26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pic>
        <p:nvPicPr>
          <p:cNvPr id="27" name="ElevenLabs_2026-09-02T09_03_22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3A90E588-C2F6-73C1-B9D1-848B8D6689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377451" y="891889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7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sp>
        <p:nvSpPr>
          <p:cNvPr id="9" name="TextBox 9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Číslo projektu: 2024-1-SI01-KA220-HED-000252281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www.elix-project.eu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957936" y="3236680"/>
            <a:ext cx="8619487" cy="1094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Európsky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kariérny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servisno-vzdelávací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systém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sk-SK" sz="3150" dirty="0">
              <a:sym typeface="Calibri"/>
            </a:endParaRPr>
          </a:p>
          <a:p>
            <a:pPr algn="ctr">
              <a:lnSpc>
                <a:spcPts val="4434"/>
              </a:lnSpc>
            </a:pP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vo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vysokom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školstve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vedený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mobilitou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pracovnej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sily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3150" dirty="0"/>
          </a:p>
        </p:txBody>
      </p:sp>
      <p:sp>
        <p:nvSpPr>
          <p:cNvPr id="15" name="TextBox 15"/>
          <p:cNvSpPr txBox="1"/>
          <p:nvPr/>
        </p:nvSpPr>
        <p:spPr>
          <a:xfrm>
            <a:off x="9676194" y="5030791"/>
            <a:ext cx="6839763" cy="1130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Pokyny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súboru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nástrojov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pre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pedagógov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VŠ v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oblasti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kariérneho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r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ozvo</a:t>
            </a:r>
            <a:r>
              <a:rPr lang="sk-SK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ja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prostredníctvom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praktík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CSL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endParaRPr lang="en-US" sz="213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d4ab4f-a6b3-49f0-b47b-0e86cf58778e" xsi:nil="true"/>
    <lcf76f155ced4ddcb4097134ff3c332f xmlns="e28b12ac-21d8-40bb-8ddf-19e0cb60c240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DED547B827E82449F0185075410805A" ma:contentTypeVersion="12" ma:contentTypeDescription="Umožňuje vytvoriť nový dokument." ma:contentTypeScope="" ma:versionID="752ac81ca61f75abd43769648749e454">
  <xsd:schema xmlns:xsd="http://www.w3.org/2001/XMLSchema" xmlns:xs="http://www.w3.org/2001/XMLSchema" xmlns:p="http://schemas.microsoft.com/office/2006/metadata/properties" xmlns:ns2="e28b12ac-21d8-40bb-8ddf-19e0cb60c240" xmlns:ns3="2ed4ab4f-a6b3-49f0-b47b-0e86cf58778e" targetNamespace="http://schemas.microsoft.com/office/2006/metadata/properties" ma:root="true" ma:fieldsID="5325d6e9f2e5e2cd781b4d0363968635" ns2:_="" ns3:_="">
    <xsd:import namespace="e28b12ac-21d8-40bb-8ddf-19e0cb60c240"/>
    <xsd:import namespace="2ed4ab4f-a6b3-49f0-b47b-0e86cf5877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8b12ac-21d8-40bb-8ddf-19e0cb60c2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a" ma:readOnly="false" ma:fieldId="{5cf76f15-5ced-4ddc-b409-7134ff3c332f}" ma:taxonomyMulti="true" ma:sspId="480e04d6-efa1-4760-b774-2c19c18b2d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d4ab4f-a6b3-49f0-b47b-0e86cf58778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6729316-95fa-44f8-af2f-3e115dd5d9c6}" ma:internalName="TaxCatchAll" ma:showField="CatchAllData" ma:web="2ed4ab4f-a6b3-49f0-b47b-0e86cf5877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FF8BD2-7E91-4B1D-ADDB-74FF0D51758D}">
  <ds:schemaRefs>
    <ds:schemaRef ds:uri="http://schemas.microsoft.com/office/2006/metadata/properties"/>
    <ds:schemaRef ds:uri="http://schemas.microsoft.com/office/infopath/2007/PartnerControls"/>
    <ds:schemaRef ds:uri="2ed4ab4f-a6b3-49f0-b47b-0e86cf58778e"/>
    <ds:schemaRef ds:uri="e28b12ac-21d8-40bb-8ddf-19e0cb60c240"/>
  </ds:schemaRefs>
</ds:datastoreItem>
</file>

<file path=customXml/itemProps2.xml><?xml version="1.0" encoding="utf-8"?>
<ds:datastoreItem xmlns:ds="http://schemas.openxmlformats.org/officeDocument/2006/customXml" ds:itemID="{2E683C42-5793-4BA8-931D-498C695064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8b12ac-21d8-40bb-8ddf-19e0cb60c240"/>
    <ds:schemaRef ds:uri="2ed4ab4f-a6b3-49f0-b47b-0e86cf58778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82E645C-ED54-46A9-8C46-2AC616388E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1818</Words>
  <Application>Microsoft Office PowerPoint</Application>
  <PresentationFormat>Vlastná</PresentationFormat>
  <Paragraphs>258</Paragraphs>
  <Slides>25</Slides>
  <Notes>25</Notes>
  <HiddenSlides>0</HiddenSlides>
  <MMClips>25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25</vt:i4>
      </vt:variant>
    </vt:vector>
  </HeadingPairs>
  <TitlesOfParts>
    <vt:vector size="26" baseType="lpstr">
      <vt:lpstr>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toolkit_1</dc:title>
  <cp:lastModifiedBy>Michal Jankovič | OF EU v Bratislave</cp:lastModifiedBy>
  <cp:revision>15</cp:revision>
  <dcterms:created xsi:type="dcterms:W3CDTF">2006-08-16T00:00:00Z</dcterms:created>
  <dcterms:modified xsi:type="dcterms:W3CDTF">2026-09-02T14:51:05Z</dcterms:modified>
  <dc:identifier>DAHTZNGqyUk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0x0101009DED547B827E82449F0185075410805A</vt:lpwstr>
  </property>
  <property fmtid="{D5CDD505-2E9C-101B-9397-08002B2CF9AE}" pid="3" name="MediaServiceImageTags">
    <vt:lpwstr/>
  </property>
</Properties>
</file>