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1" dt="2026-09-02T11:53:11.462"/>
    <p1510:client id="{2F567829-2EA1-7711-839E-D6A3E86C76FC}" v="7" dt="2026-09-02T12:16:56.090"/>
    <p1510:client id="{D0D62A30-5385-DE98-31F0-43D0CFDF24CF}" v="40" dt="2026-09-02T14:47:34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82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ína Ožvoldová | OF EU v Bratislave" userId="S::katarina.ozvoldova@euba.sk::799fb532-d48f-4708-a9b6-dbd2a26acd96" providerId="AD" clId="Web-{2F567829-2EA1-7711-839E-D6A3E86C76FC}"/>
    <pc:docChg chg="modSld">
      <pc:chgData name="Katarína Ožvoldová | OF EU v Bratislave" userId="S::katarina.ozvoldova@euba.sk::799fb532-d48f-4708-a9b6-dbd2a26acd96" providerId="AD" clId="Web-{2F567829-2EA1-7711-839E-D6A3E86C76FC}" dt="2026-09-02T12:16:53.824" v="2" actId="14100"/>
      <pc:docMkLst>
        <pc:docMk/>
      </pc:docMkLst>
      <pc:sldChg chg="modSp">
        <pc:chgData name="Katarína Ožvoldová | OF EU v Bratislave" userId="S::katarina.ozvoldova@euba.sk::799fb532-d48f-4708-a9b6-dbd2a26acd96" providerId="AD" clId="Web-{2F567829-2EA1-7711-839E-D6A3E86C76FC}" dt="2026-09-02T12:16:53.824" v="2" actId="14100"/>
        <pc:sldMkLst>
          <pc:docMk/>
          <pc:sldMk cId="0" sldId="276"/>
        </pc:sldMkLst>
        <pc:spChg chg="mod">
          <ac:chgData name="Katarína Ožvoldová | OF EU v Bratislave" userId="S::katarina.ozvoldova@euba.sk::799fb532-d48f-4708-a9b6-dbd2a26acd96" providerId="AD" clId="Web-{2F567829-2EA1-7711-839E-D6A3E86C76FC}" dt="2026-09-02T12:16:53.824" v="2" actId="14100"/>
          <ac:spMkLst>
            <pc:docMk/>
            <pc:sldMk cId="0" sldId="276"/>
            <ac:spMk id="14" creationId="{00000000-0000-0000-0000-000000000000}"/>
          </ac:spMkLst>
        </pc:spChg>
      </pc:sldChg>
    </pc:docChg>
  </pc:docChgLst>
  <pc:docChgLst>
    <pc:chgData name="Katarína Ožvoldová | OF EU v Bratislave" userId="S::katarina.ozvoldova@euba.sk::799fb532-d48f-4708-a9b6-dbd2a26acd96" providerId="AD" clId="Web-{00000000-0000-0000-0000-000000000000}"/>
    <pc:docChg chg="modSld">
      <pc:chgData name="Katarína Ožvoldová | OF EU v Bratislave" userId="S::katarina.ozvoldova@euba.sk::799fb532-d48f-4708-a9b6-dbd2a26acd96" providerId="AD" clId="Web-{00000000-0000-0000-0000-000000000000}" dt="2026-09-02T11:53:08.774" v="38" actId="20577"/>
      <pc:docMkLst>
        <pc:docMk/>
      </pc:docMkLst>
      <pc:sldChg chg="modSp">
        <pc:chgData name="Katarína Ožvoldová | OF EU v Bratislave" userId="S::katarina.ozvoldova@euba.sk::799fb532-d48f-4708-a9b6-dbd2a26acd96" providerId="AD" clId="Web-{00000000-0000-0000-0000-000000000000}" dt="2026-09-02T11:51:48.505" v="10" actId="20577"/>
        <pc:sldMkLst>
          <pc:docMk/>
          <pc:sldMk cId="0" sldId="264"/>
        </pc:sldMkLst>
        <pc:spChg chg="mod">
          <ac:chgData name="Katarína Ožvoldová | OF EU v Bratislave" userId="S::katarina.ozvoldova@euba.sk::799fb532-d48f-4708-a9b6-dbd2a26acd96" providerId="AD" clId="Web-{00000000-0000-0000-0000-000000000000}" dt="2026-09-02T11:51:48.505" v="10" actId="20577"/>
          <ac:spMkLst>
            <pc:docMk/>
            <pc:sldMk cId="0" sldId="264"/>
            <ac:spMk id="41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00000000-0000-0000-0000-000000000000}" dt="2026-09-02T11:53:08.774" v="38" actId="20577"/>
        <pc:sldMkLst>
          <pc:docMk/>
          <pc:sldMk cId="0" sldId="268"/>
        </pc:sldMkLst>
        <pc:spChg chg="mod">
          <ac:chgData name="Katarína Ožvoldová | OF EU v Bratislave" userId="S::katarina.ozvoldova@euba.sk::799fb532-d48f-4708-a9b6-dbd2a26acd96" providerId="AD" clId="Web-{00000000-0000-0000-0000-000000000000}" dt="2026-09-02T11:52:58.461" v="28" actId="20577"/>
          <ac:spMkLst>
            <pc:docMk/>
            <pc:sldMk cId="0" sldId="268"/>
            <ac:spMk id="32" creationId="{00000000-0000-0000-0000-000000000000}"/>
          </ac:spMkLst>
        </pc:spChg>
        <pc:spChg chg="mod">
          <ac:chgData name="Katarína Ožvoldová | OF EU v Bratislave" userId="S::katarina.ozvoldova@euba.sk::799fb532-d48f-4708-a9b6-dbd2a26acd96" providerId="AD" clId="Web-{00000000-0000-0000-0000-000000000000}" dt="2026-09-02T11:53:08.774" v="38" actId="20577"/>
          <ac:spMkLst>
            <pc:docMk/>
            <pc:sldMk cId="0" sldId="268"/>
            <ac:spMk id="41" creationId="{00000000-0000-0000-0000-000000000000}"/>
          </ac:spMkLst>
        </pc:spChg>
      </pc:sldChg>
    </pc:docChg>
  </pc:docChgLst>
  <pc:docChgLst>
    <pc:chgData name="Katarína Ožvoldová | OF EU v Bratislave" userId="S::katarina.ozvoldova@euba.sk::799fb532-d48f-4708-a9b6-dbd2a26acd96" providerId="AD" clId="Web-{D0D62A30-5385-DE98-31F0-43D0CFDF24CF}"/>
    <pc:docChg chg="modSld">
      <pc:chgData name="Katarína Ožvoldová | OF EU v Bratislave" userId="S::katarina.ozvoldova@euba.sk::799fb532-d48f-4708-a9b6-dbd2a26acd96" providerId="AD" clId="Web-{D0D62A30-5385-DE98-31F0-43D0CFDF24CF}" dt="2026-09-02T14:47:34.709" v="36" actId="1076"/>
      <pc:docMkLst>
        <pc:docMk/>
      </pc:docMkLst>
      <pc:sldChg chg="modSp">
        <pc:chgData name="Katarína Ožvoldová | OF EU v Bratislave" userId="S::katarina.ozvoldova@euba.sk::799fb532-d48f-4708-a9b6-dbd2a26acd96" providerId="AD" clId="Web-{D0D62A30-5385-DE98-31F0-43D0CFDF24CF}" dt="2026-09-02T14:45:58.375" v="2" actId="14100"/>
        <pc:sldMkLst>
          <pc:docMk/>
          <pc:sldMk cId="0" sldId="256"/>
        </pc:sldMkLst>
        <pc:spChg chg="mod">
          <ac:chgData name="Katarína Ožvoldová | OF EU v Bratislave" userId="S::katarina.ozvoldova@euba.sk::799fb532-d48f-4708-a9b6-dbd2a26acd96" providerId="AD" clId="Web-{D0D62A30-5385-DE98-31F0-43D0CFDF24CF}" dt="2026-09-02T14:45:58.375" v="2" actId="14100"/>
          <ac:spMkLst>
            <pc:docMk/>
            <pc:sldMk cId="0" sldId="256"/>
            <ac:spMk id="1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D0D62A30-5385-DE98-31F0-43D0CFDF24CF}" dt="2026-09-02T14:47:34.709" v="36" actId="1076"/>
        <pc:sldMkLst>
          <pc:docMk/>
          <pc:sldMk cId="0" sldId="273"/>
        </pc:sldMkLst>
        <pc:grpChg chg="mod">
          <ac:chgData name="Katarína Ožvoldová | OF EU v Bratislave" userId="S::katarina.ozvoldova@euba.sk::799fb532-d48f-4708-a9b6-dbd2a26acd96" providerId="AD" clId="Web-{D0D62A30-5385-DE98-31F0-43D0CFDF24CF}" dt="2026-09-02T14:47:33.459" v="3" actId="1076"/>
          <ac:grpSpMkLst>
            <pc:docMk/>
            <pc:sldMk cId="0" sldId="273"/>
            <ac:grpSpMk id="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521" v="4" actId="1076"/>
          <ac:grpSpMkLst>
            <pc:docMk/>
            <pc:sldMk cId="0" sldId="273"/>
            <ac:grpSpMk id="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537" v="5" actId="1076"/>
          <ac:grpSpMkLst>
            <pc:docMk/>
            <pc:sldMk cId="0" sldId="273"/>
            <ac:grpSpMk id="1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584" v="6" actId="1076"/>
          <ac:grpSpMkLst>
            <pc:docMk/>
            <pc:sldMk cId="0" sldId="273"/>
            <ac:grpSpMk id="1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600" v="7" actId="1076"/>
          <ac:grpSpMkLst>
            <pc:docMk/>
            <pc:sldMk cId="0" sldId="273"/>
            <ac:grpSpMk id="1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646" v="8" actId="1076"/>
          <ac:grpSpMkLst>
            <pc:docMk/>
            <pc:sldMk cId="0" sldId="273"/>
            <ac:grpSpMk id="1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662" v="9" actId="1076"/>
          <ac:grpSpMkLst>
            <pc:docMk/>
            <pc:sldMk cId="0" sldId="273"/>
            <ac:grpSpMk id="2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693" v="10" actId="1076"/>
          <ac:grpSpMkLst>
            <pc:docMk/>
            <pc:sldMk cId="0" sldId="273"/>
            <ac:grpSpMk id="2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709" v="11" actId="1076"/>
          <ac:grpSpMkLst>
            <pc:docMk/>
            <pc:sldMk cId="0" sldId="273"/>
            <ac:grpSpMk id="2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771" v="12" actId="1076"/>
          <ac:grpSpMkLst>
            <pc:docMk/>
            <pc:sldMk cId="0" sldId="273"/>
            <ac:grpSpMk id="2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787" v="13" actId="1076"/>
          <ac:grpSpMkLst>
            <pc:docMk/>
            <pc:sldMk cId="0" sldId="273"/>
            <ac:grpSpMk id="3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850" v="14" actId="1076"/>
          <ac:grpSpMkLst>
            <pc:docMk/>
            <pc:sldMk cId="0" sldId="273"/>
            <ac:grpSpMk id="3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850" v="15" actId="1076"/>
          <ac:grpSpMkLst>
            <pc:docMk/>
            <pc:sldMk cId="0" sldId="273"/>
            <ac:grpSpMk id="3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912" v="16" actId="1076"/>
          <ac:grpSpMkLst>
            <pc:docMk/>
            <pc:sldMk cId="0" sldId="273"/>
            <ac:grpSpMk id="3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928" v="17" actId="1076"/>
          <ac:grpSpMkLst>
            <pc:docMk/>
            <pc:sldMk cId="0" sldId="273"/>
            <ac:grpSpMk id="4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3.990" v="18" actId="1076"/>
          <ac:grpSpMkLst>
            <pc:docMk/>
            <pc:sldMk cId="0" sldId="273"/>
            <ac:grpSpMk id="4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006" v="19" actId="1076"/>
          <ac:grpSpMkLst>
            <pc:docMk/>
            <pc:sldMk cId="0" sldId="273"/>
            <ac:grpSpMk id="4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053" v="20" actId="1076"/>
          <ac:grpSpMkLst>
            <pc:docMk/>
            <pc:sldMk cId="0" sldId="273"/>
            <ac:grpSpMk id="4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068" v="21" actId="1076"/>
          <ac:grpSpMkLst>
            <pc:docMk/>
            <pc:sldMk cId="0" sldId="273"/>
            <ac:grpSpMk id="5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131" v="22" actId="1076"/>
          <ac:grpSpMkLst>
            <pc:docMk/>
            <pc:sldMk cId="0" sldId="273"/>
            <ac:grpSpMk id="5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147" v="23" actId="1076"/>
          <ac:grpSpMkLst>
            <pc:docMk/>
            <pc:sldMk cId="0" sldId="273"/>
            <ac:grpSpMk id="5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193" v="24" actId="1076"/>
          <ac:grpSpMkLst>
            <pc:docMk/>
            <pc:sldMk cId="0" sldId="273"/>
            <ac:grpSpMk id="5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225" v="25" actId="1076"/>
          <ac:grpSpMkLst>
            <pc:docMk/>
            <pc:sldMk cId="0" sldId="273"/>
            <ac:grpSpMk id="6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272" v="26" actId="1076"/>
          <ac:grpSpMkLst>
            <pc:docMk/>
            <pc:sldMk cId="0" sldId="273"/>
            <ac:grpSpMk id="6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287" v="27" actId="1076"/>
          <ac:grpSpMkLst>
            <pc:docMk/>
            <pc:sldMk cId="0" sldId="273"/>
            <ac:grpSpMk id="6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350" v="28" actId="1076"/>
          <ac:grpSpMkLst>
            <pc:docMk/>
            <pc:sldMk cId="0" sldId="273"/>
            <ac:grpSpMk id="6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365" v="29" actId="1076"/>
          <ac:grpSpMkLst>
            <pc:docMk/>
            <pc:sldMk cId="0" sldId="273"/>
            <ac:grpSpMk id="7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459" v="30" actId="1076"/>
          <ac:grpSpMkLst>
            <pc:docMk/>
            <pc:sldMk cId="0" sldId="273"/>
            <ac:grpSpMk id="7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490" v="31" actId="1076"/>
          <ac:grpSpMkLst>
            <pc:docMk/>
            <pc:sldMk cId="0" sldId="273"/>
            <ac:grpSpMk id="76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553" v="32" actId="1076"/>
          <ac:grpSpMkLst>
            <pc:docMk/>
            <pc:sldMk cId="0" sldId="273"/>
            <ac:grpSpMk id="78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568" v="33" actId="1076"/>
          <ac:grpSpMkLst>
            <pc:docMk/>
            <pc:sldMk cId="0" sldId="273"/>
            <ac:grpSpMk id="81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631" v="34" actId="1076"/>
          <ac:grpSpMkLst>
            <pc:docMk/>
            <pc:sldMk cId="0" sldId="273"/>
            <ac:grpSpMk id="83" creationId="{00000000-0000-0000-0000-000000000000}"/>
          </ac:grpSpMkLst>
        </pc:grpChg>
        <pc:grpChg chg="mod">
          <ac:chgData name="Katarína Ožvoldová | OF EU v Bratislave" userId="S::katarina.ozvoldova@euba.sk::799fb532-d48f-4708-a9b6-dbd2a26acd96" providerId="AD" clId="Web-{D0D62A30-5385-DE98-31F0-43D0CFDF24CF}" dt="2026-09-02T14:47:34.693" v="35" actId="1076"/>
          <ac:grpSpMkLst>
            <pc:docMk/>
            <pc:sldMk cId="0" sldId="273"/>
            <ac:grpSpMk id="86" creationId="{00000000-0000-0000-0000-000000000000}"/>
          </ac:grpSpMkLst>
        </pc:grpChg>
        <pc:picChg chg="mod">
          <ac:chgData name="Katarína Ožvoldová | OF EU v Bratislave" userId="S::katarina.ozvoldova@euba.sk::799fb532-d48f-4708-a9b6-dbd2a26acd96" providerId="AD" clId="Web-{D0D62A30-5385-DE98-31F0-43D0CFDF24CF}" dt="2026-09-02T14:47:34.709" v="36" actId="1076"/>
          <ac:picMkLst>
            <pc:docMk/>
            <pc:sldMk cId="0" sldId="273"/>
            <ac:picMk id="89" creationId="{43667EDB-D117-0174-8397-CC5F3122BE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alibri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1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5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6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8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0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3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jpeg"/><Relationship Id="rId11" Type="http://schemas.openxmlformats.org/officeDocument/2006/relationships/image" Target="../media/image6.png"/><Relationship Id="rId5" Type="http://schemas.openxmlformats.org/officeDocument/2006/relationships/image" Target="../media/image38.sv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12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.jpeg"/><Relationship Id="rId11" Type="http://schemas.openxmlformats.org/officeDocument/2006/relationships/image" Target="../media/image30.png"/><Relationship Id="rId5" Type="http://schemas.openxmlformats.org/officeDocument/2006/relationships/image" Target="../media/image41.jpe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4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5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2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7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346875" y="8793140"/>
            <a:ext cx="1168349" cy="1168349"/>
          </a:xfrm>
          <a:custGeom>
            <a:avLst/>
            <a:gdLst/>
            <a:ahLst/>
            <a:cxnLst/>
            <a:rect l="l" t="t" r="r" b="b"/>
            <a:pathLst>
              <a:path w="1168349" h="1168349">
                <a:moveTo>
                  <a:pt x="0" y="0"/>
                </a:moveTo>
                <a:lnTo>
                  <a:pt x="1168349" y="0"/>
                </a:lnTo>
                <a:lnTo>
                  <a:pt x="1168349" y="1168349"/>
                </a:lnTo>
                <a:lnTo>
                  <a:pt x="0" y="1168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602554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ElevenLabs_2026-08-29T09_25_3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70AE900-7553-DA8D-A4A2-BB772F5CD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98568" y="936621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5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Štruktúra kapitoly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Od konceptu k pedagogike a nakoniec k implementácii kurikula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Čo táto kapitola pokrýva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59837" y="4932380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Čo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je CSL?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Definovanie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servisného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vzdelávania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59837" y="586771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Teoretické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základy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zážitkové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vzdelávanie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reflexia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dizajnové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myslenie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agilné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adaptívne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vzdelávanie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59837" y="702961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Modely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zahrnutie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CSL do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kurikula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VŠ: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integrácia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projektové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komunitné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Usmerňujúca logika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37" name="Freeform 37" descr="/home/claude/work/icons/arrow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295039" y="4800112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Kapitola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prechádza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od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konceptu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pedagogike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nakoniec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implementácii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kurikula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5867712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Každý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model je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prezentovaný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s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jeho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vlastnosťami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efektmi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kompetencií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hlavnou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76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výzvou</a:t>
            </a:r>
            <a:r>
              <a:rPr lang="en-US" sz="1876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44" name="Freeform 44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45" name="ElevenLabs_2026-08-29T09_26_5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1996F4D1-9A4C-CF02-BCC2-1369EE542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73503" y="89413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4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KAPITOLA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Čo je kariérne servisné vzdelávanie?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prepája akademické vzdelávanie s reálnymi servisnými a profesionálnymi skúsenosťami.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aplikujú akademické znalosti a kritické myslenie na skutočné komunitné alebo organizačné potreby.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kombinuje servisnú aktivitu, štruktúrovanú reflexiu a rozvoj pripravenosti na kariéru.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Podporuje zamestnateľnosť aj občiansku zodpovednosť.</a:t>
              </a:r>
            </a:p>
          </p:txBody>
        </p:sp>
      </p:grpSp>
      <p:pic>
        <p:nvPicPr>
          <p:cNvPr id="42" name="ElevenLabs_2026-08-29T09_27_1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091513A4-DAF0-65F7-B132-A792011A21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29163" y="95865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88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ZÁKLADY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Zážitkové vzdelávanie ako základ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anch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je zakotvené v teórii zážitkového vzdelávania.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Vzdelávanie sa stáva najúčinnejším, keď je spojené s priamou skúsenosťou z reálneho sveta.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premosťujú priepasť medzi akademickými znalosťami a praktickým uplatnením.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Skúsenosť sa stáva vzdelávacou, keď je podporovaná reflexiou a konceptualizáciou.</a:t>
              </a:r>
            </a:p>
          </p:txBody>
        </p:sp>
      </p:grpSp>
      <p:pic>
        <p:nvPicPr>
          <p:cNvPr id="42" name="ElevenLabs_2026-08-29T09_27_4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A2B7B05-8909-8C9F-C918-8E3FB8B9C2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99666" y="963713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5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ZÁKLADY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Kolbov cyklus zážitkového vzdelávania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069450" y="3412617"/>
            <a:ext cx="5666089" cy="5666089"/>
            <a:chOff x="0" y="0"/>
            <a:chExt cx="7554786" cy="75547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54722" cy="7554722"/>
            </a:xfrm>
            <a:custGeom>
              <a:avLst/>
              <a:gdLst/>
              <a:ahLst/>
              <a:cxnLst/>
              <a:rect l="l" t="t" r="r" b="b"/>
              <a:pathLst>
                <a:path w="7554722" h="7554722">
                  <a:moveTo>
                    <a:pt x="0" y="3777361"/>
                  </a:moveTo>
                  <a:cubicBezTo>
                    <a:pt x="0" y="1691259"/>
                    <a:pt x="1691259" y="0"/>
                    <a:pt x="3777361" y="0"/>
                  </a:cubicBezTo>
                  <a:cubicBezTo>
                    <a:pt x="5863463" y="0"/>
                    <a:pt x="7554722" y="1691259"/>
                    <a:pt x="7554722" y="3777361"/>
                  </a:cubicBezTo>
                  <a:cubicBezTo>
                    <a:pt x="7554722" y="5863463"/>
                    <a:pt x="5863590" y="7554722"/>
                    <a:pt x="3777361" y="7554722"/>
                  </a:cubicBezTo>
                  <a:cubicBezTo>
                    <a:pt x="1691132" y="7554722"/>
                    <a:pt x="0" y="5863590"/>
                    <a:pt x="0" y="3777361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4" r="-78305"/>
              </a:stretch>
            </a:blipFill>
            <a:ln w="38130" cap="sq">
              <a:solidFill>
                <a:srgbClr val="D5E3EA"/>
              </a:solidFill>
              <a:prstDash val="dash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78892" y="2813980"/>
            <a:ext cx="1647206" cy="1647206"/>
            <a:chOff x="0" y="0"/>
            <a:chExt cx="2196274" cy="21962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07164" y="3242253"/>
            <a:ext cx="790661" cy="790661"/>
            <a:chOff x="0" y="0"/>
            <a:chExt cx="1054214" cy="1054214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82931" y="2608078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86961" y="5422059"/>
            <a:ext cx="1647206" cy="1647206"/>
            <a:chOff x="0" y="0"/>
            <a:chExt cx="2196274" cy="21962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15243" y="5850331"/>
            <a:ext cx="790661" cy="790661"/>
            <a:chOff x="0" y="0"/>
            <a:chExt cx="1054214" cy="1054214"/>
          </a:xfrm>
        </p:grpSpPr>
        <p:sp>
          <p:nvSpPr>
            <p:cNvPr id="18" name="Freeform 18" descr="/home/claude/work/icons/eye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991000" y="5216157"/>
            <a:ext cx="686333" cy="686333"/>
            <a:chOff x="0" y="0"/>
            <a:chExt cx="915111" cy="9151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078892" y="8030137"/>
            <a:ext cx="1647206" cy="1647206"/>
            <a:chOff x="0" y="0"/>
            <a:chExt cx="2196274" cy="21962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507164" y="8458410"/>
            <a:ext cx="790661" cy="790661"/>
            <a:chOff x="0" y="0"/>
            <a:chExt cx="1054214" cy="1054214"/>
          </a:xfrm>
        </p:grpSpPr>
        <p:sp>
          <p:nvSpPr>
            <p:cNvPr id="25" name="Freeform 25" descr="/home/claude/work/icons/bulb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82931" y="7824235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0814" y="5422059"/>
            <a:ext cx="1647206" cy="1647206"/>
            <a:chOff x="0" y="0"/>
            <a:chExt cx="2196274" cy="219627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99086" y="5850331"/>
            <a:ext cx="790661" cy="790661"/>
            <a:chOff x="0" y="0"/>
            <a:chExt cx="1054214" cy="1054214"/>
          </a:xfrm>
        </p:grpSpPr>
        <p:sp>
          <p:nvSpPr>
            <p:cNvPr id="32" name="Freeform 32" descr="/home/claude/work/icons/tool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"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774853" y="5216157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118647" y="2951245"/>
            <a:ext cx="6314294" cy="549069"/>
            <a:chOff x="0" y="0"/>
            <a:chExt cx="8419059" cy="73209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Konkrétna skúsenosť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118647" y="3425238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sa zapájajú do zmysluplnej reálnej aktivity.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118647" y="4529823"/>
            <a:ext cx="6314294" cy="549069"/>
            <a:chOff x="0" y="0"/>
            <a:chExt cx="8419059" cy="73209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Reflexívne pozorovanie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1118647" y="5003806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Reflektujú, čo sa stalo a prečo to bolo dôležité.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1118647" y="6108392"/>
            <a:ext cx="6314294" cy="549069"/>
            <a:chOff x="0" y="0"/>
            <a:chExt cx="8419059" cy="73209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Abstraktná konceptualizácia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1118647" y="6582385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Prepájajú skúsenosť s akademickou teóriou.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1118647" y="7686961"/>
            <a:ext cx="6314294" cy="549069"/>
            <a:chOff x="0" y="0"/>
            <a:chExt cx="8419059" cy="73209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Aktívna experimentácia</a:t>
              </a: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1118647" y="8160953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Testujú vylepšené prístupy v nových situáciách.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823608" y="9471441"/>
            <a:ext cx="8922372" cy="549069"/>
            <a:chOff x="0" y="0"/>
            <a:chExt cx="11896496" cy="732092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1896494" cy="732092"/>
            </a:xfrm>
            <a:custGeom>
              <a:avLst/>
              <a:gdLst/>
              <a:ahLst/>
              <a:cxnLst/>
              <a:rect l="l" t="t" r="r" b="b"/>
              <a:pathLst>
                <a:path w="11896494" h="732092">
                  <a:moveTo>
                    <a:pt x="0" y="0"/>
                  </a:moveTo>
                  <a:lnTo>
                    <a:pt x="11896494" y="0"/>
                  </a:lnTo>
                  <a:lnTo>
                    <a:pt x="11896494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6631" b="-26663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11896496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i="1">
                  <a:solidFill>
                    <a:srgbClr val="5A6B73"/>
                  </a:solidFill>
                  <a:latin typeface="Calibri"/>
                  <a:ea typeface="Calibri"/>
                  <a:cs typeface="Calibri"/>
                  <a:sym typeface="Calibri"/>
                </a:rPr>
                <a:t>Skúsenosť sa stáva vzdelávaním prostredníctvom kontinuálneho štvorfázového cyklu.</a:t>
              </a:r>
            </a:p>
          </p:txBody>
        </p:sp>
      </p:grpSp>
      <p:pic>
        <p:nvPicPr>
          <p:cNvPr id="75" name="ElevenLabs_2026-08-29T09_28_0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B68F1C30-C30C-FD2D-965D-9565997F2D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02973" y="916820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33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ZÁKLADY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Vývoj a rozsah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cloc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Servisné vzdelávanie vzniklo v Spojených štátoch v 60. rokoch 20. storočia a rozšírilo sa v 90. rokoch.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Odvtedy sa stala súčasťou systémov vysokoškolského vzdelávania v mnohých krajinách.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alenda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môže byť organizovaná ako krátkodobé projekty alebo ako dlhšie aktivity v rámci kurzov.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Môže byť individuálna, tímová alebo triedne orientovaná.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43" name="ElevenLabs_2026-08-29T09_28_3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80BE91DB-BD90-AD06-A242-433990FF2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40215" y="965665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5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KAPITOLA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Kariérne servisné vzdelávanie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riefcas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Kombinuje komunitnú službu so štruktúrovaným školským a pracovným vzdelávaním.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Prepája servisné skúsenosti s kariérnym prieskumom a zručnosťami pripravenosti na kariéru.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Prepája projekty s relevantnými priemyselnými, verejno-sektorovými alebo komunitnými partnermi.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Pomáha študentom pochopiť profesionálne úlohy a zároveň prispievať k reálnym potrebám.</a:t>
              </a:r>
            </a:p>
          </p:txBody>
        </p:sp>
      </p:grpSp>
      <p:pic>
        <p:nvPicPr>
          <p:cNvPr id="42" name="ElevenLabs_2026-08-29T09_28_5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F5D12C0-58A6-F2DC-C95C-694B5B5C33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99666" y="961240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36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KAPITOLA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Prínosy pre študentov a komunity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získavajú kariérne zručnosti a vedomosti.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Posilňujú komunikáciu, tímovú prácu, riešenie problémov a kritické myslenie.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Rozvíjajú návyky a postoje potrebné pre kariérny úspech.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Získavajú pohľad do potrieb miestnych podnikov, neziskových organizácií a komunít.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Komunity profitujú zo zapojenia študentov, analýzy a praktických riešení.</a:t>
              </a:r>
            </a:p>
          </p:txBody>
        </p:sp>
      </p:grpSp>
      <p:pic>
        <p:nvPicPr>
          <p:cNvPr id="51" name="ElevenLabs_2026-08-29T09_29_4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6BB1A1D5-F4BD-D001-FF87-3E464324E1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8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TEÓRIE A PRÍSTUPY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0" name="Freeform 10" descr="/home/claude/work/icons/activity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Zážitkové vzdelávanie a reflexívna prax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19" name="Freeform 19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Integrovaný dizajn kurikula a dizajnové myslenie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28" name="Freeform 28" descr="/home/claude/work/icons/wind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Agilné a adaptívne vzdelávacie prostredia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14100777" y="5143500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3" name="Group 33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38" name="Freeform 38" descr="/home/claude/work/icons/monitor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0" b="1" dirty="0" err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Digitálna</a:t>
              </a:r>
              <a:r>
                <a:rPr lang="en-US" sz="2250" b="1" dirty="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250" b="1" dirty="0" err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transformácia</a:t>
              </a:r>
              <a:r>
                <a:rPr lang="en-US" sz="2250" b="1" dirty="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 a </a:t>
              </a:r>
              <a:r>
                <a:rPr lang="en-US" sz="2250" b="1" dirty="0" err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mikrocertifikáty</a:t>
              </a:r>
              <a:endParaRPr lang="en-US" sz="2250" b="1" dirty="0" err="1">
                <a:solidFill>
                  <a:srgbClr val="0D79A2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Kľúčové teórie a pedagogické prístupy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Vzdelávanie prostredníctvom priamej angažovanosti, podporovanej štruktúrovanou reflexiou.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Prepájanie akademickej teórie s reálnymi spoločenskými a profesionálnymi problémami.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Flexibilné, iteratívne a na študenta zamerané prístupy k vzdelávaniu.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Digitálne nástroje a overiteľné dôkazy o zručnostiach získaných prostredníctvom CSL.</a:t>
            </a:r>
          </a:p>
        </p:txBody>
      </p:sp>
      <p:pic>
        <p:nvPicPr>
          <p:cNvPr id="47" name="ElevenLabs_2026-08-29T09_30_3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8582640A-BC5E-A48A-2A78-ACD366001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540386" y="964284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9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TEÓRIE A PRÍSTUPY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Zážitkové vzdelávanie a reflexívna prax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sa učia priamou angažovanosťou v projektoch reálneho sveta, stážach alebo komunitných aktivitách.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edi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Reflexívne denníky, riadené diskusie a hodnotiace stretnutia premieňajú skúsenosť na vzdelávanie.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Reflexia posilňuje sebauvedomenie, rozhodovanie a profesionálnu identitu.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Zážitkové CSL môže rozvíjať vodcovstvo, tímovú prácu, etické uvažovanie a sociálne povedomie.</a:t>
              </a:r>
            </a:p>
          </p:txBody>
        </p:sp>
      </p:grpSp>
      <p:pic>
        <p:nvPicPr>
          <p:cNvPr id="42" name="ElevenLabs_2026-08-29T09_31_0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4D73817-57B4-AC14-7BBE-EE8C759D4F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99666" y="96473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9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TEÓRIE A PRÍSTUPY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Integrovaný dizajn kurikula a dizajnové myslenie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ulb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 CSL dizajnové myslenie pomáha študentom pochopiť komunitné potreby a vytvárať inovatívne riešenia.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Iteratívna spätná väzba zlepšuje relevantnosť a udržateľnosť projektov študentov.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Integrovaný dizajn kurikula prepája akademické teórie s reálnymi spoločenskými a profesionálnymi otázkami.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Dizajnové myslenie je zamerané na človeka a zdôrazňuje empatiu, tvorbu nápadov, prototypovanie a testovanie.</a:t>
              </a:r>
            </a:p>
          </p:txBody>
        </p:sp>
      </p:grpSp>
      <p:pic>
        <p:nvPicPr>
          <p:cNvPr id="42" name="ElevenLabs_2026-08-29T09_31_2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F9B9CFE-DCBB-0709-8BA6-800CB214DB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77314" y="960763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57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TEÓRIE A PRÍSTUPY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Agilné a adaptívne vzdelávacie prostredia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win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Agilné vzdelávanie zdôrazňuje flexibilitu, spoluprácu, spätnú väzbu a iteratívne zlepšovanie.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Je vhodné pre CSL, keďže projekty v reálnom svete si často vyžadujú prispôsobenie a riešenie problémov.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pu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Adaptívne vzdelávanie využíva technológiu a analytiku na prispôsobenie vzdelávania individuálnym potrebám.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Tieto prístupy spolu robia CSL dynamickejším, citlivejším a zameraným na študenta.</a:t>
              </a:r>
            </a:p>
          </p:txBody>
        </p:sp>
      </p:grpSp>
      <p:pic>
        <p:nvPicPr>
          <p:cNvPr id="42" name="ElevenLabs_2026-08-29T09_31_4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C343E47-BB4A-B6D1-BE2F-35DDF2A1C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54963" y="965096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39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62071" y="-2756924"/>
            <a:ext cx="15344747" cy="15344747"/>
          </a:xfrm>
          <a:custGeom>
            <a:avLst/>
            <a:gdLst/>
            <a:ahLst/>
            <a:cxnLst/>
            <a:rect l="l" t="t" r="r" b="b"/>
            <a:pathLst>
              <a:path w="15344747" h="15344747">
                <a:moveTo>
                  <a:pt x="0" y="0"/>
                </a:moveTo>
                <a:lnTo>
                  <a:pt x="15344747" y="0"/>
                </a:lnTo>
                <a:lnTo>
                  <a:pt x="15344747" y="15344747"/>
                </a:lnTo>
                <a:lnTo>
                  <a:pt x="0" y="153447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TEÓRIE A PRÍSTUPY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monit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Digitálne nástroje podporujú online, hybridnú a medzinárodnú spoluprácu CSL.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Platformy ako Moodle, Canvas, Microsoft Teams, Slack alebo Trello môžu uľahčiť tímovú prácu a reflexiu.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awar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Digitálne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odznaky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a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mikrocertifikáty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poskytujú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overiteľné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dôkazy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o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zručnostiach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získaných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prostredníctvom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CSL.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Mikrocertifikáty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pomáhajú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premostiť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akademické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vzdelávanie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a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profesionálne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uznanie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Digitálna transformácia a mikrokredenciálovanie</a:t>
            </a:r>
          </a:p>
        </p:txBody>
      </p:sp>
      <p:pic>
        <p:nvPicPr>
          <p:cNvPr id="43" name="ElevenLabs_2026-08-29T09_32_0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B792BBA-B413-2790-B237-CAB44EDC3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99666" y="958659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0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MODELY KURIKULA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Modely pre zahrnutie CSL do kurikula VŠ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24277" y="2862443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Model 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24277" y="3319624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Integrácia CSL do kurikula.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24277" y="460229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Model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24277" y="505949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Projektové CSL.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7" name="Freeform 27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24277" y="6342164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Model 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24277" y="6799345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Komunitná prax.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5" name="Freeform 35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824277" y="808202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Výber modelu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824277" y="853921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Výber závisí od vzdelávacích cieľov, zdrojov a dostupnosti partnerov.</a:t>
            </a:r>
          </a:p>
        </p:txBody>
      </p:sp>
      <p:pic>
        <p:nvPicPr>
          <p:cNvPr id="38" name="ElevenLabs_2026-08-29T09_32_4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0C3EE9A0-CED6-895D-454A-3301A801B9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29163" y="96223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6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30937" y="0"/>
            <a:ext cx="18718937" cy="11731096"/>
          </a:xfrm>
          <a:custGeom>
            <a:avLst/>
            <a:gdLst/>
            <a:ahLst/>
            <a:cxnLst/>
            <a:rect l="l" t="t" r="r" b="b"/>
            <a:pathLst>
              <a:path w="18718937" h="11731096">
                <a:moveTo>
                  <a:pt x="0" y="0"/>
                </a:moveTo>
                <a:lnTo>
                  <a:pt x="18718937" y="0"/>
                </a:lnTo>
                <a:lnTo>
                  <a:pt x="18718937" y="11731096"/>
                </a:lnTo>
                <a:lnTo>
                  <a:pt x="0" y="117310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000"/>
            </a:blip>
            <a:stretch>
              <a:fillRect l="-3966" t="-14817" r="-3966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MODEL 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Servisné aktivity sú povinnou súčasťou kurikula kurzu.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Sú prepojené s vzdelávacími výsledkami a hodnotením.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spolupracujú s organizáciami alebo spoločnosťami v reálnych prostrediach.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Reflexné správy a prezentácie prepájajú prax s akademickou teóriou.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 analytické zručnosti, komunikáciu, riešenie problémov, autonómiu a zodpovednosť.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Integrácia do kurikula</a:t>
            </a:r>
          </a:p>
        </p:txBody>
      </p:sp>
      <p:pic>
        <p:nvPicPr>
          <p:cNvPr id="52" name="ElevenLabs_2026-08-29T09_33_0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A5085244-2D7E-DEAC-3770-97A663C0FE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6774" y="968137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08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Projektové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pracujú v interdisciplinárnych tímoch na reálnych obchodných alebo sociálnych výzvach.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Analyzujú dáta, vyvíjajú stratégie a navrhujú riešenia pre externých partnerov.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Výsledky projektu sú prezentované a môžu byť implementované partnerskými organizáciami.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 tímovú prácu, projektový manažment, inovácie a vyjednávacie zručnosti.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Vyžaduje koordináciu s partnermi a konštruktívne mechanizmy spätnej väzby.</a:t>
              </a:r>
            </a:p>
          </p:txBody>
        </p:sp>
      </p:grpSp>
      <p:pic>
        <p:nvPicPr>
          <p:cNvPr id="51" name="ElevenLabs_2026-08-29T09_33_3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A2B4280-D295-9022-4B2E-385410360B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80893" y="961382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1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Komunitná prax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priamo spolupracujú s organizáciami verejného sektoru, obecnými alebo mimovládnymi organizáciami.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Projekty môžu zahŕňať poradné, analytické alebo rozvojové aktivity.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Reflexia sa zameriava na sociálny a ekonomický dopad ako aj na akademické vzdelávanie.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 empatiu, adaptabilitu, občiansku zodpovednosť a zamestnateľnosť.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Vyžaduje dlhodobé partnerstvá a rovnaké vzdelávacie príležitosti pre študentov.</a:t>
              </a:r>
            </a:p>
          </p:txBody>
        </p:sp>
      </p:grpSp>
      <p:pic>
        <p:nvPicPr>
          <p:cNvPr id="51" name="ElevenLabs_2026-08-29T09_34_1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14ADF428-B3A8-F3FD-F390-54BADBE58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3311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4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MODELY KURIKULA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Komparatívny pohľad na modely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23608" y="2189245"/>
            <a:ext cx="4035657" cy="823608"/>
            <a:chOff x="0" y="0"/>
            <a:chExt cx="5380876" cy="10981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80990" cy="1098169"/>
            </a:xfrm>
            <a:custGeom>
              <a:avLst/>
              <a:gdLst/>
              <a:ahLst/>
              <a:cxnLst/>
              <a:rect l="l" t="t" r="r" b="b"/>
              <a:pathLst>
                <a:path w="5380990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289423" y="0"/>
                  </a:lnTo>
                  <a:cubicBezTo>
                    <a:pt x="5339969" y="0"/>
                    <a:pt x="5380990" y="41021"/>
                    <a:pt x="5380990" y="91567"/>
                  </a:cubicBezTo>
                  <a:lnTo>
                    <a:pt x="5380990" y="1006602"/>
                  </a:lnTo>
                  <a:cubicBezTo>
                    <a:pt x="5380990" y="1057148"/>
                    <a:pt x="5339969" y="1098169"/>
                    <a:pt x="5289423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8324" y="2189245"/>
            <a:ext cx="3706216" cy="823608"/>
            <a:chOff x="0" y="0"/>
            <a:chExt cx="4941621" cy="10981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41620" cy="1098138"/>
            </a:xfrm>
            <a:custGeom>
              <a:avLst/>
              <a:gdLst/>
              <a:ahLst/>
              <a:cxnLst/>
              <a:rect l="l" t="t" r="r" b="b"/>
              <a:pathLst>
                <a:path w="4941620" h="1098138">
                  <a:moveTo>
                    <a:pt x="0" y="0"/>
                  </a:moveTo>
                  <a:lnTo>
                    <a:pt x="4941620" y="0"/>
                  </a:lnTo>
                  <a:lnTo>
                    <a:pt x="4941620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941621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Model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41618" y="2189245"/>
            <a:ext cx="4095140" cy="823608"/>
            <a:chOff x="0" y="0"/>
            <a:chExt cx="5460187" cy="10981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06343" y="2189245"/>
            <a:ext cx="3765699" cy="823608"/>
            <a:chOff x="0" y="0"/>
            <a:chExt cx="5020932" cy="109814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089" b="-3909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Kľúčové vlastnosti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19121" y="2189245"/>
            <a:ext cx="4095140" cy="823608"/>
            <a:chOff x="0" y="0"/>
            <a:chExt cx="5460187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83837" y="2189245"/>
            <a:ext cx="3765699" cy="823608"/>
            <a:chOff x="0" y="0"/>
            <a:chExt cx="5020932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089" b="-3909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Efekty kompetencií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296624" y="2189245"/>
            <a:ext cx="4095140" cy="823608"/>
            <a:chOff x="0" y="0"/>
            <a:chExt cx="5460187" cy="10981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461340" y="2189245"/>
            <a:ext cx="3765699" cy="823608"/>
            <a:chOff x="0" y="0"/>
            <a:chExt cx="5020932" cy="10981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089" b="-3909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Hlavná výzva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14073" y="3113132"/>
            <a:ext cx="4054726" cy="1922507"/>
            <a:chOff x="0" y="0"/>
            <a:chExt cx="5406301" cy="25633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8324" y="3122666"/>
            <a:ext cx="3706216" cy="1903438"/>
            <a:chOff x="0" y="0"/>
            <a:chExt cx="4941621" cy="253791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5894" r="-15894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 1: Integrácia do kurikula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932093" y="3113132"/>
            <a:ext cx="4114200" cy="1922507"/>
            <a:chOff x="0" y="0"/>
            <a:chExt cx="5485600" cy="256334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06343" y="3122666"/>
            <a:ext cx="3765699" cy="1903438"/>
            <a:chOff x="0" y="0"/>
            <a:chExt cx="5020932" cy="253791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Servisná aktivita je povinnou, hodnotenou súčasťou kurzu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109586" y="3113132"/>
            <a:ext cx="4114200" cy="1922507"/>
            <a:chOff x="0" y="0"/>
            <a:chExt cx="5485600" cy="256334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283837" y="3122666"/>
            <a:ext cx="3765699" cy="1903438"/>
            <a:chOff x="0" y="0"/>
            <a:chExt cx="5020932" cy="253791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Analytické zručnosti, komunikácia, autonómia a zodpovednosť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287089" y="3113132"/>
            <a:ext cx="4114200" cy="1922507"/>
            <a:chOff x="0" y="0"/>
            <a:chExt cx="5485600" cy="256334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461340" y="3122666"/>
            <a:ext cx="3765699" cy="1903438"/>
            <a:chOff x="0" y="0"/>
            <a:chExt cx="5020932" cy="253791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Zabudovanie servisu do existujúceho hodnotenia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14073" y="5126384"/>
            <a:ext cx="4054726" cy="1922507"/>
            <a:chOff x="0" y="0"/>
            <a:chExt cx="5406301" cy="256334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88324" y="5135918"/>
            <a:ext cx="3706216" cy="1903438"/>
            <a:chOff x="0" y="0"/>
            <a:chExt cx="4941621" cy="253791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5894" r="-15894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 2: Projektové CSL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932093" y="5126384"/>
            <a:ext cx="4114200" cy="1922507"/>
            <a:chOff x="0" y="0"/>
            <a:chExt cx="5485600" cy="256334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106343" y="5135918"/>
            <a:ext cx="3765699" cy="1903438"/>
            <a:chOff x="0" y="0"/>
            <a:chExt cx="5020932" cy="253791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Interdisciplinárne tímy riešia reálne výzvy partnerov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109586" y="5126384"/>
            <a:ext cx="4114200" cy="1922507"/>
            <a:chOff x="0" y="0"/>
            <a:chExt cx="5485600" cy="256334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283837" y="5135918"/>
            <a:ext cx="3765699" cy="1903438"/>
            <a:chOff x="0" y="0"/>
            <a:chExt cx="5020932" cy="2537917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Tímová práca, projektový manažment, inovácie a vyjednávanie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3287089" y="5126384"/>
            <a:ext cx="4114200" cy="1922507"/>
            <a:chOff x="0" y="0"/>
            <a:chExt cx="5485600" cy="256334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3461340" y="5135918"/>
            <a:ext cx="3765699" cy="1903438"/>
            <a:chOff x="0" y="0"/>
            <a:chExt cx="5020932" cy="2537917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Koordinácia s partnermi a spätná väzba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814073" y="7139635"/>
            <a:ext cx="4054726" cy="1922507"/>
            <a:chOff x="0" y="0"/>
            <a:chExt cx="5406301" cy="256334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88324" y="7149170"/>
            <a:ext cx="3706216" cy="1903438"/>
            <a:chOff x="0" y="0"/>
            <a:chExt cx="4941621" cy="253791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5894" r="-15894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 3: Komunitná prax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4932093" y="7139635"/>
            <a:ext cx="4114200" cy="1922507"/>
            <a:chOff x="0" y="0"/>
            <a:chExt cx="5485600" cy="256334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106343" y="7149170"/>
            <a:ext cx="3765699" cy="1903438"/>
            <a:chOff x="0" y="0"/>
            <a:chExt cx="5020932" cy="253791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Priama práca s verejnými, obecnými alebo mimovládnymi partnermi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109586" y="7139635"/>
            <a:ext cx="4114200" cy="1922507"/>
            <a:chOff x="0" y="0"/>
            <a:chExt cx="5485600" cy="2563343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9283837" y="7149170"/>
            <a:ext cx="3765699" cy="1903438"/>
            <a:chOff x="0" y="0"/>
            <a:chExt cx="5020932" cy="2537917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Empatia, adaptabilita, občianska zodpovednosť, zamestnateľnosť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3287089" y="7139635"/>
            <a:ext cx="4114200" cy="1922507"/>
            <a:chOff x="0" y="0"/>
            <a:chExt cx="5485600" cy="2563343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3461340" y="7149170"/>
            <a:ext cx="3765699" cy="1903438"/>
            <a:chOff x="0" y="0"/>
            <a:chExt cx="5020932" cy="2537917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Dlhodobé partnerstvá a spravodlivosť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823608" y="9395774"/>
            <a:ext cx="16650519" cy="549069"/>
            <a:chOff x="0" y="0"/>
            <a:chExt cx="22200692" cy="73209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22200688" cy="732092"/>
            </a:xfrm>
            <a:custGeom>
              <a:avLst/>
              <a:gdLst/>
              <a:ahLst/>
              <a:cxnLst/>
              <a:rect l="l" t="t" r="r" b="b"/>
              <a:pathLst>
                <a:path w="22200688" h="732092">
                  <a:moveTo>
                    <a:pt x="0" y="0"/>
                  </a:moveTo>
                  <a:lnTo>
                    <a:pt x="22200688" y="0"/>
                  </a:lnTo>
                  <a:lnTo>
                    <a:pt x="22200688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40883" b="-54088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22200692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i="1">
                  <a:solidFill>
                    <a:srgbClr val="5A6B73"/>
                  </a:solidFill>
                  <a:latin typeface="Calibri"/>
                  <a:ea typeface="Calibri"/>
                  <a:cs typeface="Calibri"/>
                  <a:sym typeface="Calibri"/>
                </a:rPr>
                <a:t>Výber modelu závisí od vzdelávacích cieľov, zdrojov a dostupnosti partnerov.</a:t>
              </a:r>
            </a:p>
          </p:txBody>
        </p:sp>
      </p:grpSp>
      <p:pic>
        <p:nvPicPr>
          <p:cNvPr id="89" name="ElevenLabs_2026-08-29T09_34_4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3667EDB-D117-0174-8397-CC5F3122B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5048" y="890841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36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Kľúčová správa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3421" y="3157147"/>
            <a:ext cx="16403431" cy="1056961"/>
            <a:chOff x="0" y="0"/>
            <a:chExt cx="21871242" cy="14092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5402" y="3342456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3853" y="3520907"/>
            <a:ext cx="329441" cy="329441"/>
            <a:chOff x="0" y="0"/>
            <a:chExt cx="439255" cy="439255"/>
          </a:xfrm>
        </p:grpSpPr>
        <p:sp>
          <p:nvSpPr>
            <p:cNvPr id="15" name="Freeform 1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3157147"/>
            <a:ext cx="14962127" cy="1056961"/>
            <a:chOff x="0" y="0"/>
            <a:chExt cx="19949503" cy="14092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je štruktúrovaný pedagogický prístup, ktorý prepája servis, akademické vzdelávanie, reflexiu a kariérny rozvoj.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4488637"/>
            <a:ext cx="16403431" cy="1056961"/>
            <a:chOff x="0" y="0"/>
            <a:chExt cx="21871242" cy="14092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5402" y="4673946"/>
            <a:ext cx="686333" cy="686333"/>
            <a:chOff x="0" y="0"/>
            <a:chExt cx="915111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3853" y="4852397"/>
            <a:ext cx="329441" cy="329441"/>
            <a:chOff x="0" y="0"/>
            <a:chExt cx="439255" cy="439255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96274" y="4488637"/>
            <a:ext cx="14962127" cy="1056961"/>
            <a:chOff x="0" y="0"/>
            <a:chExt cx="19949503" cy="140928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Je zakotvená v zážitkovom vzdelávaní a posilnená modernými pedagogikami zameranými na študenta.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21" y="5820127"/>
            <a:ext cx="16403431" cy="1056961"/>
            <a:chOff x="0" y="0"/>
            <a:chExt cx="21871242" cy="140928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5402" y="6005446"/>
            <a:ext cx="686333" cy="686333"/>
            <a:chOff x="0" y="0"/>
            <a:chExt cx="915111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3853" y="6183887"/>
            <a:ext cx="329441" cy="329441"/>
            <a:chOff x="0" y="0"/>
            <a:chExt cx="439255" cy="439255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96274" y="5820127"/>
            <a:ext cx="14962127" cy="1056961"/>
            <a:chOff x="0" y="0"/>
            <a:chExt cx="19949503" cy="140928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Reflexia je nevyhnutná na transformáciu skúsenosti na vedomosti a profesionálny rast.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3421" y="7151627"/>
            <a:ext cx="16403431" cy="1056961"/>
            <a:chOff x="0" y="0"/>
            <a:chExt cx="21871242" cy="140928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35402" y="7336936"/>
            <a:ext cx="686333" cy="686333"/>
            <a:chOff x="0" y="0"/>
            <a:chExt cx="915111" cy="9151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13853" y="7515377"/>
            <a:ext cx="329441" cy="329441"/>
            <a:chOff x="0" y="0"/>
            <a:chExt cx="439255" cy="439255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196274" y="7151627"/>
            <a:ext cx="14962127" cy="1056961"/>
            <a:chOff x="0" y="0"/>
            <a:chExt cx="19949503" cy="140928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Úspešné CSL si vyžaduje jasné vzdelávacie výsledky, zmysluplnú spoluprácu s partnermi a primerané hodnotenie.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33421" y="8483117"/>
            <a:ext cx="16403431" cy="1056961"/>
            <a:chOff x="0" y="0"/>
            <a:chExt cx="21871242" cy="140928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35402" y="8668426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13853" y="8846877"/>
            <a:ext cx="329441" cy="329441"/>
            <a:chOff x="0" y="0"/>
            <a:chExt cx="439255" cy="439255"/>
          </a:xfrm>
        </p:grpSpPr>
        <p:sp>
          <p:nvSpPr>
            <p:cNvPr id="51" name="Freeform 5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196274" y="8483117"/>
            <a:ext cx="14962127" cy="1056961"/>
            <a:chOff x="0" y="0"/>
            <a:chExt cx="19949503" cy="140928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pomáha vysokoškolskému vzdelávaniu pripravovať študentov ako kompetentných odborníkov a angažovaných občanov.</a:t>
              </a:r>
            </a:p>
          </p:txBody>
        </p:sp>
      </p:grpSp>
      <p:pic>
        <p:nvPicPr>
          <p:cNvPr id="55" name="ElevenLabs_2026-08-29T09_35_07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1F7E6906-A71C-AFCB-BD47-9DDDF22DCC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8863" y="97123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50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ĎAKUJEME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4598451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Ďakujeme za záujem o kariérne servisné vzdelávanie v rámci projektu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pic>
        <p:nvPicPr>
          <p:cNvPr id="25" name="ElevenLabs_2026-09-02T09_05_4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731B0E0-84D6-E1CA-933B-886546E79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649107" y="88724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7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9" name="TextBox 9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57936" y="3236680"/>
            <a:ext cx="8687221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5" name="TextBox 15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ED547B827E82449F0185075410805A" ma:contentTypeVersion="12" ma:contentTypeDescription="Umožňuje vytvoriť nový dokument." ma:contentTypeScope="" ma:versionID="752ac81ca61f75abd43769648749e454">
  <xsd:schema xmlns:xsd="http://www.w3.org/2001/XMLSchema" xmlns:xs="http://www.w3.org/2001/XMLSchema" xmlns:p="http://schemas.microsoft.com/office/2006/metadata/properties" xmlns:ns2="e28b12ac-21d8-40bb-8ddf-19e0cb60c240" xmlns:ns3="2ed4ab4f-a6b3-49f0-b47b-0e86cf58778e" targetNamespace="http://schemas.microsoft.com/office/2006/metadata/properties" ma:root="true" ma:fieldsID="5325d6e9f2e5e2cd781b4d0363968635" ns2:_="" ns3:_="">
    <xsd:import namespace="e28b12ac-21d8-40bb-8ddf-19e0cb60c240"/>
    <xsd:import namespace="2ed4ab4f-a6b3-49f0-b47b-0e86cf5877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b12ac-21d8-40bb-8ddf-19e0cb60c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a" ma:readOnly="false" ma:fieldId="{5cf76f15-5ced-4ddc-b409-7134ff3c332f}" ma:taxonomyMulti="true" ma:sspId="480e04d6-efa1-4760-b774-2c19c18b2d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4ab4f-a6b3-49f0-b47b-0e86cf58778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6729316-95fa-44f8-af2f-3e115dd5d9c6}" ma:internalName="TaxCatchAll" ma:showField="CatchAllData" ma:web="2ed4ab4f-a6b3-49f0-b47b-0e86cf5877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d4ab4f-a6b3-49f0-b47b-0e86cf58778e" xsi:nil="true"/>
    <lcf76f155ced4ddcb4097134ff3c332f xmlns="e28b12ac-21d8-40bb-8ddf-19e0cb60c24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6BC192-17C3-455F-B02C-13E64A6FE7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8b12ac-21d8-40bb-8ddf-19e0cb60c240"/>
    <ds:schemaRef ds:uri="2ed4ab4f-a6b3-49f0-b47b-0e86cf5877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0EB845-5693-486F-A17C-7DC9BD245172}">
  <ds:schemaRefs>
    <ds:schemaRef ds:uri="http://schemas.microsoft.com/office/2006/metadata/properties"/>
    <ds:schemaRef ds:uri="http://schemas.microsoft.com/office/infopath/2007/PartnerControls"/>
    <ds:schemaRef ds:uri="2ed4ab4f-a6b3-49f0-b47b-0e86cf58778e"/>
    <ds:schemaRef ds:uri="e28b12ac-21d8-40bb-8ddf-19e0cb60c240"/>
  </ds:schemaRefs>
</ds:datastoreItem>
</file>

<file path=customXml/itemProps3.xml><?xml version="1.0" encoding="utf-8"?>
<ds:datastoreItem xmlns:ds="http://schemas.openxmlformats.org/officeDocument/2006/customXml" ds:itemID="{E98B0FCA-2A5F-4B73-A6EA-33E8ADCF14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1282</Words>
  <Application>Microsoft Office PowerPoint</Application>
  <PresentationFormat>Vlastná</PresentationFormat>
  <Paragraphs>227</Paragraphs>
  <Slides>21</Slides>
  <Notes>21</Notes>
  <HiddenSlides>0</HiddenSlides>
  <MMClips>20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2" baseType="lpstr"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toolkit_2</dc:title>
  <cp:lastModifiedBy>Michal Jankovič | OF EU v Bratislave</cp:lastModifiedBy>
  <cp:revision>16</cp:revision>
  <dcterms:created xsi:type="dcterms:W3CDTF">2006-08-16T00:00:00Z</dcterms:created>
  <dcterms:modified xsi:type="dcterms:W3CDTF">2026-09-02T14:47:35Z</dcterms:modified>
  <dc:identifier>DAHTZWnDH7Y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0x0101009DED547B827E82449F0185075410805A</vt:lpwstr>
  </property>
  <property fmtid="{D5CDD505-2E9C-101B-9397-08002B2CF9AE}" pid="3" name="MediaServiceImageTags">
    <vt:lpwstr/>
  </property>
</Properties>
</file>